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6" r:id="rId2"/>
  </p:sldMasterIdLst>
  <p:notesMasterIdLst>
    <p:notesMasterId r:id="rId49"/>
  </p:notesMasterIdLst>
  <p:handoutMasterIdLst>
    <p:handoutMasterId r:id="rId50"/>
  </p:handoutMasterIdLst>
  <p:sldIdLst>
    <p:sldId id="262" r:id="rId3"/>
    <p:sldId id="266" r:id="rId4"/>
    <p:sldId id="263" r:id="rId5"/>
    <p:sldId id="312" r:id="rId6"/>
    <p:sldId id="313" r:id="rId7"/>
    <p:sldId id="314" r:id="rId8"/>
    <p:sldId id="276" r:id="rId9"/>
    <p:sldId id="267" r:id="rId10"/>
    <p:sldId id="268" r:id="rId11"/>
    <p:sldId id="277" r:id="rId12"/>
    <p:sldId id="278" r:id="rId13"/>
    <p:sldId id="279" r:id="rId14"/>
    <p:sldId id="269" r:id="rId15"/>
    <p:sldId id="280" r:id="rId16"/>
    <p:sldId id="281" r:id="rId17"/>
    <p:sldId id="283" r:id="rId18"/>
    <p:sldId id="284" r:id="rId19"/>
    <p:sldId id="285" r:id="rId20"/>
    <p:sldId id="286" r:id="rId21"/>
    <p:sldId id="287" r:id="rId22"/>
    <p:sldId id="288" r:id="rId23"/>
    <p:sldId id="289" r:id="rId24"/>
    <p:sldId id="290" r:id="rId25"/>
    <p:sldId id="291" r:id="rId26"/>
    <p:sldId id="292" r:id="rId27"/>
    <p:sldId id="270" r:id="rId28"/>
    <p:sldId id="300" r:id="rId29"/>
    <p:sldId id="301" r:id="rId30"/>
    <p:sldId id="302" r:id="rId31"/>
    <p:sldId id="303" r:id="rId32"/>
    <p:sldId id="304" r:id="rId33"/>
    <p:sldId id="305" r:id="rId34"/>
    <p:sldId id="299" r:id="rId35"/>
    <p:sldId id="308" r:id="rId36"/>
    <p:sldId id="271" r:id="rId37"/>
    <p:sldId id="309" r:id="rId38"/>
    <p:sldId id="307" r:id="rId39"/>
    <p:sldId id="311" r:id="rId40"/>
    <p:sldId id="272" r:id="rId41"/>
    <p:sldId id="315" r:id="rId42"/>
    <p:sldId id="316" r:id="rId43"/>
    <p:sldId id="317" r:id="rId44"/>
    <p:sldId id="318" r:id="rId45"/>
    <p:sldId id="319" r:id="rId46"/>
    <p:sldId id="274" r:id="rId47"/>
    <p:sldId id="275" r:id="rId48"/>
  </p:sldIdLst>
  <p:sldSz cx="9144000" cy="6858000" type="screen4x3"/>
  <p:notesSz cx="7010400" cy="92964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49" userDrawn="1">
          <p15:clr>
            <a:srgbClr val="A4A3A4"/>
          </p15:clr>
        </p15:guide>
        <p15:guide id="4" pos="2880" userDrawn="1">
          <p15:clr>
            <a:srgbClr val="A4A3A4"/>
          </p15:clr>
        </p15:guide>
        <p15:guide id="5" orient="horz" pos="1797" userDrawn="1">
          <p15:clr>
            <a:srgbClr val="A4A3A4"/>
          </p15:clr>
        </p15:guide>
        <p15:guide id="6" orient="horz" pos="306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olger Schmidt" initials="HS" lastIdx="1" clrIdx="0">
    <p:extLst>
      <p:ext uri="{19B8F6BF-5375-455C-9EA6-DF929625EA0E}">
        <p15:presenceInfo xmlns:p15="http://schemas.microsoft.com/office/powerpoint/2012/main" userId="Holger Schmid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58C"/>
    <a:srgbClr val="FFD800"/>
    <a:srgbClr val="EADA00"/>
    <a:srgbClr val="0061AE"/>
    <a:srgbClr val="D1D3D4"/>
    <a:srgbClr val="8AC7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970" autoAdjust="0"/>
  </p:normalViewPr>
  <p:slideViewPr>
    <p:cSldViewPr>
      <p:cViewPr varScale="1">
        <p:scale>
          <a:sx n="83" d="100"/>
          <a:sy n="83" d="100"/>
        </p:scale>
        <p:origin x="1450" y="58"/>
      </p:cViewPr>
      <p:guideLst>
        <p:guide pos="249"/>
        <p:guide pos="2880"/>
        <p:guide orient="horz" pos="1797"/>
        <p:guide orient="horz" pos="3067"/>
      </p:guideLst>
    </p:cSldViewPr>
  </p:slideViewPr>
  <p:notesTextViewPr>
    <p:cViewPr>
      <p:scale>
        <a:sx n="300" d="100"/>
        <a:sy n="3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99" d="100"/>
          <a:sy n="99" d="100"/>
        </p:scale>
        <p:origin x="349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handoutMaster" Target="handoutMasters/handoutMaster1.xml"/><Relationship Id="rId55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commentAuthors" Target="commentAuthors.xml"/><Relationship Id="rId3" Type="http://schemas.openxmlformats.org/officeDocument/2006/relationships/slide" Target="slides/slid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5-02-09T11:40:42.338" idx="1">
    <p:pos x="10" y="10"/>
    <p:text>Bitte hier ein Bild von Dir und Dein Kurz-CV eintragen; analog wie bei mir</p:text>
    <p:extLst>
      <p:ext uri="{C676402C-5697-4E1C-873F-D02D1690AC5C}">
        <p15:threadingInfo xmlns:p15="http://schemas.microsoft.com/office/powerpoint/2012/main" timeZoneBias="-6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8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8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CCBFE1-9CC7-49E3-92CD-5D85649B4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633875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nl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6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6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4368BD-6076-4F77-8686-C8612C9D9DFD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67295466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FFBAF1-9C0F-49A3-8405-4343CA5C59B0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02165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-</a:t>
            </a:r>
            <a:endParaRPr lang="bg-BG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4368BD-6076-4F77-8686-C8612C9D9DFD}" type="slidenum">
              <a:rPr lang="nl-BE" smtClean="0"/>
              <a:t>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256574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4368BD-6076-4F77-8686-C8612C9D9DFD}" type="slidenum">
              <a:rPr lang="nl-BE" smtClean="0"/>
              <a:t>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565443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DE" dirty="0"/>
              <a:t>Headline after </a:t>
            </a:r>
            <a:r>
              <a:rPr lang="de-DE" dirty="0" err="1"/>
              <a:t>published</a:t>
            </a:r>
            <a:r>
              <a:rPr lang="de-DE" dirty="0"/>
              <a:t> </a:t>
            </a:r>
            <a:r>
              <a:rPr lang="de-DE" dirty="0" err="1"/>
              <a:t>death</a:t>
            </a:r>
            <a:endParaRPr lang="de-DE" dirty="0"/>
          </a:p>
          <a:p>
            <a:pPr marL="171450" indent="-171450">
              <a:buFontTx/>
              <a:buChar char="-"/>
            </a:pPr>
            <a:r>
              <a:rPr lang="en-US" dirty="0"/>
              <a:t>Child and mother died after attack in Munich (picture 1)</a:t>
            </a:r>
          </a:p>
          <a:p>
            <a:pPr marL="171450" indent="-171450">
              <a:buFontTx/>
              <a:buChar char="-"/>
            </a:pPr>
            <a:r>
              <a:rPr lang="en-US" dirty="0"/>
              <a:t>Munich is mourning (Picture 2)</a:t>
            </a:r>
          </a:p>
          <a:p>
            <a:pPr marL="171450" indent="-171450">
              <a:buFontTx/>
              <a:buChar char="-"/>
            </a:pPr>
            <a:endParaRPr lang="bg-BG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4368BD-6076-4F77-8686-C8612C9D9DFD}" type="slidenum">
              <a:rPr lang="nl-BE" smtClean="0"/>
              <a:t>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255010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DE" dirty="0"/>
              <a:t>Headline after </a:t>
            </a:r>
            <a:r>
              <a:rPr lang="de-DE" dirty="0" err="1"/>
              <a:t>published</a:t>
            </a:r>
            <a:r>
              <a:rPr lang="de-DE" dirty="0"/>
              <a:t> </a:t>
            </a:r>
            <a:r>
              <a:rPr lang="de-DE" dirty="0" err="1"/>
              <a:t>death</a:t>
            </a:r>
            <a:endParaRPr lang="de-DE" dirty="0"/>
          </a:p>
          <a:p>
            <a:pPr marL="171450" indent="-171450">
              <a:buFontTx/>
              <a:buChar char="-"/>
            </a:pPr>
            <a:r>
              <a:rPr lang="en-US" dirty="0"/>
              <a:t>Child and mother died after attack in Munich (picture 1)</a:t>
            </a:r>
          </a:p>
          <a:p>
            <a:pPr marL="171450" indent="-171450">
              <a:buFontTx/>
              <a:buChar char="-"/>
            </a:pPr>
            <a:r>
              <a:rPr lang="en-US" dirty="0"/>
              <a:t>Munich is mourning (Picture 2)</a:t>
            </a:r>
          </a:p>
          <a:p>
            <a:pPr marL="171450" indent="-171450">
              <a:buFontTx/>
              <a:buChar char="-"/>
            </a:pPr>
            <a:endParaRPr lang="bg-BG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4368BD-6076-4F77-8686-C8612C9D9DFD}" type="slidenum">
              <a:rPr lang="nl-BE" smtClean="0"/>
              <a:t>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122301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DE" dirty="0"/>
              <a:t>Headline after </a:t>
            </a:r>
            <a:r>
              <a:rPr lang="de-DE" dirty="0" err="1"/>
              <a:t>published</a:t>
            </a:r>
            <a:r>
              <a:rPr lang="de-DE" dirty="0"/>
              <a:t> </a:t>
            </a:r>
            <a:r>
              <a:rPr lang="de-DE" dirty="0" err="1"/>
              <a:t>death</a:t>
            </a:r>
            <a:endParaRPr lang="de-DE" dirty="0"/>
          </a:p>
          <a:p>
            <a:pPr marL="171450" indent="-171450">
              <a:buFontTx/>
              <a:buChar char="-"/>
            </a:pPr>
            <a:r>
              <a:rPr lang="en-US" dirty="0"/>
              <a:t>Child and mother died after attack in Munich (picture 1)</a:t>
            </a:r>
          </a:p>
          <a:p>
            <a:pPr marL="171450" indent="-171450">
              <a:buFontTx/>
              <a:buChar char="-"/>
            </a:pPr>
            <a:r>
              <a:rPr lang="en-US" dirty="0"/>
              <a:t>Munich is mourning (Picture 2)</a:t>
            </a:r>
          </a:p>
          <a:p>
            <a:pPr marL="171450" indent="-171450">
              <a:buFontTx/>
              <a:buChar char="-"/>
            </a:pPr>
            <a:endParaRPr lang="bg-BG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4368BD-6076-4F77-8686-C8612C9D9DFD}" type="slidenum">
              <a:rPr lang="nl-BE" smtClean="0"/>
              <a:t>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989601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4368BD-6076-4F77-8686-C8612C9D9DFD}" type="slidenum">
              <a:rPr lang="nl-BE" smtClean="0"/>
              <a:t>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81500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4368BD-6076-4F77-8686-C8612C9D9DFD}" type="slidenum">
              <a:rPr lang="nl-BE" smtClean="0"/>
              <a:t>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186827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4368BD-6076-4F77-8686-C8612C9D9DFD}" type="slidenum">
              <a:rPr lang="nl-BE" smtClean="0"/>
              <a:t>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181657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4368BD-6076-4F77-8686-C8612C9D9DFD}" type="slidenum">
              <a:rPr lang="nl-BE" smtClean="0"/>
              <a:t>10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136526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Symbol" panose="05050102010706020507" pitchFamily="18" charset="2"/>
              <a:buChar char="-"/>
            </a:pPr>
            <a:r>
              <a:rPr lang="en-US" sz="1200" dirty="0">
                <a:latin typeface="+mn-lt"/>
              </a:rPr>
              <a:t>proud: one of the safest city in Europe</a:t>
            </a:r>
          </a:p>
          <a:p>
            <a:pPr marL="171450" indent="-171450">
              <a:buFont typeface="Symbol" panose="05050102010706020507" pitchFamily="18" charset="2"/>
              <a:buChar char="-"/>
            </a:pPr>
            <a:r>
              <a:rPr lang="en-US" sz="1200" dirty="0">
                <a:latin typeface="+mn-lt"/>
              </a:rPr>
              <a:t>Decrease of crime in last twenty years</a:t>
            </a:r>
          </a:p>
          <a:p>
            <a:pPr marL="171450" indent="-171450">
              <a:buFont typeface="Symbol" panose="05050102010706020507" pitchFamily="18" charset="2"/>
              <a:buChar char="-"/>
            </a:pPr>
            <a:r>
              <a:rPr lang="en-US" sz="1200" dirty="0">
                <a:latin typeface="+mn-lt"/>
              </a:rPr>
              <a:t>From 122.000 to under 100.000</a:t>
            </a:r>
          </a:p>
          <a:p>
            <a:pPr marL="171450" indent="-171450">
              <a:buFont typeface="Symbol" panose="05050102010706020507" pitchFamily="18" charset="2"/>
              <a:buChar char="-"/>
            </a:pPr>
            <a:r>
              <a:rPr lang="en-US" sz="1200" dirty="0">
                <a:latin typeface="+mn-lt"/>
              </a:rPr>
              <a:t>Reasons: </a:t>
            </a:r>
          </a:p>
          <a:p>
            <a:pPr marL="171450" indent="-171450">
              <a:buFont typeface="Symbol" panose="05050102010706020507" pitchFamily="18" charset="2"/>
              <a:buChar char="-"/>
            </a:pPr>
            <a:r>
              <a:rPr lang="en-US" sz="1200" dirty="0">
                <a:latin typeface="+mn-lt"/>
              </a:rPr>
              <a:t>Abundance; something to loose</a:t>
            </a:r>
          </a:p>
          <a:p>
            <a:pPr marL="171450" indent="-171450">
              <a:buFont typeface="Symbol" panose="05050102010706020507" pitchFamily="18" charset="2"/>
              <a:buChar char="-"/>
            </a:pPr>
            <a:r>
              <a:rPr lang="en-US" sz="1200" dirty="0">
                <a:latin typeface="+mn-lt"/>
              </a:rPr>
              <a:t>Low </a:t>
            </a:r>
            <a:r>
              <a:rPr lang="en-US" sz="1200" dirty="0" err="1">
                <a:latin typeface="+mn-lt"/>
              </a:rPr>
              <a:t>enemployment</a:t>
            </a:r>
            <a:r>
              <a:rPr lang="en-US" sz="1200" dirty="0">
                <a:latin typeface="+mn-lt"/>
              </a:rPr>
              <a:t> rate; perspectives</a:t>
            </a:r>
          </a:p>
          <a:p>
            <a:pPr marL="171450" indent="-171450">
              <a:buFont typeface="Symbol" panose="05050102010706020507" pitchFamily="18" charset="2"/>
              <a:buChar char="-"/>
            </a:pPr>
            <a:r>
              <a:rPr lang="en-US" sz="1200" dirty="0">
                <a:latin typeface="+mn-lt"/>
              </a:rPr>
              <a:t>Big social control: </a:t>
            </a:r>
          </a:p>
          <a:p>
            <a:pPr marL="171450" indent="-171450">
              <a:buFont typeface="Symbol" panose="05050102010706020507" pitchFamily="18" charset="2"/>
              <a:buChar char="-"/>
            </a:pPr>
            <a:r>
              <a:rPr lang="en-US" sz="1200" dirty="0">
                <a:latin typeface="+mn-lt"/>
              </a:rPr>
              <a:t>Neighbor important what </a:t>
            </a:r>
            <a:r>
              <a:rPr lang="en-US" sz="1200" dirty="0" err="1">
                <a:latin typeface="+mn-lt"/>
              </a:rPr>
              <a:t>happend</a:t>
            </a:r>
            <a:r>
              <a:rPr lang="en-US" sz="1200" dirty="0">
                <a:latin typeface="+mn-lt"/>
              </a:rPr>
              <a:t> above his fence</a:t>
            </a:r>
          </a:p>
          <a:p>
            <a:endParaRPr lang="bg-BG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4368BD-6076-4F77-8686-C8612C9D9DFD}" type="slidenum">
              <a:rPr lang="nl-BE" smtClean="0"/>
              <a:t>11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250397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DE" dirty="0"/>
              <a:t>War in Gaza</a:t>
            </a:r>
          </a:p>
          <a:p>
            <a:pPr marL="171450" indent="-171450">
              <a:buFontTx/>
              <a:buChar char="-"/>
            </a:pPr>
            <a:r>
              <a:rPr lang="de-DE" dirty="0"/>
              <a:t>War in Ukraine</a:t>
            </a:r>
          </a:p>
          <a:p>
            <a:pPr marL="171450" indent="-171450">
              <a:buFontTx/>
              <a:buChar char="-"/>
            </a:pPr>
            <a:r>
              <a:rPr lang="de-DE" dirty="0" err="1"/>
              <a:t>Increase</a:t>
            </a:r>
            <a:r>
              <a:rPr lang="de-DE" dirty="0"/>
              <a:t> </a:t>
            </a:r>
            <a:r>
              <a:rPr lang="de-DE" dirty="0" err="1"/>
              <a:t>every</a:t>
            </a:r>
            <a:r>
              <a:rPr lang="de-DE" dirty="0"/>
              <a:t> </a:t>
            </a:r>
            <a:r>
              <a:rPr lang="de-DE" dirty="0" err="1"/>
              <a:t>kind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propaganda</a:t>
            </a:r>
            <a:endParaRPr 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4368BD-6076-4F77-8686-C8612C9D9DFD}" type="slidenum">
              <a:rPr lang="nl-BE" smtClean="0"/>
              <a:t>12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26374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4368BD-6076-4F77-8686-C8612C9D9DFD}" type="slidenum">
              <a:rPr lang="nl-BE" smtClean="0"/>
              <a:t>13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2391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DE" dirty="0"/>
              <a:t>War in Gaza</a:t>
            </a:r>
          </a:p>
          <a:p>
            <a:pPr marL="171450" indent="-171450">
              <a:buFontTx/>
              <a:buChar char="-"/>
            </a:pPr>
            <a:r>
              <a:rPr lang="de-DE" dirty="0"/>
              <a:t>War in Ukraine</a:t>
            </a:r>
          </a:p>
          <a:p>
            <a:pPr marL="171450" indent="-171450">
              <a:buFontTx/>
              <a:buChar char="-"/>
            </a:pPr>
            <a:r>
              <a:rPr lang="de-DE" dirty="0" err="1"/>
              <a:t>Increase</a:t>
            </a:r>
            <a:r>
              <a:rPr lang="de-DE" dirty="0"/>
              <a:t> </a:t>
            </a:r>
            <a:r>
              <a:rPr lang="de-DE" dirty="0" err="1"/>
              <a:t>every</a:t>
            </a:r>
            <a:r>
              <a:rPr lang="de-DE" dirty="0"/>
              <a:t> </a:t>
            </a:r>
            <a:r>
              <a:rPr lang="de-DE" dirty="0" err="1"/>
              <a:t>kind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propaganda</a:t>
            </a:r>
            <a:endParaRPr 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4368BD-6076-4F77-8686-C8612C9D9DFD}" type="slidenum">
              <a:rPr lang="nl-BE" smtClean="0"/>
              <a:t>14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191930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4368BD-6076-4F77-8686-C8612C9D9DFD}" type="slidenum">
              <a:rPr lang="nl-BE" smtClean="0"/>
              <a:t>15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280241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4368BD-6076-4F77-8686-C8612C9D9DFD}" type="slidenum">
              <a:rPr lang="nl-BE" smtClean="0"/>
              <a:t>16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205259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4368BD-6076-4F77-8686-C8612C9D9DFD}" type="slidenum">
              <a:rPr lang="nl-BE" smtClean="0"/>
              <a:t>17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190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4368BD-6076-4F77-8686-C8612C9D9DFD}" type="slidenum">
              <a:rPr lang="nl-BE" smtClean="0"/>
              <a:t>18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377708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4368BD-6076-4F77-8686-C8612C9D9DFD}" type="slidenum">
              <a:rPr lang="nl-BE" smtClean="0"/>
              <a:t>19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3426062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4368BD-6076-4F77-8686-C8612C9D9DFD}" type="slidenum">
              <a:rPr lang="nl-BE" smtClean="0"/>
              <a:t>20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2903556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4368BD-6076-4F77-8686-C8612C9D9DFD}" type="slidenum">
              <a:rPr lang="nl-BE" smtClean="0"/>
              <a:t>21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9760642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4368BD-6076-4F77-8686-C8612C9D9DFD}" type="slidenum">
              <a:rPr lang="nl-BE" smtClean="0"/>
              <a:t>22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5368117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4368BD-6076-4F77-8686-C8612C9D9DFD}" type="slidenum">
              <a:rPr lang="nl-BE" smtClean="0"/>
              <a:t>23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54791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4368BD-6076-4F77-8686-C8612C9D9DFD}" type="slidenum">
              <a:rPr lang="nl-BE" smtClean="0"/>
              <a:t>24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7616985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4368BD-6076-4F77-8686-C8612C9D9DFD}" type="slidenum">
              <a:rPr lang="nl-BE" smtClean="0"/>
              <a:t>25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26360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4368BD-6076-4F77-8686-C8612C9D9DFD}" type="slidenum">
              <a:rPr lang="nl-BE" smtClean="0"/>
              <a:t>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1091288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4368BD-6076-4F77-8686-C8612C9D9DFD}" type="slidenum">
              <a:rPr lang="nl-BE" smtClean="0"/>
              <a:t>27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7213686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4368BD-6076-4F77-8686-C8612C9D9DFD}" type="slidenum">
              <a:rPr lang="nl-BE" smtClean="0"/>
              <a:t>28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6193995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4368BD-6076-4F77-8686-C8612C9D9DFD}" type="slidenum">
              <a:rPr lang="nl-BE" smtClean="0"/>
              <a:t>29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8068758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4368BD-6076-4F77-8686-C8612C9D9DFD}" type="slidenum">
              <a:rPr lang="nl-BE" smtClean="0"/>
              <a:t>30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2270394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4368BD-6076-4F77-8686-C8612C9D9DFD}" type="slidenum">
              <a:rPr lang="nl-BE" smtClean="0"/>
              <a:t>31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5626063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4368BD-6076-4F77-8686-C8612C9D9DFD}" type="slidenum">
              <a:rPr lang="nl-BE" smtClean="0"/>
              <a:t>32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8126029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de-DE" dirty="0"/>
              <a:t>- </a:t>
            </a:r>
            <a:r>
              <a:rPr lang="de-DE" dirty="0" err="1"/>
              <a:t>example</a:t>
            </a:r>
            <a:r>
              <a:rPr lang="de-DE" dirty="0"/>
              <a:t>: 16 </a:t>
            </a:r>
            <a:r>
              <a:rPr lang="de-DE" dirty="0" err="1"/>
              <a:t>years</a:t>
            </a:r>
            <a:r>
              <a:rPr lang="de-DE" dirty="0"/>
              <a:t> </a:t>
            </a:r>
            <a:r>
              <a:rPr lang="de-DE" dirty="0" err="1"/>
              <a:t>old</a:t>
            </a:r>
            <a:r>
              <a:rPr lang="de-DE" dirty="0"/>
              <a:t> </a:t>
            </a:r>
            <a:r>
              <a:rPr lang="de-DE" dirty="0" err="1"/>
              <a:t>refugee</a:t>
            </a:r>
            <a:r>
              <a:rPr lang="de-DE" dirty="0"/>
              <a:t>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4368BD-6076-4F77-8686-C8612C9D9DFD}" type="slidenum">
              <a:rPr lang="nl-BE" smtClean="0"/>
              <a:t>33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2116506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de-DE" dirty="0"/>
              <a:t>-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do?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4368BD-6076-4F77-8686-C8612C9D9DFD}" type="slidenum">
              <a:rPr lang="nl-BE" smtClean="0"/>
              <a:t>34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0680479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4368BD-6076-4F77-8686-C8612C9D9DFD}" type="slidenum">
              <a:rPr lang="nl-BE" smtClean="0"/>
              <a:t>35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8392975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de-DE" dirty="0"/>
              <a:t>-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4368BD-6076-4F77-8686-C8612C9D9DFD}" type="slidenum">
              <a:rPr lang="nl-BE" smtClean="0"/>
              <a:t>36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5314450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de-DE" dirty="0"/>
              <a:t>-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4368BD-6076-4F77-8686-C8612C9D9DFD}" type="slidenum">
              <a:rPr lang="nl-BE" smtClean="0"/>
              <a:t>37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7863756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de-DE" dirty="0"/>
              <a:t>-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4368BD-6076-4F77-8686-C8612C9D9DFD}" type="slidenum">
              <a:rPr lang="nl-BE" smtClean="0"/>
              <a:t>38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191543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4368BD-6076-4F77-8686-C8612C9D9DFD}" type="slidenum">
              <a:rPr lang="nl-BE" smtClean="0"/>
              <a:t>39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6427076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de-DE" dirty="0"/>
              <a:t>-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4368BD-6076-4F77-8686-C8612C9D9DFD}" type="slidenum">
              <a:rPr lang="nl-BE" smtClean="0"/>
              <a:t>40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2250311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de-DE" dirty="0"/>
              <a:t>- </a:t>
            </a:r>
            <a:r>
              <a:rPr lang="de-DE" dirty="0" err="1"/>
              <a:t>What</a:t>
            </a:r>
            <a:r>
              <a:rPr lang="de-DE" dirty="0"/>
              <a:t> do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?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4368BD-6076-4F77-8686-C8612C9D9DFD}" type="slidenum">
              <a:rPr lang="nl-BE" smtClean="0"/>
              <a:t>41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6587021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de-DE" dirty="0"/>
              <a:t>-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4368BD-6076-4F77-8686-C8612C9D9DFD}" type="slidenum">
              <a:rPr lang="nl-BE" smtClean="0"/>
              <a:t>42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5627407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4368BD-6076-4F77-8686-C8612C9D9DFD}" type="slidenum">
              <a:rPr lang="nl-BE" smtClean="0"/>
              <a:t>43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7059269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4368BD-6076-4F77-8686-C8612C9D9DFD}" type="slidenum">
              <a:rPr lang="nl-BE" smtClean="0"/>
              <a:t>44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7003825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4368BD-6076-4F77-8686-C8612C9D9DFD}" type="slidenum">
              <a:rPr lang="nl-BE" smtClean="0"/>
              <a:t>45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7276085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4368BD-6076-4F77-8686-C8612C9D9DFD}" type="slidenum">
              <a:rPr lang="nl-BE" smtClean="0"/>
              <a:t>46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62446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1">
    <p:bg>
      <p:bgPr>
        <a:solidFill>
          <a:schemeClr val="bg1">
            <a:alpha val="1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458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nl-B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Narrow" panose="020B060602020203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nl-BE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A1BC7D0B-61AA-49FD-94FF-3C228BAB1DA6}"/>
              </a:ext>
            </a:extLst>
          </p:cNvPr>
          <p:cNvSpPr/>
          <p:nvPr userDrawn="1"/>
        </p:nvSpPr>
        <p:spPr>
          <a:xfrm>
            <a:off x="0" y="0"/>
            <a:ext cx="9144000" cy="1412776"/>
          </a:xfrm>
          <a:prstGeom prst="rect">
            <a:avLst/>
          </a:prstGeom>
          <a:solidFill>
            <a:srgbClr val="0045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9012F0FE-917B-4E60-B435-59EC9456B4DF}"/>
              </a:ext>
            </a:extLst>
          </p:cNvPr>
          <p:cNvSpPr/>
          <p:nvPr userDrawn="1"/>
        </p:nvSpPr>
        <p:spPr>
          <a:xfrm>
            <a:off x="0" y="6211381"/>
            <a:ext cx="9143999" cy="653470"/>
          </a:xfrm>
          <a:prstGeom prst="rect">
            <a:avLst/>
          </a:prstGeom>
          <a:solidFill>
            <a:srgbClr val="FFD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D1BFC16C-4330-4C23-B7CB-62481E59724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91" y="332656"/>
            <a:ext cx="2567409" cy="54190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FE649551-58F1-49DE-BF8F-FAF1344C2A6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6453336"/>
            <a:ext cx="1295421" cy="25650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33CBA556-2E11-43A3-9A6E-9ECDA771108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6309289"/>
            <a:ext cx="2952328" cy="481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4625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bg1">
            <a:alpha val="1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5A83FD78-86B9-443F-BA28-11F6A1A7B39D}"/>
              </a:ext>
            </a:extLst>
          </p:cNvPr>
          <p:cNvSpPr/>
          <p:nvPr userDrawn="1"/>
        </p:nvSpPr>
        <p:spPr>
          <a:xfrm>
            <a:off x="0" y="6462477"/>
            <a:ext cx="9143999" cy="402374"/>
          </a:xfrm>
          <a:prstGeom prst="rect">
            <a:avLst/>
          </a:prstGeom>
          <a:solidFill>
            <a:srgbClr val="FFD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8E0E76AB-CA15-423C-A259-D91E4BB1DEBA}"/>
              </a:ext>
            </a:extLst>
          </p:cNvPr>
          <p:cNvSpPr/>
          <p:nvPr userDrawn="1"/>
        </p:nvSpPr>
        <p:spPr>
          <a:xfrm>
            <a:off x="0" y="0"/>
            <a:ext cx="9144000" cy="1124744"/>
          </a:xfrm>
          <a:prstGeom prst="rect">
            <a:avLst/>
          </a:prstGeom>
          <a:solidFill>
            <a:srgbClr val="0045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xmlns="" id="{BFABC801-9AAB-4B38-AEA6-6EEFE4243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614" y="161420"/>
            <a:ext cx="8028385" cy="724942"/>
          </a:xfrm>
        </p:spPr>
        <p:txBody>
          <a:bodyPr/>
          <a:lstStyle>
            <a:lvl1pPr>
              <a:defRPr>
                <a:solidFill>
                  <a:srgbClr val="FFD80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bg-BG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xmlns="" id="{FF26F659-6766-4E83-B910-DD8393D230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83137"/>
            <a:ext cx="7886700" cy="4351338"/>
          </a:xfrm>
        </p:spPr>
        <p:txBody>
          <a:bodyPr/>
          <a:lstStyle>
            <a:lvl1pPr>
              <a:defRPr>
                <a:solidFill>
                  <a:srgbClr val="00458C"/>
                </a:solidFill>
              </a:defRPr>
            </a:lvl1pPr>
            <a:lvl2pPr>
              <a:defRPr>
                <a:solidFill>
                  <a:srgbClr val="00458C"/>
                </a:solidFill>
              </a:defRPr>
            </a:lvl2pPr>
            <a:lvl3pPr>
              <a:defRPr>
                <a:solidFill>
                  <a:srgbClr val="00458C"/>
                </a:solidFill>
              </a:defRPr>
            </a:lvl3pPr>
            <a:lvl4pPr>
              <a:defRPr>
                <a:solidFill>
                  <a:srgbClr val="00458C"/>
                </a:solidFill>
              </a:defRPr>
            </a:lvl4pPr>
            <a:lvl5pPr>
              <a:defRPr>
                <a:solidFill>
                  <a:srgbClr val="00458C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bg-BG" dirty="0"/>
          </a:p>
        </p:txBody>
      </p:sp>
      <p:sp>
        <p:nvSpPr>
          <p:cNvPr id="22" name="Footer Placeholder 4">
            <a:extLst>
              <a:ext uri="{FF2B5EF4-FFF2-40B4-BE49-F238E27FC236}">
                <a16:creationId xmlns:a16="http://schemas.microsoft.com/office/drawing/2014/main" xmlns="" id="{392D5C79-B086-45CB-8709-F508310D36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6322" y="6455627"/>
            <a:ext cx="7777678" cy="402374"/>
          </a:xfrm>
          <a:prstGeom prst="rect">
            <a:avLst/>
          </a:prstGeom>
        </p:spPr>
        <p:txBody>
          <a:bodyPr anchor="ctr" anchorCtr="0"/>
          <a:lstStyle>
            <a:lvl1pPr>
              <a:defRPr sz="900" b="1">
                <a:solidFill>
                  <a:srgbClr val="00458C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ru-RU" dirty="0"/>
              <a:t>Проект „</a:t>
            </a:r>
            <a:r>
              <a:rPr lang="ru-RU" dirty="0" err="1"/>
              <a:t>Укрепване</a:t>
            </a:r>
            <a:r>
              <a:rPr lang="ru-RU" dirty="0"/>
              <a:t> на </a:t>
            </a:r>
            <a:r>
              <a:rPr lang="ru-RU" dirty="0" err="1"/>
              <a:t>капацитет</a:t>
            </a:r>
            <a:r>
              <a:rPr lang="ru-RU" dirty="0"/>
              <a:t>, обмен на опит и </a:t>
            </a:r>
            <a:r>
              <a:rPr lang="ru-RU" dirty="0" err="1"/>
              <a:t>изследователска</a:t>
            </a:r>
            <a:r>
              <a:rPr lang="ru-RU" dirty="0"/>
              <a:t> </a:t>
            </a:r>
            <a:r>
              <a:rPr lang="ru-RU" dirty="0" err="1"/>
              <a:t>дейност</a:t>
            </a:r>
            <a:r>
              <a:rPr lang="ru-RU" dirty="0"/>
              <a:t> в </a:t>
            </a:r>
            <a:r>
              <a:rPr lang="ru-RU" dirty="0" err="1"/>
              <a:t>сферата</a:t>
            </a:r>
            <a:r>
              <a:rPr lang="ru-RU" dirty="0"/>
              <a:t> на </a:t>
            </a:r>
            <a:r>
              <a:rPr lang="ru-RU" dirty="0" err="1"/>
              <a:t>сигурността</a:t>
            </a:r>
            <a:r>
              <a:rPr lang="ru-RU" dirty="0"/>
              <a:t> “</a:t>
            </a:r>
            <a:r>
              <a:rPr lang="bg-BG" dirty="0"/>
              <a:t> с договор </a:t>
            </a:r>
            <a:r>
              <a:rPr lang="bg-BG" dirty="0" err="1"/>
              <a:t>No</a:t>
            </a:r>
            <a:r>
              <a:rPr lang="bg-BG" dirty="0"/>
              <a:t>. 812108-68-02.10.2024, се изпълнява с финансова</a:t>
            </a:r>
            <a:r>
              <a:rPr lang="en-US" dirty="0"/>
              <a:t> </a:t>
            </a:r>
            <a:r>
              <a:rPr lang="bg-BG" dirty="0"/>
              <a:t>помощ на </a:t>
            </a:r>
            <a:r>
              <a:rPr lang="ru-RU" dirty="0" err="1"/>
              <a:t>Програмата</a:t>
            </a:r>
            <a:r>
              <a:rPr lang="ru-RU" dirty="0"/>
              <a:t> на </a:t>
            </a:r>
            <a:r>
              <a:rPr lang="ru-RU" dirty="0" err="1"/>
              <a:t>Република</a:t>
            </a:r>
            <a:r>
              <a:rPr lang="ru-RU" dirty="0"/>
              <a:t> </a:t>
            </a:r>
            <a:r>
              <a:rPr lang="ru-RU" dirty="0" err="1"/>
              <a:t>България</a:t>
            </a:r>
            <a:r>
              <a:rPr lang="ru-RU" dirty="0"/>
              <a:t> по фонд „</a:t>
            </a:r>
            <a:r>
              <a:rPr lang="ru-RU" dirty="0" err="1"/>
              <a:t>Вътрешна</a:t>
            </a:r>
            <a:r>
              <a:rPr lang="ru-RU" dirty="0"/>
              <a:t> </a:t>
            </a:r>
            <a:r>
              <a:rPr lang="ru-RU" dirty="0" err="1"/>
              <a:t>сигурност</a:t>
            </a:r>
            <a:r>
              <a:rPr lang="ru-RU" dirty="0"/>
              <a:t>“ за периода 2021 – 2027</a:t>
            </a:r>
            <a:endParaRPr lang="nl-BE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166D7D3B-4640-46F4-89DC-BBD55F2221F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6597352"/>
            <a:ext cx="828692" cy="1640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5B0914B7-AD73-4329-B1F1-10EB66B43F9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83778"/>
            <a:ext cx="871684" cy="796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211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B788646-BCC5-4AE2-BCE3-FD68898D9D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91B4772-9C33-46AE-A8FC-4791B14DB5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4BEDB95-16FC-47EF-9614-D541A4195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EDB1D3A-6C5A-4F9D-812D-FFBBAF7DB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Проект „Подобряване на капацитета и взаимодействието на институциите при работа с непридружени малолетни и непълнолетни лица“ се изпълнява с финансовата подкрепа на Норвежкия финансов механизъм 2014-2021 по процедура BGHOMEAFFAIRS-1.003</a:t>
            </a:r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D9E6438-FBA6-45D3-A4E5-6B86E5985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952E-D023-4408-8B12-29342134489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4993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E381FCD-0ADB-4A1B-B956-4384AAAC0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8352571-8BC7-452D-9AE2-4FD2BA2BDC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F04D290-3689-4D8D-9CA4-6FDCB3998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F848516-4011-491F-813F-00345B9E8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Проект „Подобряване на капацитета и взаимодействието на институциите при работа с непридружени малолетни и непълнолетни лица“ се изпълнява с финансовата подкрепа на Норвежкия финансов механизъм 2014-2021 по процедура BGHOMEAFFAIRS-1.003</a:t>
            </a:r>
            <a:endParaRPr lang="bg-BG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030AAC4-E93B-4C3C-B483-3CFB7E1A1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952E-D023-4408-8B12-29342134489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68855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732493B-C5A4-4BFE-A155-D8D1134BF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47319A3-0916-4F55-A091-B11C8FFEA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910A028-3278-489C-9235-F09B821C1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F2AFDE5-6CFD-4EB4-927F-8F616043B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Проект „Подобряване на капацитета и взаимодействието на институциите при работа с непридружени малолетни и непълнолетни лица“ се изпълнява с финансовата подкрепа на Норвежкия финансов механизъм 2014-2021 по процедура BGHOMEAFFAIRS-1.003</a:t>
            </a:r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F1426EE-7172-4154-BAE6-8509371F7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952E-D023-4408-8B12-29342134489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11852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174631E-2C5C-4D13-B909-97DC366F7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3C5B8C0-A507-4243-9BB8-D7E497FAA5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C95E674F-2A8A-41ED-B273-17738244BE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F585505-2325-44A3-A26A-D3046EB85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2EB154F-08FF-4ACD-9A6F-A95BE8A80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Проект „Подобряване на капацитета и взаимодействието на институциите при работа с непридружени малолетни и непълнолетни лица“ се изпълнява с финансовата подкрепа на Норвежкия финансов механизъм 2014-2021 по процедура BGHOMEAFFAIRS-1.003</a:t>
            </a:r>
            <a:endParaRPr lang="bg-B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567E6D1-2039-48C0-B079-8988E282A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952E-D023-4408-8B12-29342134489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77754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3B9CF95-6843-4E3D-93E8-8D450B48A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22C4254-53D1-48B2-B53F-5F999F692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B0118108-5E53-4B77-BDFD-1881B5E933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F83AA62A-4BFF-45BB-B4DA-9B3BB2C24D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74110121-187E-4D5C-ACF2-0A80C26AC5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BC9ED323-5007-4F81-872A-3D1F7CCCB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F8E32879-8A48-4F4C-8531-C6962B27D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Проект „Подобряване на капацитета и взаимодействието на институциите при работа с непридружени малолетни и непълнолетни лица“ се изпълнява с финансовата подкрепа на Норвежкия финансов механизъм 2014-2021 по процедура BGHOMEAFFAIRS-1.003</a:t>
            </a:r>
            <a:endParaRPr lang="bg-BG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DF313652-FD72-4494-856F-6EB1D4BB8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952E-D023-4408-8B12-29342134489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443170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D5BC48C-9721-4283-ABA0-BCA06686F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CEE12AED-1E29-43B0-B235-A109EBD28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70F48656-09F0-48DB-AEA0-E95F6F8AE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Проект „Подобряване на капацитета и взаимодействието на институциите при работа с непридружени малолетни и непълнолетни лица“ се изпълнява с финансовата подкрепа на Норвежкия финансов механизъм 2014-2021 по процедура BGHOMEAFFAIRS-1.003</a:t>
            </a:r>
            <a:endParaRPr lang="bg-B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7DEFE70D-ABFE-4AF4-8CB8-5D3CD1689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952E-D023-4408-8B12-29342134489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45701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EB834A34-07E6-4E1B-A5FF-2F8D7AF60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DDA8980B-1BFC-47D6-B91F-2C11A4E6F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Проект „Подобряване на капацитета и взаимодействието на институциите при работа с непридружени малолетни и непълнолетни лица“ се изпълнява с финансовата подкрепа на Норвежкия финансов механизъм 2014-2021 по процедура BGHOMEAFFAIRS-1.003</a:t>
            </a:r>
            <a:endParaRPr lang="bg-B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94B166C-9686-48E4-9508-4D027C599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952E-D023-4408-8B12-29342134489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99412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DEC3A32-84DD-4C60-A139-BC26A96B0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CE237FB-A99D-473E-A3E3-61333EE8CE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2FC8C4E-E6E1-45AF-80DA-5E8F8687A0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7391B19-5C72-4D7F-A889-4EC396E3DB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DFE26CAF-A080-43C2-9EC2-0277DCE78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Проект „Подобряване на капацитета и взаимодействието на институциите при работа с непридружени малолетни и непълнолетни лица“ се изпълнява с финансовата подкрепа на Норвежкия финансов механизъм 2014-2021 по процедура BGHOMEAFFAIRS-1.003</a:t>
            </a:r>
            <a:endParaRPr lang="bg-B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23EFA27-0492-4BD0-AEEB-D02274AE7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952E-D023-4408-8B12-29342134489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62918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E9ADA9E-6486-453B-A3C1-893395B66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E2B34D23-8D93-4540-903C-3888A6FB4F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62767E4D-831B-432D-803A-9617F2E6B4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7FC4249-F338-4A56-A0AA-F1D9285EC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C5B888C-750A-41AD-B424-339B0123F0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Проект „Подобряване на капацитета и взаимодействието на институциите при работа с непридружени малолетни и непълнолетни лица“ се изпълнява с финансовата подкрепа на Норвежкия финансов механизъм 2014-2021 по процедура BGHOMEAFFAIRS-1.003</a:t>
            </a:r>
            <a:endParaRPr lang="bg-B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3F2851D-486C-4B1E-8119-F4D9A34B3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952E-D023-4408-8B12-29342134489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715420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C368F6D-E706-4713-8B04-6B1500D5E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51FA6B58-2041-4C6A-AA62-2569E41668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A77E84E-5521-4352-B2E7-1D54C00F0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FE87205-61D6-4554-92E5-FA22E532A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Проект „Подобряване на капацитета и взаимодействието на институциите при работа с непридружени малолетни и непълнолетни лица“ се изпълнява с финансовата подкрепа на Норвежкия финансов механизъм 2014-2021 по процедура BGHOMEAFFAIRS-1.003</a:t>
            </a:r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B75476B-01B6-48F7-A7A0-B1B835CD8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952E-D023-4408-8B12-29342134489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28574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7D79F768-56B7-4A3F-88EB-4742DB66D7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00E873FC-E79F-432A-95CD-1D8A6C7C60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3109F42-C5A4-415C-BD7B-F9A68031B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DF10430-8498-4EA0-B0F5-2D83683C4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Проект „Подобряване на капацитета и взаимодействието на институциите при работа с непридружени малолетни и непълнолетни лица“ се изпълнява с финансовата подкрепа на Норвежкия финансов механизъм 2014-2021 по процедура BGHOMEAFFAIRS-1.003</a:t>
            </a:r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96EF049-D9A5-4814-995C-ACDF921B5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3952E-D023-4408-8B12-29342134489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88407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49723"/>
            <a:ext cx="8229600" cy="34115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l-BE" dirty="0"/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457200" y="1268760"/>
            <a:ext cx="8229600" cy="724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001949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00458C"/>
          </a:solidFill>
          <a:latin typeface="Arial Narrow" panose="020B060602020203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00458C"/>
          </a:solidFill>
          <a:latin typeface="Arial Narrow" panose="020B060602020203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00458C"/>
          </a:solidFill>
          <a:latin typeface="Arial Narrow" panose="020B0606020202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00458C"/>
          </a:solidFill>
          <a:latin typeface="Arial Narrow" panose="020B0606020202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00458C"/>
          </a:solidFill>
          <a:latin typeface="Arial Narrow" panose="020B0606020202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00458C"/>
          </a:solidFill>
          <a:latin typeface="Arial Narrow" panose="020B0606020202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6C330B7D-61BA-42D9-B913-DA29CB743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A448E21-7A7E-4E3B-B39E-E897D5334B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B4D52C7-F22B-4E0F-BC70-388266BFDB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35DC53B-A0F0-45B2-95AF-D6AACE7CA8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/>
              <a:t>Проект „Подобряване на капацитета и взаимодействието на институциите при работа с непридружени малолетни и непълнолетни лица“ се изпълнява с финансовата подкрепа на Норвежкия финансов механизъм 2014-2021 по процедура BGHOMEAFFAIRS-1.003</a:t>
            </a:r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3FE744B-2CC1-4A05-9F90-A8F533BF39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33952E-D023-4408-8B12-29342134489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6876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7" Type="http://schemas.openxmlformats.org/officeDocument/2006/relationships/image" Target="../media/image4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7" Type="http://schemas.openxmlformats.org/officeDocument/2006/relationships/image" Target="../media/image58.em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eg"/><Relationship Id="rId5" Type="http://schemas.openxmlformats.org/officeDocument/2006/relationships/image" Target="../media/image56.png"/><Relationship Id="rId4" Type="http://schemas.openxmlformats.org/officeDocument/2006/relationships/image" Target="../media/image55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sv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svg"/><Relationship Id="rId5" Type="http://schemas.openxmlformats.org/officeDocument/2006/relationships/image" Target="../media/image62.png"/><Relationship Id="rId4" Type="http://schemas.openxmlformats.org/officeDocument/2006/relationships/hyperlink" Target="https://www.youtube.com/watch?v=S15Z_pMM6EY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sv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sv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sv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sv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ctrTitle"/>
          </p:nvPr>
        </p:nvSpPr>
        <p:spPr>
          <a:xfrm>
            <a:off x="35496" y="1757883"/>
            <a:ext cx="9071992" cy="3486249"/>
          </a:xfrm>
        </p:spPr>
        <p:txBody>
          <a:bodyPr>
            <a:normAutofit/>
          </a:bodyPr>
          <a:lstStyle/>
          <a:p>
            <a:r>
              <a:rPr lang="bg-BG" sz="2800" b="1" dirty="0" smtClean="0"/>
              <a:t>Модул</a:t>
            </a:r>
            <a:r>
              <a:rPr lang="de-DE" sz="2800" b="1" dirty="0" smtClean="0"/>
              <a:t> </a:t>
            </a:r>
            <a:r>
              <a:rPr lang="de-DE" sz="2800" b="1" dirty="0"/>
              <a:t>3: </a:t>
            </a:r>
            <a:r>
              <a:rPr lang="bg-BG" sz="2800" b="1" dirty="0" smtClean="0"/>
              <a:t>екстремистка пропаганда</a:t>
            </a:r>
            <a:r>
              <a:rPr lang="en-US" sz="3200" b="1" dirty="0"/>
              <a:t/>
            </a:r>
            <a:br>
              <a:rPr lang="en-US" sz="3200" b="1" dirty="0"/>
            </a:br>
            <a:r>
              <a:rPr lang="en-US" sz="3200" b="1" dirty="0"/>
              <a:t/>
            </a:r>
            <a:br>
              <a:rPr lang="en-US" sz="3200" b="1" dirty="0"/>
            </a:br>
            <a:r>
              <a:rPr lang="bg-BG" sz="2800" b="1" dirty="0" smtClean="0"/>
              <a:t>Идеологии на тероризма и</a:t>
            </a:r>
            <a:r>
              <a:rPr lang="en-US" sz="2800" b="1" dirty="0" smtClean="0"/>
              <a:t> </a:t>
            </a:r>
            <a:r>
              <a:rPr lang="bg-BG" sz="2800" b="1" dirty="0" smtClean="0"/>
              <a:t>каузи на екстремизма</a:t>
            </a:r>
            <a:r>
              <a:rPr lang="en-US" sz="2800" b="1" dirty="0" smtClean="0"/>
              <a:t>, </a:t>
            </a:r>
            <a:r>
              <a:rPr lang="en-US" sz="2800" b="1" dirty="0"/>
              <a:t/>
            </a:r>
            <a:br>
              <a:rPr lang="en-US" sz="2800" b="1" dirty="0"/>
            </a:br>
            <a:r>
              <a:rPr lang="bg-BG" sz="2800" b="1" dirty="0" smtClean="0"/>
              <a:t>вербуване и пропаганда, </a:t>
            </a:r>
            <a:br>
              <a:rPr lang="bg-BG" sz="2800" b="1" dirty="0" smtClean="0"/>
            </a:br>
            <a:r>
              <a:rPr lang="bg-BG" sz="2800" b="1" dirty="0" smtClean="0"/>
              <a:t>възможни стратегии за противодействие</a:t>
            </a:r>
            <a:endParaRPr lang="nl-NL" sz="2800" b="1" dirty="0">
              <a:ea typeface="Verdana" panose="020B0604030504040204" pitchFamily="34" charset="0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xmlns="" id="{D849CDFF-9044-44B1-A785-589D037782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5035624"/>
            <a:ext cx="6400800" cy="1057672"/>
          </a:xfrm>
        </p:spPr>
        <p:txBody>
          <a:bodyPr>
            <a:noAutofit/>
          </a:bodyPr>
          <a:lstStyle/>
          <a:p>
            <a:r>
              <a:rPr lang="bg-BG" sz="2800" dirty="0" smtClean="0"/>
              <a:t>Д-р Холгер </a:t>
            </a:r>
            <a:r>
              <a:rPr lang="bg-BG" sz="2800" dirty="0" smtClean="0"/>
              <a:t>Нитш </a:t>
            </a:r>
            <a:r>
              <a:rPr lang="de-DE" sz="2800" dirty="0" smtClean="0"/>
              <a:t>&amp; </a:t>
            </a:r>
            <a:r>
              <a:rPr lang="bg-BG" sz="2800" dirty="0" smtClean="0"/>
              <a:t>полк. Холгер Шмид</a:t>
            </a:r>
            <a:endParaRPr lang="de-DE" sz="2800" dirty="0"/>
          </a:p>
          <a:p>
            <a:r>
              <a:rPr lang="de-DE" sz="1800" dirty="0" smtClean="0"/>
              <a:t>(</a:t>
            </a:r>
            <a:r>
              <a:rPr lang="bg-BG" sz="1800" dirty="0" smtClean="0"/>
              <a:t>Германия</a:t>
            </a:r>
            <a:r>
              <a:rPr lang="de-DE" sz="1800" dirty="0" smtClean="0"/>
              <a:t> </a:t>
            </a:r>
            <a:r>
              <a:rPr lang="de-DE" sz="1800" dirty="0"/>
              <a:t>– </a:t>
            </a:r>
            <a:r>
              <a:rPr lang="bg-BG" sz="1800" dirty="0" smtClean="0"/>
              <a:t>баварска полиция</a:t>
            </a:r>
            <a:r>
              <a:rPr lang="de-DE" sz="1800" dirty="0" smtClean="0"/>
              <a:t>)</a:t>
            </a:r>
            <a:endParaRPr lang="bg-BG" sz="1800" dirty="0"/>
          </a:p>
        </p:txBody>
      </p:sp>
      <p:sp>
        <p:nvSpPr>
          <p:cNvPr id="4" name="Untertitel 2"/>
          <p:cNvSpPr txBox="1">
            <a:spLocks/>
          </p:cNvSpPr>
          <p:nvPr/>
        </p:nvSpPr>
        <p:spPr>
          <a:xfrm>
            <a:off x="2267744" y="3501008"/>
            <a:ext cx="4176465" cy="65033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de-DE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xmlns="" id="{1A42107C-2D2B-4884-B7CC-21C3F6F9E93B}"/>
              </a:ext>
            </a:extLst>
          </p:cNvPr>
          <p:cNvSpPr txBox="1">
            <a:spLocks/>
          </p:cNvSpPr>
          <p:nvPr/>
        </p:nvSpPr>
        <p:spPr>
          <a:xfrm>
            <a:off x="3347864" y="242675"/>
            <a:ext cx="5724128" cy="820730"/>
          </a:xfrm>
          <a:prstGeom prst="rect">
            <a:avLst/>
          </a:prstGeom>
        </p:spPr>
        <p:txBody>
          <a:bodyPr anchor="ctr" anchorCtr="0"/>
          <a:lstStyle>
            <a:defPPr>
              <a:defRPr lang="nl-BE"/>
            </a:defPPr>
            <a:lvl1pPr marL="0" algn="l" defTabSz="914400" rtl="0" eaLnBrk="1" latinLnBrk="0" hangingPunct="1">
              <a:defRPr sz="2200" b="1" kern="1200">
                <a:solidFill>
                  <a:schemeClr val="bg1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g-BG" dirty="0"/>
              <a:t>Укрепване на капацитет, обмен на опит и изследователска дейност в сферата на сигурността</a:t>
            </a:r>
            <a:r>
              <a:rPr lang="en-US" dirty="0"/>
              <a:t>, </a:t>
            </a:r>
            <a:r>
              <a:rPr lang="en-US" sz="2000" dirty="0"/>
              <a:t>BG65ISPR001-3.004-0002</a:t>
            </a:r>
            <a:endParaRPr lang="bg-BG" sz="2000" dirty="0"/>
          </a:p>
        </p:txBody>
      </p:sp>
      <p:pic>
        <p:nvPicPr>
          <p:cNvPr id="7" name="Obraz 9">
            <a:extLst>
              <a:ext uri="{FF2B5EF4-FFF2-40B4-BE49-F238E27FC236}">
                <a16:creationId xmlns:a16="http://schemas.microsoft.com/office/drawing/2014/main" xmlns="" id="{0EF6CF15-9828-43A4-B689-57A525713D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617" y="1628800"/>
            <a:ext cx="1039015" cy="623409"/>
          </a:xfrm>
          <a:prstGeom prst="rect">
            <a:avLst/>
          </a:prstGeom>
          <a:effectLst>
            <a:outerShdw blurRad="304800" dist="50800" dir="5400000" algn="ctr" rotWithShape="0">
              <a:srgbClr val="000000">
                <a:alpha val="50000"/>
              </a:srgbClr>
            </a:outerShdw>
          </a:effectLst>
        </p:spPr>
      </p:pic>
      <p:pic>
        <p:nvPicPr>
          <p:cNvPr id="8" name="Picture 4" descr="Bulgarische Flagge Abbildung und Bedeutung Flagge von Bulgarien ...">
            <a:extLst>
              <a:ext uri="{FF2B5EF4-FFF2-40B4-BE49-F238E27FC236}">
                <a16:creationId xmlns:a16="http://schemas.microsoft.com/office/drawing/2014/main" xmlns="" id="{C2DA313E-7C70-47BC-8361-8D7F9C44E9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3465" y="1628800"/>
            <a:ext cx="1039015" cy="623409"/>
          </a:xfrm>
          <a:prstGeom prst="rect">
            <a:avLst/>
          </a:prstGeom>
          <a:noFill/>
          <a:effectLst>
            <a:outerShdw blurRad="304800" dist="50800" dir="5400000" algn="ctr" rotWithShape="0">
              <a:schemeClr val="tx1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9330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484BC4-8C7A-4DC2-B635-7CC68E0D1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592" y="161420"/>
            <a:ext cx="8244407" cy="724942"/>
          </a:xfrm>
        </p:spPr>
        <p:txBody>
          <a:bodyPr>
            <a:normAutofit fontScale="90000"/>
          </a:bodyPr>
          <a:lstStyle/>
          <a:p>
            <a:r>
              <a:rPr lang="bg-BG" sz="3200" dirty="0" smtClean="0"/>
              <a:t>Екстремистка пропаганда </a:t>
            </a:r>
            <a:r>
              <a:rPr lang="de-DE" sz="3200" dirty="0" smtClean="0"/>
              <a:t>– </a:t>
            </a:r>
            <a:r>
              <a:rPr lang="bg-BG" sz="3200" dirty="0" smtClean="0"/>
              <a:t>практическата гледна точка</a:t>
            </a:r>
            <a:endParaRPr lang="bg-BG" sz="3200" dirty="0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xmlns="" id="{1135D77C-9535-4DEF-B825-BD1CDD09FC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6322" y="6455627"/>
            <a:ext cx="7777678" cy="402374"/>
          </a:xfrm>
        </p:spPr>
        <p:txBody>
          <a:bodyPr/>
          <a:lstStyle/>
          <a:p>
            <a:r>
              <a:rPr lang="ru-RU"/>
              <a:t>Проект „Укрепване на капацитет, обмен на опит и изследователска дейност в сферата на сигурността “</a:t>
            </a:r>
            <a:r>
              <a:rPr lang="bg-BG"/>
              <a:t> с договор No. 812108-68-02.10.2024, се изпълнява с финансова</a:t>
            </a:r>
            <a:r>
              <a:rPr lang="en-US"/>
              <a:t> </a:t>
            </a:r>
            <a:r>
              <a:rPr lang="bg-BG"/>
              <a:t>помощ на </a:t>
            </a:r>
            <a:r>
              <a:rPr lang="ru-RU"/>
              <a:t>Програмата на Република България по фонд „Вътрешна сигурност“ за периода 2021 – 2027</a:t>
            </a:r>
            <a:endParaRPr lang="nl-BE" dirty="0"/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xmlns="" id="{DEBD5F3E-E7DA-4840-97C7-7F9B729812F1}"/>
              </a:ext>
            </a:extLst>
          </p:cNvPr>
          <p:cNvGrpSpPr/>
          <p:nvPr/>
        </p:nvGrpSpPr>
        <p:grpSpPr>
          <a:xfrm>
            <a:off x="2728523" y="2688838"/>
            <a:ext cx="6235965" cy="3481665"/>
            <a:chOff x="3680278" y="3073592"/>
            <a:chExt cx="6235965" cy="3481665"/>
          </a:xfrm>
        </p:grpSpPr>
        <p:sp>
          <p:nvSpPr>
            <p:cNvPr id="6" name="Titel 1">
              <a:extLst>
                <a:ext uri="{FF2B5EF4-FFF2-40B4-BE49-F238E27FC236}">
                  <a16:creationId xmlns:a16="http://schemas.microsoft.com/office/drawing/2014/main" xmlns="" id="{DC71344F-3BED-4C47-8DCA-9134C2315B33}"/>
                </a:ext>
              </a:extLst>
            </p:cNvPr>
            <p:cNvSpPr txBox="1">
              <a:spLocks/>
            </p:cNvSpPr>
            <p:nvPr/>
          </p:nvSpPr>
          <p:spPr>
            <a:xfrm>
              <a:off x="3680278" y="4156141"/>
              <a:ext cx="4867902" cy="239911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b="1" kern="1200">
                  <a:solidFill>
                    <a:srgbClr val="002060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de-DE" sz="1600" b="0" dirty="0"/>
                <a:t>                                     </a:t>
              </a:r>
            </a:p>
          </p:txBody>
        </p:sp>
        <p:sp>
          <p:nvSpPr>
            <p:cNvPr id="8" name="Titel 1">
              <a:extLst>
                <a:ext uri="{FF2B5EF4-FFF2-40B4-BE49-F238E27FC236}">
                  <a16:creationId xmlns:a16="http://schemas.microsoft.com/office/drawing/2014/main" xmlns="" id="{9471893F-129A-48DD-9AAB-63C61DCCBC9B}"/>
                </a:ext>
              </a:extLst>
            </p:cNvPr>
            <p:cNvSpPr txBox="1">
              <a:spLocks/>
            </p:cNvSpPr>
            <p:nvPr/>
          </p:nvSpPr>
          <p:spPr>
            <a:xfrm>
              <a:off x="3680278" y="4156141"/>
              <a:ext cx="4867902" cy="239911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b="1" kern="1200">
                  <a:solidFill>
                    <a:srgbClr val="002060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de-DE" sz="1600" b="0" dirty="0"/>
                <a:t>                                     </a:t>
              </a:r>
            </a:p>
          </p:txBody>
        </p:sp>
        <p:sp>
          <p:nvSpPr>
            <p:cNvPr id="9" name="Textfeld 8">
              <a:extLst>
                <a:ext uri="{FF2B5EF4-FFF2-40B4-BE49-F238E27FC236}">
                  <a16:creationId xmlns:a16="http://schemas.microsoft.com/office/drawing/2014/main" xmlns="" id="{416A06A6-9DB3-4A5C-915C-1247B76E7A03}"/>
                </a:ext>
              </a:extLst>
            </p:cNvPr>
            <p:cNvSpPr txBox="1"/>
            <p:nvPr/>
          </p:nvSpPr>
          <p:spPr>
            <a:xfrm>
              <a:off x="4080948" y="3073592"/>
              <a:ext cx="5835295" cy="2585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1200"/>
                </a:spcAft>
                <a:buClr>
                  <a:schemeClr val="tx1">
                    <a:lumMod val="65000"/>
                    <a:lumOff val="35000"/>
                  </a:schemeClr>
                </a:buClr>
              </a:pPr>
              <a:r>
                <a:rPr lang="bg-BG" sz="2000" b="1" dirty="0" smtClean="0">
                  <a:solidFill>
                    <a:srgbClr val="00458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Д-р Холгер </a:t>
              </a:r>
              <a:r>
                <a:rPr lang="bg-BG" sz="2000" b="1" dirty="0" smtClean="0">
                  <a:solidFill>
                    <a:srgbClr val="00458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Нитш</a:t>
              </a:r>
              <a:endParaRPr lang="de-DE" sz="2000" b="1" dirty="0">
                <a:solidFill>
                  <a:srgbClr val="00458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>
                <a:spcAft>
                  <a:spcPts val="1200"/>
                </a:spcAft>
                <a:buClr>
                  <a:schemeClr val="tx1">
                    <a:lumMod val="65000"/>
                    <a:lumOff val="35000"/>
                  </a:schemeClr>
                </a:buClr>
              </a:pPr>
              <a:endParaRPr lang="de-DE" sz="200" dirty="0">
                <a:solidFill>
                  <a:srgbClr val="00458C"/>
                </a:solidFill>
              </a:endParaRPr>
            </a:p>
            <a:p>
              <a:pPr marL="342900" indent="-342900">
                <a:lnSpc>
                  <a:spcPct val="150000"/>
                </a:lnSpc>
                <a:buClr>
                  <a:schemeClr val="tx1">
                    <a:lumMod val="65000"/>
                    <a:lumOff val="35000"/>
                  </a:schemeClr>
                </a:buClr>
                <a:buFont typeface="Arial" panose="020B0604020202020204" pitchFamily="34" charset="0"/>
                <a:buChar char="•"/>
              </a:pPr>
              <a:r>
                <a:rPr lang="bg-BG" sz="2000" dirty="0" smtClean="0">
                  <a:solidFill>
                    <a:srgbClr val="00458C"/>
                  </a:solidFill>
                </a:rPr>
                <a:t>Социолог </a:t>
              </a:r>
              <a:endParaRPr lang="de-DE" sz="2000" dirty="0">
                <a:solidFill>
                  <a:srgbClr val="00458C"/>
                </a:solidFill>
              </a:endParaRPr>
            </a:p>
            <a:p>
              <a:pPr marL="342900" indent="-342900">
                <a:lnSpc>
                  <a:spcPct val="150000"/>
                </a:lnSpc>
                <a:buClr>
                  <a:schemeClr val="tx1">
                    <a:lumMod val="65000"/>
                    <a:lumOff val="35000"/>
                  </a:schemeClr>
                </a:buClr>
                <a:buFont typeface="Arial" panose="020B0604020202020204" pitchFamily="34" charset="0"/>
                <a:buChar char="•"/>
              </a:pPr>
              <a:r>
                <a:rPr lang="bg-BG" sz="2000" dirty="0" smtClean="0">
                  <a:solidFill>
                    <a:srgbClr val="00458C"/>
                  </a:solidFill>
                </a:rPr>
                <a:t>Университет на баварската полиция</a:t>
              </a:r>
              <a:endParaRPr lang="de-DE" sz="2000" dirty="0">
                <a:solidFill>
                  <a:srgbClr val="00458C"/>
                </a:solidFill>
              </a:endParaRPr>
            </a:p>
            <a:p>
              <a:pPr marL="342900" indent="-342900">
                <a:lnSpc>
                  <a:spcPct val="150000"/>
                </a:lnSpc>
                <a:buClr>
                  <a:schemeClr val="tx1">
                    <a:lumMod val="65000"/>
                    <a:lumOff val="35000"/>
                  </a:schemeClr>
                </a:buClr>
                <a:buFont typeface="Arial" panose="020B0604020202020204" pitchFamily="34" charset="0"/>
                <a:buChar char="•"/>
              </a:pPr>
              <a:r>
                <a:rPr lang="bg-BG" sz="2000" dirty="0" smtClean="0">
                  <a:solidFill>
                    <a:srgbClr val="00458C"/>
                  </a:solidFill>
                </a:rPr>
                <a:t>Директор на</a:t>
              </a:r>
              <a:r>
                <a:rPr lang="de-DE" sz="2000" dirty="0" smtClean="0">
                  <a:solidFill>
                    <a:srgbClr val="00458C"/>
                  </a:solidFill>
                </a:rPr>
                <a:t> </a:t>
              </a:r>
              <a:r>
                <a:rPr lang="de-DE" sz="2000" dirty="0">
                  <a:solidFill>
                    <a:srgbClr val="00458C"/>
                  </a:solidFill>
                </a:rPr>
                <a:t>CEPOLIS – </a:t>
              </a:r>
              <a:r>
                <a:rPr lang="bg-BG" sz="2000" dirty="0" smtClean="0">
                  <a:solidFill>
                    <a:srgbClr val="00458C"/>
                  </a:solidFill>
                </a:rPr>
                <a:t>изследователски отдел</a:t>
              </a:r>
              <a:endParaRPr lang="de-DE" sz="2000" dirty="0">
                <a:solidFill>
                  <a:srgbClr val="00458C"/>
                </a:solidFill>
              </a:endParaRPr>
            </a:p>
            <a:p>
              <a:pPr marL="342900" indent="-342900">
                <a:lnSpc>
                  <a:spcPct val="150000"/>
                </a:lnSpc>
                <a:buClr>
                  <a:srgbClr val="00458C"/>
                </a:buClr>
                <a:buFont typeface="Arial" panose="020B0604020202020204" pitchFamily="34" charset="0"/>
                <a:buChar char="•"/>
              </a:pPr>
              <a:r>
                <a:rPr lang="bg-BG" sz="2000" dirty="0" smtClean="0">
                  <a:solidFill>
                    <a:srgbClr val="00458C"/>
                  </a:solidFill>
                </a:rPr>
                <a:t>Работи с полицията от </a:t>
              </a:r>
              <a:r>
                <a:rPr lang="de-DE" sz="2000" dirty="0" smtClean="0">
                  <a:solidFill>
                    <a:srgbClr val="00458C"/>
                  </a:solidFill>
                </a:rPr>
                <a:t>1992</a:t>
              </a:r>
              <a:r>
                <a:rPr lang="bg-BG" sz="2000" dirty="0" smtClean="0">
                  <a:solidFill>
                    <a:srgbClr val="00458C"/>
                  </a:solidFill>
                </a:rPr>
                <a:t> г.</a:t>
              </a:r>
              <a:endParaRPr lang="de-DE" sz="2000" dirty="0">
                <a:solidFill>
                  <a:srgbClr val="00458C"/>
                </a:solidFill>
              </a:endParaRPr>
            </a:p>
          </p:txBody>
        </p:sp>
      </p:grpSp>
      <p:grpSp>
        <p:nvGrpSpPr>
          <p:cNvPr id="11" name="Gruppieren 10">
            <a:extLst>
              <a:ext uri="{FF2B5EF4-FFF2-40B4-BE49-F238E27FC236}">
                <a16:creationId xmlns:a16="http://schemas.microsoft.com/office/drawing/2014/main" xmlns="" id="{019E01D2-F5C1-4D5E-A23A-DF51DF9A1555}"/>
              </a:ext>
            </a:extLst>
          </p:cNvPr>
          <p:cNvGrpSpPr/>
          <p:nvPr/>
        </p:nvGrpSpPr>
        <p:grpSpPr>
          <a:xfrm>
            <a:off x="154324" y="851643"/>
            <a:ext cx="8738156" cy="1061503"/>
            <a:chOff x="328613" y="1196752"/>
            <a:chExt cx="8263594" cy="1061503"/>
          </a:xfrm>
          <a:effectLst>
            <a:outerShdw blurRad="50800" dist="50800" dir="5400000" algn="ctr" rotWithShape="0">
              <a:srgbClr val="000000">
                <a:alpha val="44000"/>
              </a:srgbClr>
            </a:outerShdw>
          </a:effectLst>
        </p:grpSpPr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xmlns="" id="{B67DE71F-3745-4B93-9A35-689A15BE7DEA}"/>
                </a:ext>
              </a:extLst>
            </p:cNvPr>
            <p:cNvSpPr txBox="1"/>
            <p:nvPr/>
          </p:nvSpPr>
          <p:spPr>
            <a:xfrm>
              <a:off x="6067425" y="1196752"/>
              <a:ext cx="2004520" cy="42537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2000" kern="0" dirty="0">
                <a:solidFill>
                  <a:srgbClr val="000000"/>
                </a:solidFill>
                <a:latin typeface="Arial" charset="0"/>
                <a:ea typeface="ＭＳ Ｐゴシック"/>
              </a:endParaRPr>
            </a:p>
          </p:txBody>
        </p:sp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xmlns="" id="{562CC803-75C9-4667-BF9D-22596544F00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8613" y="1896647"/>
              <a:ext cx="8263594" cy="361608"/>
            </a:xfrm>
            <a:prstGeom prst="rect">
              <a:avLst/>
            </a:prstGeom>
            <a:solidFill>
              <a:srgbClr val="00458C"/>
            </a:solidFill>
            <a:ln w="12700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2A79D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 defTabSz="801688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bg-BG" b="1" kern="0" noProof="1" smtClean="0">
                  <a:solidFill>
                    <a:srgbClr val="FFFFFF"/>
                  </a:solidFill>
                  <a:latin typeface="+mn-lt"/>
                  <a:ea typeface="ＭＳ Ｐゴシック"/>
                  <a:cs typeface="Microsoft Sans Serif" pitchFamily="34" charset="0"/>
                </a:rPr>
                <a:t>Лектор</a:t>
              </a:r>
              <a:endParaRPr lang="de-DE" b="1" kern="0" noProof="1">
                <a:solidFill>
                  <a:srgbClr val="FFFFFF"/>
                </a:solidFill>
                <a:latin typeface="+mn-lt"/>
                <a:ea typeface="ＭＳ Ｐゴシック"/>
                <a:cs typeface="Microsoft Sans Serif" pitchFamily="34" charset="0"/>
              </a:endParaRPr>
            </a:p>
          </p:txBody>
        </p:sp>
      </p:grpSp>
      <p:pic>
        <p:nvPicPr>
          <p:cNvPr id="4" name="Grafik 3">
            <a:extLst>
              <a:ext uri="{FF2B5EF4-FFF2-40B4-BE49-F238E27FC236}">
                <a16:creationId xmlns:a16="http://schemas.microsoft.com/office/drawing/2014/main" xmlns="" id="{FD7726BA-8965-40AB-BFDB-679B7E1C27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463" y="2424834"/>
            <a:ext cx="2495395" cy="3004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6803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484BC4-8C7A-4DC2-B635-7CC68E0D1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08" y="161420"/>
            <a:ext cx="8100391" cy="724942"/>
          </a:xfrm>
        </p:spPr>
        <p:txBody>
          <a:bodyPr>
            <a:normAutofit fontScale="90000"/>
          </a:bodyPr>
          <a:lstStyle/>
          <a:p>
            <a:r>
              <a:rPr lang="bg-BG" sz="3200" dirty="0"/>
              <a:t>Екстремистка пропаганда </a:t>
            </a:r>
            <a:r>
              <a:rPr lang="de-DE" sz="3200" dirty="0"/>
              <a:t>– </a:t>
            </a:r>
            <a:r>
              <a:rPr lang="bg-BG" sz="3200" dirty="0"/>
              <a:t>практическата гледна точка</a:t>
            </a: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xmlns="" id="{1135D77C-9535-4DEF-B825-BD1CDD09FC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6322" y="6455627"/>
            <a:ext cx="7777678" cy="402374"/>
          </a:xfrm>
        </p:spPr>
        <p:txBody>
          <a:bodyPr/>
          <a:lstStyle/>
          <a:p>
            <a:r>
              <a:rPr lang="ru-RU"/>
              <a:t>Проект „Укрепване на капацитет, обмен на опит и изследователска дейност в сферата на сигурността “</a:t>
            </a:r>
            <a:r>
              <a:rPr lang="bg-BG"/>
              <a:t> с договор No. 812108-68-02.10.2024, се изпълнява с финансова</a:t>
            </a:r>
            <a:r>
              <a:rPr lang="en-US"/>
              <a:t> </a:t>
            </a:r>
            <a:r>
              <a:rPr lang="bg-BG"/>
              <a:t>помощ на </a:t>
            </a:r>
            <a:r>
              <a:rPr lang="ru-RU"/>
              <a:t>Програмата на Република България по фонд „Вътрешна сигурност“ за периода 2021 – 2027</a:t>
            </a:r>
            <a:endParaRPr lang="nl-BE" dirty="0"/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xmlns="" id="{DEBD5F3E-E7DA-4840-97C7-7F9B729812F1}"/>
              </a:ext>
            </a:extLst>
          </p:cNvPr>
          <p:cNvGrpSpPr/>
          <p:nvPr/>
        </p:nvGrpSpPr>
        <p:grpSpPr>
          <a:xfrm>
            <a:off x="537333" y="2430060"/>
            <a:ext cx="8462650" cy="3740443"/>
            <a:chOff x="1489088" y="2814814"/>
            <a:chExt cx="8462650" cy="3740443"/>
          </a:xfrm>
        </p:grpSpPr>
        <p:sp>
          <p:nvSpPr>
            <p:cNvPr id="6" name="Titel 1">
              <a:extLst>
                <a:ext uri="{FF2B5EF4-FFF2-40B4-BE49-F238E27FC236}">
                  <a16:creationId xmlns:a16="http://schemas.microsoft.com/office/drawing/2014/main" xmlns="" id="{DC71344F-3BED-4C47-8DCA-9134C2315B33}"/>
                </a:ext>
              </a:extLst>
            </p:cNvPr>
            <p:cNvSpPr txBox="1">
              <a:spLocks/>
            </p:cNvSpPr>
            <p:nvPr/>
          </p:nvSpPr>
          <p:spPr>
            <a:xfrm>
              <a:off x="3680278" y="4156141"/>
              <a:ext cx="4867902" cy="239911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b="1" kern="1200">
                  <a:solidFill>
                    <a:srgbClr val="002060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de-DE" sz="1600" b="0" dirty="0"/>
                <a:t>                                     </a:t>
              </a:r>
            </a:p>
          </p:txBody>
        </p:sp>
        <p:sp>
          <p:nvSpPr>
            <p:cNvPr id="8" name="Titel 1">
              <a:extLst>
                <a:ext uri="{FF2B5EF4-FFF2-40B4-BE49-F238E27FC236}">
                  <a16:creationId xmlns:a16="http://schemas.microsoft.com/office/drawing/2014/main" xmlns="" id="{9471893F-129A-48DD-9AAB-63C61DCCBC9B}"/>
                </a:ext>
              </a:extLst>
            </p:cNvPr>
            <p:cNvSpPr txBox="1">
              <a:spLocks/>
            </p:cNvSpPr>
            <p:nvPr/>
          </p:nvSpPr>
          <p:spPr>
            <a:xfrm>
              <a:off x="3680278" y="4156141"/>
              <a:ext cx="4867902" cy="239911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b="1" kern="1200">
                  <a:solidFill>
                    <a:srgbClr val="002060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de-DE" sz="1600" b="0" dirty="0"/>
                <a:t>                                     </a:t>
              </a:r>
            </a:p>
          </p:txBody>
        </p:sp>
        <p:sp>
          <p:nvSpPr>
            <p:cNvPr id="9" name="Textfeld 8">
              <a:extLst>
                <a:ext uri="{FF2B5EF4-FFF2-40B4-BE49-F238E27FC236}">
                  <a16:creationId xmlns:a16="http://schemas.microsoft.com/office/drawing/2014/main" xmlns="" id="{416A06A6-9DB3-4A5C-915C-1247B76E7A03}"/>
                </a:ext>
              </a:extLst>
            </p:cNvPr>
            <p:cNvSpPr txBox="1"/>
            <p:nvPr/>
          </p:nvSpPr>
          <p:spPr>
            <a:xfrm>
              <a:off x="3795563" y="2814814"/>
              <a:ext cx="6156175" cy="35086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1200"/>
                </a:spcAft>
                <a:buClr>
                  <a:schemeClr val="tx1">
                    <a:lumMod val="65000"/>
                    <a:lumOff val="35000"/>
                  </a:schemeClr>
                </a:buClr>
              </a:pPr>
              <a:r>
                <a:rPr lang="bg-BG" sz="2000" b="1" dirty="0" smtClean="0">
                  <a:solidFill>
                    <a:srgbClr val="00458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Полк. Холгер Шмид</a:t>
              </a:r>
              <a:endParaRPr lang="de-DE" sz="2000" b="1" dirty="0">
                <a:solidFill>
                  <a:srgbClr val="00458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marL="171450" indent="-171450">
                <a:spcAft>
                  <a:spcPts val="1200"/>
                </a:spcAft>
                <a:buClr>
                  <a:srgbClr val="00458C"/>
                </a:buClr>
                <a:buFont typeface="Arial" panose="020B0604020202020204" pitchFamily="34" charset="0"/>
                <a:buChar char="•"/>
              </a:pPr>
              <a:endParaRPr lang="de-DE" sz="200" dirty="0">
                <a:solidFill>
                  <a:srgbClr val="00458C"/>
                </a:solidFill>
              </a:endParaRPr>
            </a:p>
            <a:p>
              <a:pPr marL="342900" indent="-342900">
                <a:lnSpc>
                  <a:spcPct val="150000"/>
                </a:lnSpc>
                <a:buClr>
                  <a:srgbClr val="00458C"/>
                </a:buClr>
                <a:buFont typeface="Arial" panose="020B0604020202020204" pitchFamily="34" charset="0"/>
                <a:buChar char="•"/>
              </a:pPr>
              <a:r>
                <a:rPr lang="bg-BG" sz="2000" dirty="0" smtClean="0">
                  <a:solidFill>
                    <a:srgbClr val="00458C"/>
                  </a:solidFill>
                </a:rPr>
                <a:t>Полицейски служител от </a:t>
              </a:r>
              <a:r>
                <a:rPr lang="de-DE" sz="2000" dirty="0" smtClean="0">
                  <a:solidFill>
                    <a:srgbClr val="00458C"/>
                  </a:solidFill>
                </a:rPr>
                <a:t>1992</a:t>
              </a:r>
              <a:r>
                <a:rPr lang="bg-BG" sz="2000" dirty="0" smtClean="0">
                  <a:solidFill>
                    <a:srgbClr val="00458C"/>
                  </a:solidFill>
                </a:rPr>
                <a:t> г.</a:t>
              </a:r>
              <a:endParaRPr lang="de-DE" sz="2000" dirty="0">
                <a:solidFill>
                  <a:srgbClr val="00458C"/>
                </a:solidFill>
              </a:endParaRPr>
            </a:p>
            <a:p>
              <a:pPr marL="342900" indent="-342900">
                <a:lnSpc>
                  <a:spcPct val="150000"/>
                </a:lnSpc>
                <a:buClr>
                  <a:srgbClr val="00458C"/>
                </a:buClr>
                <a:buFont typeface="Arial" panose="020B0604020202020204" pitchFamily="34" charset="0"/>
                <a:buChar char="•"/>
              </a:pPr>
              <a:r>
                <a:rPr lang="bg-BG" sz="2000" dirty="0" smtClean="0">
                  <a:solidFill>
                    <a:srgbClr val="00458C"/>
                  </a:solidFill>
                </a:rPr>
                <a:t>Полицейско управление Мюнхен </a:t>
              </a:r>
              <a:r>
                <a:rPr lang="de-DE" sz="2000" dirty="0" smtClean="0">
                  <a:solidFill>
                    <a:srgbClr val="00458C"/>
                  </a:solidFill>
                </a:rPr>
                <a:t>(</a:t>
              </a:r>
              <a:r>
                <a:rPr lang="bg-BG" sz="2000" dirty="0" smtClean="0">
                  <a:solidFill>
                    <a:srgbClr val="00458C"/>
                  </a:solidFill>
                </a:rPr>
                <a:t>Германия</a:t>
              </a:r>
              <a:r>
                <a:rPr lang="de-DE" sz="2000" dirty="0" smtClean="0">
                  <a:solidFill>
                    <a:srgbClr val="00458C"/>
                  </a:solidFill>
                </a:rPr>
                <a:t>)</a:t>
              </a:r>
              <a:endParaRPr lang="de-DE" sz="2000" dirty="0">
                <a:solidFill>
                  <a:srgbClr val="00458C"/>
                </a:solidFill>
              </a:endParaRPr>
            </a:p>
            <a:p>
              <a:pPr marL="342900" indent="-342900">
                <a:lnSpc>
                  <a:spcPct val="150000"/>
                </a:lnSpc>
                <a:buClr>
                  <a:srgbClr val="00458C"/>
                </a:buClr>
                <a:buFont typeface="Arial" panose="020B0604020202020204" pitchFamily="34" charset="0"/>
                <a:buChar char="•"/>
              </a:pPr>
              <a:r>
                <a:rPr lang="bg-BG" sz="2000" dirty="0" smtClean="0">
                  <a:solidFill>
                    <a:srgbClr val="00458C"/>
                  </a:solidFill>
                </a:rPr>
                <a:t>Зам.-ръководител на отдел „Разследване на престъпления“</a:t>
              </a:r>
              <a:endParaRPr lang="de-DE" sz="2000" dirty="0">
                <a:solidFill>
                  <a:srgbClr val="00458C"/>
                </a:solidFill>
              </a:endParaRPr>
            </a:p>
            <a:p>
              <a:pPr marL="342900" indent="-342900">
                <a:lnSpc>
                  <a:spcPct val="150000"/>
                </a:lnSpc>
                <a:buClr>
                  <a:srgbClr val="00458C"/>
                </a:buClr>
                <a:buFont typeface="Arial" panose="020B0604020202020204" pitchFamily="34" charset="0"/>
                <a:buChar char="•"/>
              </a:pPr>
              <a:r>
                <a:rPr lang="bg-BG" sz="2000" dirty="0" smtClean="0">
                  <a:solidFill>
                    <a:srgbClr val="00458C"/>
                  </a:solidFill>
                </a:rPr>
                <a:t>Ръководител на секция „Стратегически инициативи и международно полицейско сътрудничество“</a:t>
              </a:r>
              <a:endParaRPr lang="de-DE" sz="2000" dirty="0">
                <a:solidFill>
                  <a:srgbClr val="00458C"/>
                </a:solidFill>
              </a:endParaRPr>
            </a:p>
          </p:txBody>
        </p:sp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xmlns="" id="{6600742D-7FFE-4F4A-82B6-941C7EADC5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89088" y="2869478"/>
              <a:ext cx="2148152" cy="3226282"/>
            </a:xfrm>
            <a:prstGeom prst="rect">
              <a:avLst/>
            </a:prstGeom>
            <a:effectLst>
              <a:outerShdw blurRad="50800" dist="50800" dir="5400000" algn="ctr" rotWithShape="0">
                <a:srgbClr val="000000">
                  <a:alpha val="40000"/>
                </a:srgbClr>
              </a:outerShdw>
            </a:effectLst>
          </p:spPr>
        </p:pic>
      </p:grpSp>
      <p:grpSp>
        <p:nvGrpSpPr>
          <p:cNvPr id="11" name="Gruppieren 10">
            <a:extLst>
              <a:ext uri="{FF2B5EF4-FFF2-40B4-BE49-F238E27FC236}">
                <a16:creationId xmlns:a16="http://schemas.microsoft.com/office/drawing/2014/main" xmlns="" id="{019E01D2-F5C1-4D5E-A23A-DF51DF9A1555}"/>
              </a:ext>
            </a:extLst>
          </p:cNvPr>
          <p:cNvGrpSpPr/>
          <p:nvPr/>
        </p:nvGrpSpPr>
        <p:grpSpPr>
          <a:xfrm>
            <a:off x="154324" y="851643"/>
            <a:ext cx="8738156" cy="1061503"/>
            <a:chOff x="328613" y="1196752"/>
            <a:chExt cx="8263594" cy="1061503"/>
          </a:xfrm>
          <a:effectLst>
            <a:outerShdw blurRad="50800" dist="50800" dir="5400000" algn="ctr" rotWithShape="0">
              <a:srgbClr val="000000">
                <a:alpha val="44000"/>
              </a:srgbClr>
            </a:outerShdw>
          </a:effectLst>
        </p:grpSpPr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xmlns="" id="{B67DE71F-3745-4B93-9A35-689A15BE7DEA}"/>
                </a:ext>
              </a:extLst>
            </p:cNvPr>
            <p:cNvSpPr txBox="1"/>
            <p:nvPr/>
          </p:nvSpPr>
          <p:spPr>
            <a:xfrm>
              <a:off x="6067425" y="1196752"/>
              <a:ext cx="2004520" cy="42537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2000" kern="0" dirty="0">
                <a:solidFill>
                  <a:srgbClr val="000000"/>
                </a:solidFill>
                <a:latin typeface="Arial" charset="0"/>
                <a:ea typeface="ＭＳ Ｐゴシック"/>
              </a:endParaRPr>
            </a:p>
          </p:txBody>
        </p:sp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xmlns="" id="{562CC803-75C9-4667-BF9D-22596544F00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8613" y="1896647"/>
              <a:ext cx="8263594" cy="361608"/>
            </a:xfrm>
            <a:prstGeom prst="rect">
              <a:avLst/>
            </a:prstGeom>
            <a:solidFill>
              <a:srgbClr val="00458C"/>
            </a:solidFill>
            <a:ln w="12700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2A79D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 defTabSz="801688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bg-BG" b="1" kern="0" noProof="1" smtClean="0">
                  <a:solidFill>
                    <a:srgbClr val="FFFFFF"/>
                  </a:solidFill>
                  <a:latin typeface="+mn-lt"/>
                  <a:ea typeface="ＭＳ Ｐゴシック"/>
                  <a:cs typeface="Microsoft Sans Serif" pitchFamily="34" charset="0"/>
                </a:rPr>
                <a:t>Лектор</a:t>
              </a:r>
              <a:endParaRPr lang="de-DE" b="1" kern="0" noProof="1">
                <a:solidFill>
                  <a:srgbClr val="FFFFFF"/>
                </a:solidFill>
                <a:latin typeface="+mn-lt"/>
                <a:ea typeface="ＭＳ Ｐゴシック"/>
                <a:cs typeface="Microsoft Sans Serif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050632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484BC4-8C7A-4DC2-B635-7CC68E0D1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161420"/>
            <a:ext cx="8172399" cy="724942"/>
          </a:xfrm>
        </p:spPr>
        <p:txBody>
          <a:bodyPr>
            <a:normAutofit fontScale="90000"/>
          </a:bodyPr>
          <a:lstStyle/>
          <a:p>
            <a:r>
              <a:rPr lang="bg-BG" sz="3200" dirty="0"/>
              <a:t>Екстремистка пропаганда </a:t>
            </a:r>
            <a:r>
              <a:rPr lang="de-DE" sz="3200" dirty="0"/>
              <a:t>– </a:t>
            </a:r>
            <a:r>
              <a:rPr lang="bg-BG" sz="3200" dirty="0"/>
              <a:t>практическата гледна точка</a:t>
            </a: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xmlns="" id="{1135D77C-9535-4DEF-B825-BD1CDD09FC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6322" y="6455627"/>
            <a:ext cx="7777678" cy="402374"/>
          </a:xfrm>
        </p:spPr>
        <p:txBody>
          <a:bodyPr/>
          <a:lstStyle/>
          <a:p>
            <a:r>
              <a:rPr lang="ru-RU"/>
              <a:t>Проект „Укрепване на капацитет, обмен на опит и изследователска дейност в сферата на сигурността “</a:t>
            </a:r>
            <a:r>
              <a:rPr lang="bg-BG"/>
              <a:t> с договор No. 812108-68-02.10.2024, се изпълнява с финансова</a:t>
            </a:r>
            <a:r>
              <a:rPr lang="en-US"/>
              <a:t> </a:t>
            </a:r>
            <a:r>
              <a:rPr lang="bg-BG"/>
              <a:t>помощ на </a:t>
            </a:r>
            <a:r>
              <a:rPr lang="ru-RU"/>
              <a:t>Програмата на Република България по фонд „Вътрешна сигурност“ за периода 2021 – 2027</a:t>
            </a:r>
            <a:endParaRPr lang="nl-BE" dirty="0"/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xmlns="" id="{019E01D2-F5C1-4D5E-A23A-DF51DF9A1555}"/>
              </a:ext>
            </a:extLst>
          </p:cNvPr>
          <p:cNvGrpSpPr/>
          <p:nvPr/>
        </p:nvGrpSpPr>
        <p:grpSpPr>
          <a:xfrm>
            <a:off x="154324" y="851643"/>
            <a:ext cx="8738156" cy="1061503"/>
            <a:chOff x="328613" y="1196752"/>
            <a:chExt cx="8263594" cy="1061503"/>
          </a:xfrm>
          <a:effectLst>
            <a:outerShdw blurRad="50800" dist="50800" dir="5400000" algn="ctr" rotWithShape="0">
              <a:srgbClr val="000000">
                <a:alpha val="44000"/>
              </a:srgbClr>
            </a:outerShdw>
          </a:effectLst>
        </p:grpSpPr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xmlns="" id="{B67DE71F-3745-4B93-9A35-689A15BE7DEA}"/>
                </a:ext>
              </a:extLst>
            </p:cNvPr>
            <p:cNvSpPr txBox="1"/>
            <p:nvPr/>
          </p:nvSpPr>
          <p:spPr>
            <a:xfrm>
              <a:off x="6067425" y="1196752"/>
              <a:ext cx="2004520" cy="42537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2000" kern="0" dirty="0">
                <a:solidFill>
                  <a:srgbClr val="000000"/>
                </a:solidFill>
                <a:latin typeface="Arial" charset="0"/>
                <a:ea typeface="ＭＳ Ｐゴシック"/>
              </a:endParaRPr>
            </a:p>
          </p:txBody>
        </p:sp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xmlns="" id="{562CC803-75C9-4667-BF9D-22596544F00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8613" y="1896647"/>
              <a:ext cx="8263594" cy="361608"/>
            </a:xfrm>
            <a:prstGeom prst="rect">
              <a:avLst/>
            </a:prstGeom>
            <a:solidFill>
              <a:srgbClr val="00458C"/>
            </a:solidFill>
            <a:ln w="12700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2A79D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 defTabSz="801688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bg-BG" b="1" kern="0" noProof="1" smtClean="0">
                  <a:solidFill>
                    <a:srgbClr val="FFFFFF"/>
                  </a:solidFill>
                  <a:latin typeface="+mn-lt"/>
                  <a:ea typeface="ＭＳ Ｐゴシック"/>
                  <a:cs typeface="Microsoft Sans Serif" pitchFamily="34" charset="0"/>
                </a:rPr>
                <a:t>Защо тази тема е толкова важна и актуална в момента</a:t>
              </a:r>
              <a:r>
                <a:rPr lang="de-DE" b="1" kern="0" noProof="1" smtClean="0">
                  <a:solidFill>
                    <a:srgbClr val="FFFFFF"/>
                  </a:solidFill>
                  <a:latin typeface="+mn-lt"/>
                  <a:ea typeface="ＭＳ Ｐゴシック"/>
                  <a:cs typeface="Microsoft Sans Serif" pitchFamily="34" charset="0"/>
                </a:rPr>
                <a:t>?</a:t>
              </a:r>
              <a:endParaRPr lang="de-DE" b="1" kern="0" noProof="1">
                <a:solidFill>
                  <a:srgbClr val="FFFFFF"/>
                </a:solidFill>
                <a:latin typeface="+mn-lt"/>
                <a:ea typeface="ＭＳ Ｐゴシック"/>
                <a:cs typeface="Microsoft Sans Serif" pitchFamily="34" charset="0"/>
              </a:endParaRPr>
            </a:p>
          </p:txBody>
        </p:sp>
      </p:grpSp>
      <p:grpSp>
        <p:nvGrpSpPr>
          <p:cNvPr id="17" name="Gruppieren 16">
            <a:extLst>
              <a:ext uri="{FF2B5EF4-FFF2-40B4-BE49-F238E27FC236}">
                <a16:creationId xmlns:a16="http://schemas.microsoft.com/office/drawing/2014/main" xmlns="" id="{3B5CC46F-373E-4A11-870A-0D16217F99B3}"/>
              </a:ext>
            </a:extLst>
          </p:cNvPr>
          <p:cNvGrpSpPr/>
          <p:nvPr/>
        </p:nvGrpSpPr>
        <p:grpSpPr>
          <a:xfrm>
            <a:off x="636065" y="2204864"/>
            <a:ext cx="7845376" cy="3401572"/>
            <a:chOff x="636065" y="2204864"/>
            <a:chExt cx="7845376" cy="3401572"/>
          </a:xfrm>
        </p:grpSpPr>
        <p:pic>
          <p:nvPicPr>
            <p:cNvPr id="15" name="Grafik 14">
              <a:extLst>
                <a:ext uri="{FF2B5EF4-FFF2-40B4-BE49-F238E27FC236}">
                  <a16:creationId xmlns:a16="http://schemas.microsoft.com/office/drawing/2014/main" xmlns="" id="{A7C4A2B3-3FCE-42A0-AB9A-27EAD0F48E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6065" y="2996952"/>
              <a:ext cx="1907440" cy="2609484"/>
            </a:xfrm>
            <a:prstGeom prst="rect">
              <a:avLst/>
            </a:prstGeom>
          </p:spPr>
        </p:pic>
        <p:sp>
          <p:nvSpPr>
            <p:cNvPr id="16" name="Textfeld 15">
              <a:extLst>
                <a:ext uri="{FF2B5EF4-FFF2-40B4-BE49-F238E27FC236}">
                  <a16:creationId xmlns:a16="http://schemas.microsoft.com/office/drawing/2014/main" xmlns="" id="{C993B2DD-4D4F-4E9C-82C3-133F5C973E80}"/>
                </a:ext>
              </a:extLst>
            </p:cNvPr>
            <p:cNvSpPr txBox="1"/>
            <p:nvPr/>
          </p:nvSpPr>
          <p:spPr>
            <a:xfrm>
              <a:off x="662558" y="2204864"/>
              <a:ext cx="781888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0458C"/>
                </a:buClr>
              </a:pPr>
              <a:r>
                <a:rPr lang="bg-BG" sz="2000" b="1" dirty="0" smtClean="0">
                  <a:solidFill>
                    <a:srgbClr val="00458C"/>
                  </a:solidFill>
                </a:rPr>
                <a:t>Събота</a:t>
              </a:r>
              <a:r>
                <a:rPr lang="de-DE" sz="2000" b="1" dirty="0" smtClean="0">
                  <a:solidFill>
                    <a:srgbClr val="00458C"/>
                  </a:solidFill>
                </a:rPr>
                <a:t>, 15</a:t>
              </a:r>
              <a:r>
                <a:rPr lang="bg-BG" sz="2000" b="1" dirty="0" smtClean="0">
                  <a:solidFill>
                    <a:srgbClr val="00458C"/>
                  </a:solidFill>
                </a:rPr>
                <a:t>-ти</a:t>
              </a:r>
              <a:r>
                <a:rPr lang="de-DE" sz="2000" b="1" dirty="0" smtClean="0">
                  <a:solidFill>
                    <a:srgbClr val="00458C"/>
                  </a:solidFill>
                </a:rPr>
                <a:t>, </a:t>
              </a:r>
              <a:r>
                <a:rPr lang="de-DE" sz="2000" b="1" dirty="0">
                  <a:solidFill>
                    <a:srgbClr val="00458C"/>
                  </a:solidFill>
                </a:rPr>
                <a:t>19:20 </a:t>
              </a:r>
              <a:r>
                <a:rPr lang="bg-BG" sz="2000" b="1" dirty="0" smtClean="0">
                  <a:solidFill>
                    <a:srgbClr val="00458C"/>
                  </a:solidFill>
                </a:rPr>
                <a:t>ч.</a:t>
              </a:r>
              <a:r>
                <a:rPr lang="de-DE" sz="2000" b="1" dirty="0" smtClean="0">
                  <a:solidFill>
                    <a:srgbClr val="00458C"/>
                  </a:solidFill>
                </a:rPr>
                <a:t> </a:t>
              </a:r>
              <a:r>
                <a:rPr lang="de-DE" sz="2000" b="1" dirty="0">
                  <a:solidFill>
                    <a:srgbClr val="00458C"/>
                  </a:solidFill>
                </a:rPr>
                <a:t>– </a:t>
              </a:r>
              <a:r>
                <a:rPr lang="en-US" sz="2000" b="1" dirty="0">
                  <a:solidFill>
                    <a:srgbClr val="00458C"/>
                  </a:solidFill>
                </a:rPr>
                <a:t>2 </a:t>
              </a:r>
              <a:r>
                <a:rPr lang="bg-BG" sz="2000" b="1" dirty="0" smtClean="0">
                  <a:solidFill>
                    <a:srgbClr val="00458C"/>
                  </a:solidFill>
                </a:rPr>
                <a:t>часа след публикуване на новината за смъртния случай</a:t>
              </a:r>
              <a:endParaRPr lang="de-DE" sz="2000" b="1" dirty="0">
                <a:solidFill>
                  <a:srgbClr val="00458C"/>
                </a:solidFill>
              </a:endParaRPr>
            </a:p>
          </p:txBody>
        </p:sp>
      </p:grpSp>
      <p:pic>
        <p:nvPicPr>
          <p:cNvPr id="19" name="Grafik 18">
            <a:extLst>
              <a:ext uri="{FF2B5EF4-FFF2-40B4-BE49-F238E27FC236}">
                <a16:creationId xmlns:a16="http://schemas.microsoft.com/office/drawing/2014/main" xmlns="" id="{DB1BF818-D59A-4A27-9435-1E4CDD7DA1D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2996952"/>
            <a:ext cx="1895976" cy="2624183"/>
          </a:xfrm>
          <a:prstGeom prst="rect">
            <a:avLst/>
          </a:prstGeom>
        </p:spPr>
      </p:pic>
      <p:pic>
        <p:nvPicPr>
          <p:cNvPr id="23" name="Grafik 22">
            <a:extLst>
              <a:ext uri="{FF2B5EF4-FFF2-40B4-BE49-F238E27FC236}">
                <a16:creationId xmlns:a16="http://schemas.microsoft.com/office/drawing/2014/main" xmlns="" id="{E4793D8B-5222-43D5-9932-5657362F1FF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4307" y="2996952"/>
            <a:ext cx="1854117" cy="2624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944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484BC4-8C7A-4DC2-B635-7CC68E0D1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161420"/>
            <a:ext cx="8172399" cy="724942"/>
          </a:xfrm>
        </p:spPr>
        <p:txBody>
          <a:bodyPr>
            <a:normAutofit fontScale="90000"/>
          </a:bodyPr>
          <a:lstStyle/>
          <a:p>
            <a:r>
              <a:rPr lang="bg-BG" sz="3200" dirty="0"/>
              <a:t>Екстремистка пропаганда </a:t>
            </a:r>
            <a:r>
              <a:rPr lang="de-DE" sz="3200" dirty="0"/>
              <a:t>– </a:t>
            </a:r>
            <a:r>
              <a:rPr lang="bg-BG" sz="3200" dirty="0"/>
              <a:t>практическата гледна точка</a:t>
            </a: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xmlns="" id="{1135D77C-9535-4DEF-B825-BD1CDD09FC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6322" y="6455627"/>
            <a:ext cx="7777678" cy="402374"/>
          </a:xfrm>
        </p:spPr>
        <p:txBody>
          <a:bodyPr/>
          <a:lstStyle/>
          <a:p>
            <a:r>
              <a:rPr lang="ru-RU"/>
              <a:t>Проект „Укрепване на капацитет, обмен на опит и изследователска дейност в сферата на сигурността “</a:t>
            </a:r>
            <a:r>
              <a:rPr lang="bg-BG"/>
              <a:t> с договор No. 812108-68-02.10.2024, се изпълнява с финансова</a:t>
            </a:r>
            <a:r>
              <a:rPr lang="en-US"/>
              <a:t> </a:t>
            </a:r>
            <a:r>
              <a:rPr lang="bg-BG"/>
              <a:t>помощ на </a:t>
            </a:r>
            <a:r>
              <a:rPr lang="ru-RU"/>
              <a:t>Програмата на Република България по фонд „Вътрешна сигурност“ за периода 2021 – 2027</a:t>
            </a:r>
            <a:endParaRPr lang="nl-BE" dirty="0"/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xmlns="" id="{019E01D2-F5C1-4D5E-A23A-DF51DF9A1555}"/>
              </a:ext>
            </a:extLst>
          </p:cNvPr>
          <p:cNvGrpSpPr/>
          <p:nvPr/>
        </p:nvGrpSpPr>
        <p:grpSpPr>
          <a:xfrm>
            <a:off x="154324" y="851643"/>
            <a:ext cx="8738156" cy="1061503"/>
            <a:chOff x="328613" y="1196752"/>
            <a:chExt cx="8263594" cy="1061503"/>
          </a:xfrm>
          <a:effectLst>
            <a:outerShdw blurRad="50800" dist="50800" dir="5400000" algn="ctr" rotWithShape="0">
              <a:srgbClr val="000000">
                <a:alpha val="44000"/>
              </a:srgbClr>
            </a:outerShdw>
          </a:effectLst>
        </p:grpSpPr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xmlns="" id="{B67DE71F-3745-4B93-9A35-689A15BE7DEA}"/>
                </a:ext>
              </a:extLst>
            </p:cNvPr>
            <p:cNvSpPr txBox="1"/>
            <p:nvPr/>
          </p:nvSpPr>
          <p:spPr>
            <a:xfrm>
              <a:off x="6067425" y="1196752"/>
              <a:ext cx="2004520" cy="42537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2000" kern="0" dirty="0">
                <a:solidFill>
                  <a:srgbClr val="000000"/>
                </a:solidFill>
                <a:latin typeface="Arial" charset="0"/>
                <a:ea typeface="ＭＳ Ｐゴシック"/>
              </a:endParaRPr>
            </a:p>
          </p:txBody>
        </p:sp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xmlns="" id="{562CC803-75C9-4667-BF9D-22596544F00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8613" y="1896647"/>
              <a:ext cx="8263594" cy="361608"/>
            </a:xfrm>
            <a:prstGeom prst="rect">
              <a:avLst/>
            </a:prstGeom>
            <a:solidFill>
              <a:srgbClr val="00458C"/>
            </a:solidFill>
            <a:ln w="12700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2A79D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 defTabSz="801688">
                <a:defRPr/>
              </a:pPr>
              <a:r>
                <a:rPr lang="bg-BG" b="1" kern="0" noProof="1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Защо тази тема е толкова важна и актуална в момента</a:t>
              </a:r>
              <a:r>
                <a:rPr lang="de-DE" b="1" kern="0" noProof="1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?</a:t>
              </a:r>
            </a:p>
          </p:txBody>
        </p:sp>
      </p:grpSp>
      <p:pic>
        <p:nvPicPr>
          <p:cNvPr id="15" name="Grafik 14">
            <a:extLst>
              <a:ext uri="{FF2B5EF4-FFF2-40B4-BE49-F238E27FC236}">
                <a16:creationId xmlns:a16="http://schemas.microsoft.com/office/drawing/2014/main" xmlns="" id="{A7C4A2B3-3FCE-42A0-AB9A-27EAD0F48E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065" y="2996952"/>
            <a:ext cx="1907440" cy="2609484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xmlns="" id="{DB1BF818-D59A-4A27-9435-1E4CDD7DA1D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2996952"/>
            <a:ext cx="1895976" cy="2624183"/>
          </a:xfrm>
          <a:prstGeom prst="rect">
            <a:avLst/>
          </a:prstGeom>
        </p:spPr>
      </p:pic>
      <p:pic>
        <p:nvPicPr>
          <p:cNvPr id="23" name="Grafik 22">
            <a:extLst>
              <a:ext uri="{FF2B5EF4-FFF2-40B4-BE49-F238E27FC236}">
                <a16:creationId xmlns:a16="http://schemas.microsoft.com/office/drawing/2014/main" xmlns="" id="{E4793D8B-5222-43D5-9932-5657362F1FF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4307" y="2996952"/>
            <a:ext cx="1854117" cy="2624184"/>
          </a:xfrm>
          <a:prstGeom prst="rect">
            <a:avLst/>
          </a:prstGeom>
        </p:spPr>
      </p:pic>
      <p:sp>
        <p:nvSpPr>
          <p:cNvPr id="24" name="Textfeld 23">
            <a:extLst>
              <a:ext uri="{FF2B5EF4-FFF2-40B4-BE49-F238E27FC236}">
                <a16:creationId xmlns:a16="http://schemas.microsoft.com/office/drawing/2014/main" xmlns="" id="{47404644-0061-43DB-A6D5-412249B9D471}"/>
              </a:ext>
            </a:extLst>
          </p:cNvPr>
          <p:cNvSpPr txBox="1"/>
          <p:nvPr/>
        </p:nvSpPr>
        <p:spPr>
          <a:xfrm>
            <a:off x="6084169" y="2870532"/>
            <a:ext cx="2613296" cy="3294771"/>
          </a:xfrm>
          <a:prstGeom prst="rect">
            <a:avLst/>
          </a:prstGeom>
          <a:solidFill>
            <a:schemeClr val="bg1"/>
          </a:solidFill>
          <a:ln w="25400">
            <a:solidFill>
              <a:srgbClr val="00458C"/>
            </a:solidFill>
          </a:ln>
          <a:effectLst>
            <a:softEdge rad="0"/>
          </a:effectLst>
        </p:spPr>
        <p:txBody>
          <a:bodyPr wrap="square" rtlCol="0">
            <a:noAutofit/>
          </a:bodyPr>
          <a:lstStyle/>
          <a:p>
            <a:pPr algn="ctr">
              <a:spcAft>
                <a:spcPts val="1200"/>
              </a:spcAft>
              <a:buClr>
                <a:srgbClr val="00458C"/>
              </a:buClr>
            </a:pPr>
            <a:r>
              <a:rPr lang="bg-BG" b="1" dirty="0" smtClean="0">
                <a:solidFill>
                  <a:srgbClr val="00458C"/>
                </a:solidFill>
              </a:rPr>
              <a:t>Снимка</a:t>
            </a:r>
            <a:r>
              <a:rPr lang="de-DE" b="1" dirty="0" smtClean="0">
                <a:solidFill>
                  <a:srgbClr val="00458C"/>
                </a:solidFill>
              </a:rPr>
              <a:t> </a:t>
            </a:r>
            <a:r>
              <a:rPr lang="de-DE" b="1" dirty="0">
                <a:solidFill>
                  <a:srgbClr val="00458C"/>
                </a:solidFill>
              </a:rPr>
              <a:t>3</a:t>
            </a:r>
          </a:p>
          <a:p>
            <a:pPr algn="ctr">
              <a:spcAft>
                <a:spcPts val="1200"/>
              </a:spcAft>
              <a:buClr>
                <a:srgbClr val="00458C"/>
              </a:buClr>
            </a:pPr>
            <a:r>
              <a:rPr lang="bg-BG" dirty="0" smtClean="0">
                <a:solidFill>
                  <a:srgbClr val="00458C"/>
                </a:solidFill>
              </a:rPr>
              <a:t>Всяка атака, която приемаме, отваря вратата към следващата.</a:t>
            </a:r>
            <a:endParaRPr lang="en-US" dirty="0">
              <a:solidFill>
                <a:srgbClr val="00458C"/>
              </a:solidFill>
            </a:endParaRPr>
          </a:p>
          <a:p>
            <a:pPr algn="ctr">
              <a:spcAft>
                <a:spcPts val="1200"/>
              </a:spcAft>
              <a:buClr>
                <a:srgbClr val="00458C"/>
              </a:buClr>
            </a:pPr>
            <a:r>
              <a:rPr lang="bg-BG" dirty="0" smtClean="0">
                <a:solidFill>
                  <a:srgbClr val="00458C"/>
                </a:solidFill>
              </a:rPr>
              <a:t>Ако свикнем с нея, това бележи началото на безразличието</a:t>
            </a:r>
            <a:r>
              <a:rPr lang="en-US" dirty="0" smtClean="0">
                <a:solidFill>
                  <a:srgbClr val="00458C"/>
                </a:solidFill>
              </a:rPr>
              <a:t>.</a:t>
            </a:r>
            <a:endParaRPr lang="en-US" dirty="0">
              <a:solidFill>
                <a:srgbClr val="00458C"/>
              </a:solidFill>
            </a:endParaRPr>
          </a:p>
          <a:p>
            <a:pPr algn="ctr">
              <a:spcAft>
                <a:spcPts val="1200"/>
              </a:spcAft>
              <a:buClr>
                <a:srgbClr val="00458C"/>
              </a:buClr>
            </a:pPr>
            <a:r>
              <a:rPr lang="bg-BG" dirty="0" smtClean="0">
                <a:solidFill>
                  <a:srgbClr val="00458C"/>
                </a:solidFill>
              </a:rPr>
              <a:t>Безразличието означава край на свободата</a:t>
            </a:r>
            <a:r>
              <a:rPr lang="en-US" dirty="0" smtClean="0">
                <a:solidFill>
                  <a:srgbClr val="00458C"/>
                </a:solidFill>
              </a:rPr>
              <a:t>.</a:t>
            </a:r>
            <a:r>
              <a:rPr lang="de-DE" dirty="0" smtClean="0">
                <a:solidFill>
                  <a:srgbClr val="00458C"/>
                </a:solidFill>
              </a:rPr>
              <a:t> </a:t>
            </a:r>
            <a:endParaRPr lang="de-DE" dirty="0">
              <a:solidFill>
                <a:srgbClr val="00458C"/>
              </a:solidFill>
            </a:endParaRP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xmlns="" id="{30BF43A2-49FD-4718-AF1E-17ED420BB956}"/>
              </a:ext>
            </a:extLst>
          </p:cNvPr>
          <p:cNvSpPr txBox="1"/>
          <p:nvPr/>
        </p:nvSpPr>
        <p:spPr>
          <a:xfrm>
            <a:off x="3347864" y="2870532"/>
            <a:ext cx="2214157" cy="3294771"/>
          </a:xfrm>
          <a:prstGeom prst="rect">
            <a:avLst/>
          </a:prstGeom>
          <a:solidFill>
            <a:schemeClr val="bg1"/>
          </a:solidFill>
          <a:ln w="25400">
            <a:solidFill>
              <a:srgbClr val="00458C"/>
            </a:solidFill>
          </a:ln>
          <a:effectLst>
            <a:softEdge rad="0"/>
          </a:effectLst>
        </p:spPr>
        <p:txBody>
          <a:bodyPr wrap="square" rtlCol="0">
            <a:noAutofit/>
          </a:bodyPr>
          <a:lstStyle/>
          <a:p>
            <a:pPr algn="ctr">
              <a:spcAft>
                <a:spcPts val="1200"/>
              </a:spcAft>
              <a:buClr>
                <a:srgbClr val="00458C"/>
              </a:buClr>
            </a:pPr>
            <a:r>
              <a:rPr lang="bg-BG" b="1" dirty="0" smtClean="0">
                <a:solidFill>
                  <a:srgbClr val="00458C"/>
                </a:solidFill>
              </a:rPr>
              <a:t>Снимка</a:t>
            </a:r>
            <a:r>
              <a:rPr lang="de-DE" b="1" dirty="0" smtClean="0">
                <a:solidFill>
                  <a:srgbClr val="00458C"/>
                </a:solidFill>
              </a:rPr>
              <a:t> </a:t>
            </a:r>
            <a:r>
              <a:rPr lang="de-DE" b="1" dirty="0">
                <a:solidFill>
                  <a:srgbClr val="00458C"/>
                </a:solidFill>
              </a:rPr>
              <a:t>2</a:t>
            </a:r>
          </a:p>
          <a:p>
            <a:pPr algn="ctr">
              <a:spcAft>
                <a:spcPts val="1200"/>
              </a:spcAft>
              <a:buClr>
                <a:srgbClr val="00458C"/>
              </a:buClr>
            </a:pPr>
            <a:r>
              <a:rPr lang="bg-BG" dirty="0" smtClean="0">
                <a:solidFill>
                  <a:srgbClr val="00458C"/>
                </a:solidFill>
              </a:rPr>
              <a:t>Мюнхен скърби</a:t>
            </a:r>
            <a:r>
              <a:rPr lang="de-DE" dirty="0" smtClean="0">
                <a:solidFill>
                  <a:srgbClr val="00458C"/>
                </a:solidFill>
              </a:rPr>
              <a:t>.</a:t>
            </a:r>
            <a:endParaRPr lang="de-DE" dirty="0">
              <a:solidFill>
                <a:srgbClr val="00458C"/>
              </a:solidFill>
            </a:endParaRPr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xmlns="" id="{744A7BF9-6C80-4F28-B569-9F56CC150A5B}"/>
              </a:ext>
            </a:extLst>
          </p:cNvPr>
          <p:cNvGrpSpPr/>
          <p:nvPr/>
        </p:nvGrpSpPr>
        <p:grpSpPr>
          <a:xfrm>
            <a:off x="352743" y="2098841"/>
            <a:ext cx="8235159" cy="4070397"/>
            <a:chOff x="352743" y="2098841"/>
            <a:chExt cx="8235159" cy="4070397"/>
          </a:xfrm>
        </p:grpSpPr>
        <p:sp>
          <p:nvSpPr>
            <p:cNvPr id="16" name="Textfeld 15">
              <a:extLst>
                <a:ext uri="{FF2B5EF4-FFF2-40B4-BE49-F238E27FC236}">
                  <a16:creationId xmlns:a16="http://schemas.microsoft.com/office/drawing/2014/main" xmlns="" id="{C993B2DD-4D4F-4E9C-82C3-133F5C973E80}"/>
                </a:ext>
              </a:extLst>
            </p:cNvPr>
            <p:cNvSpPr txBox="1"/>
            <p:nvPr/>
          </p:nvSpPr>
          <p:spPr>
            <a:xfrm>
              <a:off x="646012" y="2098841"/>
              <a:ext cx="794189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00458C"/>
                </a:buClr>
              </a:pPr>
              <a:r>
                <a:rPr lang="bg-BG" sz="2000" b="1" dirty="0">
                  <a:solidFill>
                    <a:srgbClr val="00458C"/>
                  </a:solidFill>
                </a:rPr>
                <a:t>Събота</a:t>
              </a:r>
              <a:r>
                <a:rPr lang="de-DE" sz="2000" b="1" dirty="0">
                  <a:solidFill>
                    <a:srgbClr val="00458C"/>
                  </a:solidFill>
                </a:rPr>
                <a:t>, 15</a:t>
              </a:r>
              <a:r>
                <a:rPr lang="bg-BG" sz="2000" b="1" dirty="0">
                  <a:solidFill>
                    <a:srgbClr val="00458C"/>
                  </a:solidFill>
                </a:rPr>
                <a:t>-ти</a:t>
              </a:r>
              <a:r>
                <a:rPr lang="de-DE" sz="2000" b="1" dirty="0">
                  <a:solidFill>
                    <a:srgbClr val="00458C"/>
                  </a:solidFill>
                </a:rPr>
                <a:t>, 19:20 </a:t>
              </a:r>
              <a:r>
                <a:rPr lang="bg-BG" sz="2000" b="1" dirty="0">
                  <a:solidFill>
                    <a:srgbClr val="00458C"/>
                  </a:solidFill>
                </a:rPr>
                <a:t>ч.</a:t>
              </a:r>
              <a:r>
                <a:rPr lang="de-DE" sz="2000" b="1" dirty="0">
                  <a:solidFill>
                    <a:srgbClr val="00458C"/>
                  </a:solidFill>
                </a:rPr>
                <a:t> – </a:t>
              </a:r>
              <a:r>
                <a:rPr lang="en-US" sz="2000" b="1" dirty="0">
                  <a:solidFill>
                    <a:srgbClr val="00458C"/>
                  </a:solidFill>
                </a:rPr>
                <a:t>2 </a:t>
              </a:r>
              <a:r>
                <a:rPr lang="bg-BG" sz="2000" b="1" dirty="0">
                  <a:solidFill>
                    <a:srgbClr val="00458C"/>
                  </a:solidFill>
                </a:rPr>
                <a:t>часа след публикуване на новината за смъртния случай</a:t>
              </a:r>
              <a:endParaRPr lang="de-DE" sz="2000" b="1" dirty="0">
                <a:solidFill>
                  <a:srgbClr val="00458C"/>
                </a:solidFill>
              </a:endParaRPr>
            </a:p>
          </p:txBody>
        </p:sp>
        <p:sp>
          <p:nvSpPr>
            <p:cNvPr id="27" name="Textfeld 26">
              <a:extLst>
                <a:ext uri="{FF2B5EF4-FFF2-40B4-BE49-F238E27FC236}">
                  <a16:creationId xmlns:a16="http://schemas.microsoft.com/office/drawing/2014/main" xmlns="" id="{6ECF2B75-9CAD-494A-AF33-E7D7E9A416EF}"/>
                </a:ext>
              </a:extLst>
            </p:cNvPr>
            <p:cNvSpPr txBox="1"/>
            <p:nvPr/>
          </p:nvSpPr>
          <p:spPr>
            <a:xfrm>
              <a:off x="352743" y="2874467"/>
              <a:ext cx="2419057" cy="3294771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00458C"/>
              </a:solidFill>
            </a:ln>
            <a:effectLst>
              <a:softEdge rad="0"/>
            </a:effectLst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1200"/>
                </a:spcAft>
                <a:buClr>
                  <a:srgbClr val="00458C"/>
                </a:buClr>
              </a:pPr>
              <a:r>
                <a:rPr lang="bg-BG" b="1" dirty="0" smtClean="0">
                  <a:solidFill>
                    <a:srgbClr val="00458C"/>
                  </a:solidFill>
                </a:rPr>
                <a:t>Снимка</a:t>
              </a:r>
              <a:r>
                <a:rPr lang="de-DE" b="1" dirty="0" smtClean="0">
                  <a:solidFill>
                    <a:srgbClr val="00458C"/>
                  </a:solidFill>
                </a:rPr>
                <a:t> </a:t>
              </a:r>
              <a:r>
                <a:rPr lang="de-DE" b="1" dirty="0">
                  <a:solidFill>
                    <a:srgbClr val="00458C"/>
                  </a:solidFill>
                </a:rPr>
                <a:t>1</a:t>
              </a:r>
            </a:p>
            <a:p>
              <a:pPr algn="ctr">
                <a:spcAft>
                  <a:spcPts val="1200"/>
                </a:spcAft>
                <a:buClr>
                  <a:srgbClr val="00458C"/>
                </a:buClr>
              </a:pPr>
              <a:r>
                <a:rPr lang="bg-BG" dirty="0" smtClean="0">
                  <a:solidFill>
                    <a:srgbClr val="00458C"/>
                  </a:solidFill>
                </a:rPr>
                <a:t>Починаха детето </a:t>
              </a:r>
              <a:r>
                <a:rPr lang="en-US" dirty="0" smtClean="0">
                  <a:solidFill>
                    <a:srgbClr val="00458C"/>
                  </a:solidFill>
                </a:rPr>
                <a:t>(2</a:t>
              </a:r>
              <a:r>
                <a:rPr lang="bg-BG" dirty="0" smtClean="0">
                  <a:solidFill>
                    <a:srgbClr val="00458C"/>
                  </a:solidFill>
                </a:rPr>
                <a:t> г.</a:t>
              </a:r>
              <a:r>
                <a:rPr lang="en-US" dirty="0" smtClean="0">
                  <a:solidFill>
                    <a:srgbClr val="00458C"/>
                  </a:solidFill>
                </a:rPr>
                <a:t>) </a:t>
              </a:r>
              <a:r>
                <a:rPr lang="bg-BG" dirty="0" smtClean="0">
                  <a:solidFill>
                    <a:srgbClr val="00458C"/>
                  </a:solidFill>
                </a:rPr>
                <a:t>и майка му след атаката в Мюнхен</a:t>
              </a:r>
              <a:endParaRPr lang="en-US" dirty="0">
                <a:solidFill>
                  <a:srgbClr val="00458C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0232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484BC4-8C7A-4DC2-B635-7CC68E0D1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161420"/>
            <a:ext cx="8172399" cy="724942"/>
          </a:xfrm>
        </p:spPr>
        <p:txBody>
          <a:bodyPr>
            <a:normAutofit fontScale="90000"/>
          </a:bodyPr>
          <a:lstStyle/>
          <a:p>
            <a:r>
              <a:rPr lang="bg-BG" sz="3200" dirty="0"/>
              <a:t>Екстремистка пропаганда </a:t>
            </a:r>
            <a:r>
              <a:rPr lang="de-DE" sz="3200" dirty="0"/>
              <a:t>– </a:t>
            </a:r>
            <a:r>
              <a:rPr lang="bg-BG" sz="3200" dirty="0"/>
              <a:t>практическата гледна точка</a:t>
            </a: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xmlns="" id="{1135D77C-9535-4DEF-B825-BD1CDD09FC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6322" y="6455627"/>
            <a:ext cx="7777678" cy="402374"/>
          </a:xfrm>
        </p:spPr>
        <p:txBody>
          <a:bodyPr/>
          <a:lstStyle/>
          <a:p>
            <a:r>
              <a:rPr lang="ru-RU"/>
              <a:t>Проект „Укрепване на капацитет, обмен на опит и изследователска дейност в сферата на сигурността “</a:t>
            </a:r>
            <a:r>
              <a:rPr lang="bg-BG"/>
              <a:t> с договор No. 812108-68-02.10.2024, се изпълнява с финансова</a:t>
            </a:r>
            <a:r>
              <a:rPr lang="en-US"/>
              <a:t> </a:t>
            </a:r>
            <a:r>
              <a:rPr lang="bg-BG"/>
              <a:t>помощ на </a:t>
            </a:r>
            <a:r>
              <a:rPr lang="ru-RU"/>
              <a:t>Програмата на Република България по фонд „Вътрешна сигурност“ за периода 2021 – 2027</a:t>
            </a:r>
            <a:endParaRPr lang="nl-BE" dirty="0"/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xmlns="" id="{019E01D2-F5C1-4D5E-A23A-DF51DF9A1555}"/>
              </a:ext>
            </a:extLst>
          </p:cNvPr>
          <p:cNvGrpSpPr/>
          <p:nvPr/>
        </p:nvGrpSpPr>
        <p:grpSpPr>
          <a:xfrm>
            <a:off x="154324" y="764705"/>
            <a:ext cx="8810164" cy="1148442"/>
            <a:chOff x="328613" y="1196752"/>
            <a:chExt cx="8263594" cy="1061503"/>
          </a:xfrm>
          <a:effectLst>
            <a:outerShdw blurRad="50800" dist="50800" dir="5400000" algn="ctr" rotWithShape="0">
              <a:srgbClr val="000000">
                <a:alpha val="44000"/>
              </a:srgbClr>
            </a:outerShdw>
          </a:effectLst>
        </p:grpSpPr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xmlns="" id="{B67DE71F-3745-4B93-9A35-689A15BE7DEA}"/>
                </a:ext>
              </a:extLst>
            </p:cNvPr>
            <p:cNvSpPr txBox="1"/>
            <p:nvPr/>
          </p:nvSpPr>
          <p:spPr>
            <a:xfrm>
              <a:off x="6067425" y="1196752"/>
              <a:ext cx="2004520" cy="42537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2000" kern="0" dirty="0">
                <a:solidFill>
                  <a:srgbClr val="000000"/>
                </a:solidFill>
                <a:latin typeface="Arial" charset="0"/>
                <a:ea typeface="ＭＳ Ｐゴシック"/>
              </a:endParaRPr>
            </a:p>
          </p:txBody>
        </p:sp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xmlns="" id="{562CC803-75C9-4667-BF9D-22596544F00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8613" y="1896647"/>
              <a:ext cx="8263594" cy="361608"/>
            </a:xfrm>
            <a:prstGeom prst="rect">
              <a:avLst/>
            </a:prstGeom>
            <a:solidFill>
              <a:srgbClr val="00458C"/>
            </a:solidFill>
            <a:ln w="12700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2A79D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 defTabSz="801688">
                <a:defRPr/>
              </a:pPr>
              <a:r>
                <a:rPr lang="bg-BG" b="1" kern="0" noProof="1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Защо тази тема е толкова важна и актуална в момента</a:t>
              </a:r>
              <a:r>
                <a:rPr lang="de-DE" b="1" kern="0" noProof="1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?</a:t>
              </a:r>
            </a:p>
          </p:txBody>
        </p:sp>
      </p:grpSp>
      <p:grpSp>
        <p:nvGrpSpPr>
          <p:cNvPr id="3" name="Gruppieren 2">
            <a:extLst>
              <a:ext uri="{FF2B5EF4-FFF2-40B4-BE49-F238E27FC236}">
                <a16:creationId xmlns:a16="http://schemas.microsoft.com/office/drawing/2014/main" xmlns="" id="{141522F5-D8E1-44AB-8717-E083120AF126}"/>
              </a:ext>
            </a:extLst>
          </p:cNvPr>
          <p:cNvGrpSpPr/>
          <p:nvPr/>
        </p:nvGrpSpPr>
        <p:grpSpPr>
          <a:xfrm>
            <a:off x="636065" y="2204864"/>
            <a:ext cx="7845376" cy="3416272"/>
            <a:chOff x="636065" y="2204864"/>
            <a:chExt cx="7845376" cy="3416272"/>
          </a:xfrm>
        </p:grpSpPr>
        <p:grpSp>
          <p:nvGrpSpPr>
            <p:cNvPr id="17" name="Gruppieren 16">
              <a:extLst>
                <a:ext uri="{FF2B5EF4-FFF2-40B4-BE49-F238E27FC236}">
                  <a16:creationId xmlns:a16="http://schemas.microsoft.com/office/drawing/2014/main" xmlns="" id="{3B5CC46F-373E-4A11-870A-0D16217F99B3}"/>
                </a:ext>
              </a:extLst>
            </p:cNvPr>
            <p:cNvGrpSpPr/>
            <p:nvPr/>
          </p:nvGrpSpPr>
          <p:grpSpPr>
            <a:xfrm>
              <a:off x="636065" y="2204864"/>
              <a:ext cx="7845376" cy="3401572"/>
              <a:chOff x="636065" y="2204864"/>
              <a:chExt cx="7845376" cy="3401572"/>
            </a:xfrm>
          </p:grpSpPr>
          <p:pic>
            <p:nvPicPr>
              <p:cNvPr id="15" name="Grafik 14">
                <a:extLst>
                  <a:ext uri="{FF2B5EF4-FFF2-40B4-BE49-F238E27FC236}">
                    <a16:creationId xmlns:a16="http://schemas.microsoft.com/office/drawing/2014/main" xmlns="" id="{A7C4A2B3-3FCE-42A0-AB9A-27EAD0F48E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6065" y="2996952"/>
                <a:ext cx="1907440" cy="2609484"/>
              </a:xfrm>
              <a:prstGeom prst="rect">
                <a:avLst/>
              </a:prstGeom>
            </p:spPr>
          </p:pic>
          <p:sp>
            <p:nvSpPr>
              <p:cNvPr id="16" name="Textfeld 15">
                <a:extLst>
                  <a:ext uri="{FF2B5EF4-FFF2-40B4-BE49-F238E27FC236}">
                    <a16:creationId xmlns:a16="http://schemas.microsoft.com/office/drawing/2014/main" xmlns="" id="{C993B2DD-4D4F-4E9C-82C3-133F5C973E80}"/>
                  </a:ext>
                </a:extLst>
              </p:cNvPr>
              <p:cNvSpPr txBox="1"/>
              <p:nvPr/>
            </p:nvSpPr>
            <p:spPr>
              <a:xfrm>
                <a:off x="662558" y="2204864"/>
                <a:ext cx="7818883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Clr>
                    <a:srgbClr val="00458C"/>
                  </a:buClr>
                </a:pPr>
                <a:r>
                  <a:rPr lang="bg-BG" sz="2000" b="1" dirty="0">
                    <a:solidFill>
                      <a:srgbClr val="00458C"/>
                    </a:solidFill>
                  </a:rPr>
                  <a:t>Събота</a:t>
                </a:r>
                <a:r>
                  <a:rPr lang="de-DE" sz="2000" b="1" dirty="0">
                    <a:solidFill>
                      <a:srgbClr val="00458C"/>
                    </a:solidFill>
                  </a:rPr>
                  <a:t>, 15</a:t>
                </a:r>
                <a:r>
                  <a:rPr lang="bg-BG" sz="2000" b="1" dirty="0">
                    <a:solidFill>
                      <a:srgbClr val="00458C"/>
                    </a:solidFill>
                  </a:rPr>
                  <a:t>-ти</a:t>
                </a:r>
                <a:r>
                  <a:rPr lang="de-DE" sz="2000" b="1" dirty="0">
                    <a:solidFill>
                      <a:srgbClr val="00458C"/>
                    </a:solidFill>
                  </a:rPr>
                  <a:t>, 19:20 </a:t>
                </a:r>
                <a:r>
                  <a:rPr lang="bg-BG" sz="2000" b="1" dirty="0">
                    <a:solidFill>
                      <a:srgbClr val="00458C"/>
                    </a:solidFill>
                  </a:rPr>
                  <a:t>ч.</a:t>
                </a:r>
                <a:r>
                  <a:rPr lang="de-DE" sz="2000" b="1" dirty="0">
                    <a:solidFill>
                      <a:srgbClr val="00458C"/>
                    </a:solidFill>
                  </a:rPr>
                  <a:t> – </a:t>
                </a:r>
                <a:r>
                  <a:rPr lang="en-US" sz="2000" b="1" dirty="0">
                    <a:solidFill>
                      <a:srgbClr val="00458C"/>
                    </a:solidFill>
                  </a:rPr>
                  <a:t>2 </a:t>
                </a:r>
                <a:r>
                  <a:rPr lang="bg-BG" sz="2000" b="1" dirty="0">
                    <a:solidFill>
                      <a:srgbClr val="00458C"/>
                    </a:solidFill>
                  </a:rPr>
                  <a:t>часа след публикуване на новината за смъртния случай</a:t>
                </a:r>
                <a:endParaRPr lang="de-DE" sz="2000" b="1" dirty="0">
                  <a:solidFill>
                    <a:srgbClr val="00458C"/>
                  </a:solidFill>
                </a:endParaRPr>
              </a:p>
            </p:txBody>
          </p:sp>
        </p:grpSp>
        <p:pic>
          <p:nvPicPr>
            <p:cNvPr id="19" name="Grafik 18">
              <a:extLst>
                <a:ext uri="{FF2B5EF4-FFF2-40B4-BE49-F238E27FC236}">
                  <a16:creationId xmlns:a16="http://schemas.microsoft.com/office/drawing/2014/main" xmlns="" id="{DB1BF818-D59A-4A27-9435-1E4CDD7DA1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63888" y="2996952"/>
              <a:ext cx="1895976" cy="2624183"/>
            </a:xfrm>
            <a:prstGeom prst="rect">
              <a:avLst/>
            </a:prstGeom>
          </p:spPr>
        </p:pic>
        <p:pic>
          <p:nvPicPr>
            <p:cNvPr id="23" name="Grafik 22">
              <a:extLst>
                <a:ext uri="{FF2B5EF4-FFF2-40B4-BE49-F238E27FC236}">
                  <a16:creationId xmlns:a16="http://schemas.microsoft.com/office/drawing/2014/main" xmlns="" id="{E4793D8B-5222-43D5-9932-5657362F1FF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34307" y="2996952"/>
              <a:ext cx="1854117" cy="26241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937822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484BC4-8C7A-4DC2-B635-7CC68E0D1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161420"/>
            <a:ext cx="8172399" cy="724942"/>
          </a:xfrm>
        </p:spPr>
        <p:txBody>
          <a:bodyPr>
            <a:normAutofit fontScale="90000"/>
          </a:bodyPr>
          <a:lstStyle/>
          <a:p>
            <a:r>
              <a:rPr lang="bg-BG" sz="3200" dirty="0"/>
              <a:t>Екстремистка пропаганда </a:t>
            </a:r>
            <a:r>
              <a:rPr lang="de-DE" sz="3200" dirty="0"/>
              <a:t>– </a:t>
            </a:r>
            <a:r>
              <a:rPr lang="bg-BG" sz="3200" dirty="0"/>
              <a:t>практическата гледна точка</a:t>
            </a: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xmlns="" id="{1135D77C-9535-4DEF-B825-BD1CDD09FC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6322" y="6455627"/>
            <a:ext cx="7777678" cy="402374"/>
          </a:xfrm>
        </p:spPr>
        <p:txBody>
          <a:bodyPr/>
          <a:lstStyle/>
          <a:p>
            <a:r>
              <a:rPr lang="ru-RU"/>
              <a:t>Проект „Укрепване на капацитет, обмен на опит и изследователска дейност в сферата на сигурността “</a:t>
            </a:r>
            <a:r>
              <a:rPr lang="bg-BG"/>
              <a:t> с договор No. 812108-68-02.10.2024, се изпълнява с финансова</a:t>
            </a:r>
            <a:r>
              <a:rPr lang="en-US"/>
              <a:t> </a:t>
            </a:r>
            <a:r>
              <a:rPr lang="bg-BG"/>
              <a:t>помощ на </a:t>
            </a:r>
            <a:r>
              <a:rPr lang="ru-RU"/>
              <a:t>Програмата на Република България по фонд „Вътрешна сигурност“ за периода 2021 – 2027</a:t>
            </a:r>
            <a:endParaRPr lang="nl-BE" dirty="0"/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xmlns="" id="{5ED191B7-F96B-46A7-9544-DB31CFFB71B6}"/>
              </a:ext>
            </a:extLst>
          </p:cNvPr>
          <p:cNvSpPr txBox="1">
            <a:spLocks/>
          </p:cNvSpPr>
          <p:nvPr/>
        </p:nvSpPr>
        <p:spPr>
          <a:xfrm>
            <a:off x="2962882" y="3728687"/>
            <a:ext cx="4867902" cy="23991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1600" b="0" dirty="0"/>
              <a:t>                                     </a:t>
            </a:r>
          </a:p>
        </p:txBody>
      </p:sp>
      <p:sp>
        <p:nvSpPr>
          <p:cNvPr id="15" name="Titel 1">
            <a:extLst>
              <a:ext uri="{FF2B5EF4-FFF2-40B4-BE49-F238E27FC236}">
                <a16:creationId xmlns:a16="http://schemas.microsoft.com/office/drawing/2014/main" xmlns="" id="{FC603767-298D-48E4-9B7D-346D5967D5E6}"/>
              </a:ext>
            </a:extLst>
          </p:cNvPr>
          <p:cNvSpPr txBox="1">
            <a:spLocks/>
          </p:cNvSpPr>
          <p:nvPr/>
        </p:nvSpPr>
        <p:spPr>
          <a:xfrm>
            <a:off x="2962882" y="3728687"/>
            <a:ext cx="4867902" cy="23991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1600" b="0" dirty="0"/>
              <a:t>                                     </a:t>
            </a:r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xmlns="" id="{4A8B5911-E95C-4793-9D61-62F8303497DB}"/>
              </a:ext>
            </a:extLst>
          </p:cNvPr>
          <p:cNvGrpSpPr/>
          <p:nvPr/>
        </p:nvGrpSpPr>
        <p:grpSpPr>
          <a:xfrm>
            <a:off x="251520" y="1533597"/>
            <a:ext cx="8531682" cy="3913252"/>
            <a:chOff x="251520" y="1533597"/>
            <a:chExt cx="8531682" cy="3913252"/>
          </a:xfrm>
        </p:grpSpPr>
        <p:sp>
          <p:nvSpPr>
            <p:cNvPr id="17" name="WordArt 2">
              <a:extLst>
                <a:ext uri="{FF2B5EF4-FFF2-40B4-BE49-F238E27FC236}">
                  <a16:creationId xmlns:a16="http://schemas.microsoft.com/office/drawing/2014/main" xmlns="" id="{1ADB1762-3232-4C3F-B5B6-B61138EF685B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gray">
            <a:xfrm>
              <a:off x="868787" y="2613957"/>
              <a:ext cx="1053153" cy="1726215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de-DE" sz="3600" kern="10" dirty="0">
                  <a:ln w="28575">
                    <a:solidFill>
                      <a:srgbClr val="FFFFFF"/>
                    </a:solidFill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C0C0C0"/>
                      </a:gs>
                      <a:gs pos="100000">
                        <a:srgbClr val="484848"/>
                      </a:gs>
                    </a:gsLst>
                    <a:lin ang="5400000" scaled="1"/>
                  </a:gradFill>
                  <a:effectLst>
                    <a:outerShdw dist="63500" dir="2212194" algn="ctr" rotWithShape="0">
                      <a:srgbClr val="000000">
                        <a:alpha val="50000"/>
                      </a:srgbClr>
                    </a:outerShdw>
                  </a:effectLst>
                  <a:cs typeface="Arial" panose="020B0604020202020204" pitchFamily="34" charset="0"/>
                </a:rPr>
                <a:t>?</a:t>
              </a:r>
            </a:p>
          </p:txBody>
        </p:sp>
        <p:sp>
          <p:nvSpPr>
            <p:cNvPr id="18" name="Text Box 4">
              <a:extLst>
                <a:ext uri="{FF2B5EF4-FFF2-40B4-BE49-F238E27FC236}">
                  <a16:creationId xmlns:a16="http://schemas.microsoft.com/office/drawing/2014/main" xmlns="" id="{D432EA1D-CB20-4E95-8E92-57C46D5C3B92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727119" y="1533597"/>
              <a:ext cx="7056083" cy="9541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61B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FEA501"/>
                    </a:outerShdw>
                  </a:effectLst>
                </a14:hiddenEffects>
              </a:ext>
            </a:extLst>
          </p:spPr>
          <p:txBody>
            <a:bodyPr wrap="square" l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bg-BG" altLang="de-DE" sz="2800" b="1" noProof="1" smtClean="0">
                  <a:solidFill>
                    <a:srgbClr val="00458C"/>
                  </a:solidFill>
                  <a:latin typeface="Calibri" panose="020F0502020204030204"/>
                  <a:cs typeface="Microsoft Sans Serif" panose="020B0604020202020204" pitchFamily="34" charset="0"/>
                </a:rPr>
                <a:t>Какво очаквате от настоящото еднодневно обучение и какви са целите му</a:t>
              </a:r>
              <a:r>
                <a:rPr lang="de-DE" altLang="de-DE" sz="2800" b="1" noProof="1" smtClean="0">
                  <a:solidFill>
                    <a:srgbClr val="00458C"/>
                  </a:solidFill>
                  <a:latin typeface="Calibri" panose="020F0502020204030204"/>
                  <a:cs typeface="Microsoft Sans Serif" panose="020B0604020202020204" pitchFamily="34" charset="0"/>
                </a:rPr>
                <a:t>?</a:t>
              </a:r>
              <a:endParaRPr lang="de-DE" altLang="de-DE" sz="2800" b="1" noProof="1">
                <a:solidFill>
                  <a:srgbClr val="00458C"/>
                </a:solidFill>
                <a:latin typeface="Calibri" panose="020F0502020204030204"/>
                <a:cs typeface="Microsoft Sans Serif" panose="020B0604020202020204" pitchFamily="34" charset="0"/>
              </a:endParaRPr>
            </a:p>
          </p:txBody>
        </p:sp>
        <p:sp>
          <p:nvSpPr>
            <p:cNvPr id="19" name="WordArt 5">
              <a:extLst>
                <a:ext uri="{FF2B5EF4-FFF2-40B4-BE49-F238E27FC236}">
                  <a16:creationId xmlns:a16="http://schemas.microsoft.com/office/drawing/2014/main" xmlns="" id="{59680976-4D66-45FD-98CF-006490836D2B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gray">
            <a:xfrm>
              <a:off x="251520" y="3802723"/>
              <a:ext cx="796761" cy="1350961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de-DE" sz="3600" kern="10" dirty="0">
                  <a:ln w="28575">
                    <a:solidFill>
                      <a:srgbClr val="FFFFFF"/>
                    </a:solidFill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FFFFFF"/>
                      </a:gs>
                      <a:gs pos="100000">
                        <a:srgbClr val="B4B4B4"/>
                      </a:gs>
                    </a:gsLst>
                    <a:lin ang="5400000" scaled="1"/>
                  </a:gradFill>
                  <a:effectLst>
                    <a:outerShdw dist="63500" dir="2212194" algn="ctr" rotWithShape="0">
                      <a:srgbClr val="000000">
                        <a:alpha val="50000"/>
                      </a:srgbClr>
                    </a:outerShdw>
                  </a:effectLst>
                  <a:cs typeface="Arial" panose="020B0604020202020204" pitchFamily="34" charset="0"/>
                </a:rPr>
                <a:t>?</a:t>
              </a:r>
            </a:p>
          </p:txBody>
        </p:sp>
        <p:sp>
          <p:nvSpPr>
            <p:cNvPr id="20" name="WordArt 6">
              <a:extLst>
                <a:ext uri="{FF2B5EF4-FFF2-40B4-BE49-F238E27FC236}">
                  <a16:creationId xmlns:a16="http://schemas.microsoft.com/office/drawing/2014/main" xmlns="" id="{3F32FFD5-26EB-4A54-8CFF-C31F25C47E27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gray">
            <a:xfrm>
              <a:off x="1404826" y="3477064"/>
              <a:ext cx="1239789" cy="1969785"/>
            </a:xfrm>
            <a:prstGeom prst="rect">
              <a:avLst/>
            </a:prstGeom>
            <a:noFill/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de-DE" sz="3600" kern="10" dirty="0">
                  <a:ln w="28575">
                    <a:solidFill>
                      <a:srgbClr val="FFFFFF"/>
                    </a:solidFill>
                    <a:round/>
                    <a:headEnd/>
                    <a:tailEnd/>
                  </a:ln>
                  <a:solidFill>
                    <a:srgbClr val="2D508F"/>
                  </a:solidFill>
                  <a:effectLst>
                    <a:outerShdw dist="63500" dir="2212194" algn="ctr" rotWithShape="0">
                      <a:srgbClr val="000000">
                        <a:alpha val="50000"/>
                      </a:srgbClr>
                    </a:outerShdw>
                  </a:effectLst>
                  <a:cs typeface="Arial" panose="020B0604020202020204" pitchFamily="34" charset="0"/>
                </a:rPr>
                <a:t>?</a:t>
              </a:r>
            </a:p>
          </p:txBody>
        </p:sp>
      </p:grpSp>
      <p:sp>
        <p:nvSpPr>
          <p:cNvPr id="21" name="Textfeld 20">
            <a:extLst>
              <a:ext uri="{FF2B5EF4-FFF2-40B4-BE49-F238E27FC236}">
                <a16:creationId xmlns:a16="http://schemas.microsoft.com/office/drawing/2014/main" xmlns="" id="{1A8C55BA-DF77-4079-AFC9-BA19DB3FAEF5}"/>
              </a:ext>
            </a:extLst>
          </p:cNvPr>
          <p:cNvSpPr txBox="1"/>
          <p:nvPr/>
        </p:nvSpPr>
        <p:spPr>
          <a:xfrm>
            <a:off x="2976008" y="3078288"/>
            <a:ext cx="5975557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Clr>
                <a:srgbClr val="00458C"/>
              </a:buClr>
              <a:buFont typeface="Arial" panose="020B0604020202020204" pitchFamily="34" charset="0"/>
              <a:buChar char="•"/>
            </a:pPr>
            <a:r>
              <a:rPr lang="bg-BG" sz="2000" dirty="0" smtClean="0">
                <a:solidFill>
                  <a:srgbClr val="00458C"/>
                </a:solidFill>
              </a:rPr>
              <a:t>Знания за различните форми на пропаганда</a:t>
            </a:r>
            <a:endParaRPr lang="de-DE" sz="2000" dirty="0">
              <a:solidFill>
                <a:srgbClr val="00458C"/>
              </a:solidFill>
            </a:endParaRPr>
          </a:p>
          <a:p>
            <a:pPr marL="342900" indent="-342900">
              <a:spcAft>
                <a:spcPts val="1200"/>
              </a:spcAft>
              <a:buClr>
                <a:srgbClr val="00458C"/>
              </a:buClr>
              <a:buFont typeface="Arial" panose="020B0604020202020204" pitchFamily="34" charset="0"/>
              <a:buChar char="•"/>
            </a:pPr>
            <a:r>
              <a:rPr lang="bg-BG" sz="2000" dirty="0" smtClean="0">
                <a:solidFill>
                  <a:srgbClr val="00458C"/>
                </a:solidFill>
              </a:rPr>
              <a:t>Разбиране за това как работи пропагандата</a:t>
            </a:r>
            <a:endParaRPr lang="de-DE" sz="2000" dirty="0">
              <a:solidFill>
                <a:srgbClr val="00458C"/>
              </a:solidFill>
            </a:endParaRPr>
          </a:p>
          <a:p>
            <a:pPr marL="342900" indent="-342900">
              <a:spcAft>
                <a:spcPts val="1200"/>
              </a:spcAft>
              <a:buClr>
                <a:srgbClr val="00458C"/>
              </a:buClr>
              <a:buFont typeface="Arial" panose="020B0604020202020204" pitchFamily="34" charset="0"/>
              <a:buChar char="•"/>
            </a:pPr>
            <a:r>
              <a:rPr lang="bg-BG" sz="2000" dirty="0" smtClean="0">
                <a:solidFill>
                  <a:srgbClr val="00458C"/>
                </a:solidFill>
              </a:rPr>
              <a:t>Как може полицията да предприеме целенасочени действия срещу пропагандата</a:t>
            </a:r>
            <a:r>
              <a:rPr lang="en-US" sz="2000" dirty="0" smtClean="0">
                <a:solidFill>
                  <a:srgbClr val="00458C"/>
                </a:solidFill>
              </a:rPr>
              <a:t>?</a:t>
            </a:r>
            <a:endParaRPr lang="en-US" sz="2000" dirty="0">
              <a:solidFill>
                <a:srgbClr val="00458C"/>
              </a:solidFill>
            </a:endParaRPr>
          </a:p>
          <a:p>
            <a:pPr marL="342900" indent="-342900">
              <a:spcAft>
                <a:spcPts val="1200"/>
              </a:spcAft>
              <a:buClr>
                <a:srgbClr val="00458C"/>
              </a:buClr>
              <a:buFont typeface="Arial" panose="020B0604020202020204" pitchFamily="34" charset="0"/>
              <a:buChar char="•"/>
            </a:pPr>
            <a:r>
              <a:rPr lang="bg-BG" sz="2000" dirty="0" smtClean="0">
                <a:solidFill>
                  <a:srgbClr val="00458C"/>
                </a:solidFill>
              </a:rPr>
              <a:t>Нашата цел</a:t>
            </a:r>
            <a:r>
              <a:rPr lang="en-US" sz="2000" dirty="0" smtClean="0">
                <a:solidFill>
                  <a:srgbClr val="00458C"/>
                </a:solidFill>
              </a:rPr>
              <a:t>: </a:t>
            </a:r>
            <a:r>
              <a:rPr lang="bg-BG" sz="2000" dirty="0" smtClean="0">
                <a:solidFill>
                  <a:srgbClr val="00458C"/>
                </a:solidFill>
              </a:rPr>
              <a:t>практически изводи и дискусия</a:t>
            </a:r>
            <a:endParaRPr lang="de-DE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8400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484BC4-8C7A-4DC2-B635-7CC68E0D1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08" y="161420"/>
            <a:ext cx="8100391" cy="724942"/>
          </a:xfrm>
        </p:spPr>
        <p:txBody>
          <a:bodyPr>
            <a:normAutofit fontScale="90000"/>
          </a:bodyPr>
          <a:lstStyle/>
          <a:p>
            <a:r>
              <a:rPr lang="bg-BG" sz="3200" dirty="0"/>
              <a:t>Екстремистка пропаганда </a:t>
            </a:r>
            <a:r>
              <a:rPr lang="de-DE" sz="3200" dirty="0"/>
              <a:t>– </a:t>
            </a:r>
            <a:r>
              <a:rPr lang="bg-BG" sz="3200" dirty="0"/>
              <a:t>практическата гледна точка</a:t>
            </a: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xmlns="" id="{1135D77C-9535-4DEF-B825-BD1CDD09FC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6322" y="6455627"/>
            <a:ext cx="7777678" cy="402374"/>
          </a:xfrm>
        </p:spPr>
        <p:txBody>
          <a:bodyPr/>
          <a:lstStyle/>
          <a:p>
            <a:r>
              <a:rPr lang="ru-RU"/>
              <a:t>Проект „Укрепване на капацитет, обмен на опит и изследователска дейност в сферата на сигурността “</a:t>
            </a:r>
            <a:r>
              <a:rPr lang="bg-BG"/>
              <a:t> с договор No. 812108-68-02.10.2024, се изпълнява с финансова</a:t>
            </a:r>
            <a:r>
              <a:rPr lang="en-US"/>
              <a:t> </a:t>
            </a:r>
            <a:r>
              <a:rPr lang="bg-BG"/>
              <a:t>помощ на </a:t>
            </a:r>
            <a:r>
              <a:rPr lang="ru-RU"/>
              <a:t>Програмата на Република България по фонд „Вътрешна сигурност“ за периода 2021 – 2027</a:t>
            </a:r>
            <a:endParaRPr lang="nl-BE" dirty="0"/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xmlns="" id="{019E01D2-F5C1-4D5E-A23A-DF51DF9A1555}"/>
              </a:ext>
            </a:extLst>
          </p:cNvPr>
          <p:cNvGrpSpPr/>
          <p:nvPr/>
        </p:nvGrpSpPr>
        <p:grpSpPr>
          <a:xfrm>
            <a:off x="154324" y="851643"/>
            <a:ext cx="8738156" cy="1061503"/>
            <a:chOff x="328613" y="1196752"/>
            <a:chExt cx="8263594" cy="1061503"/>
          </a:xfrm>
          <a:effectLst>
            <a:outerShdw blurRad="50800" dist="50800" dir="5400000" algn="ctr" rotWithShape="0">
              <a:srgbClr val="000000">
                <a:alpha val="44000"/>
              </a:srgbClr>
            </a:outerShdw>
          </a:effectLst>
        </p:grpSpPr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xmlns="" id="{B67DE71F-3745-4B93-9A35-689A15BE7DEA}"/>
                </a:ext>
              </a:extLst>
            </p:cNvPr>
            <p:cNvSpPr txBox="1"/>
            <p:nvPr/>
          </p:nvSpPr>
          <p:spPr>
            <a:xfrm>
              <a:off x="6067425" y="1196752"/>
              <a:ext cx="2004520" cy="42537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2000" kern="0" dirty="0">
                <a:solidFill>
                  <a:srgbClr val="000000"/>
                </a:solidFill>
                <a:latin typeface="Arial" charset="0"/>
                <a:ea typeface="ＭＳ Ｐゴシック"/>
              </a:endParaRPr>
            </a:p>
          </p:txBody>
        </p:sp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xmlns="" id="{562CC803-75C9-4667-BF9D-22596544F00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8613" y="1896647"/>
              <a:ext cx="8263594" cy="361608"/>
            </a:xfrm>
            <a:prstGeom prst="rect">
              <a:avLst/>
            </a:prstGeom>
            <a:solidFill>
              <a:srgbClr val="00458C"/>
            </a:solidFill>
            <a:ln w="12700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2A79D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 defTabSz="801688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bg-BG" b="1" kern="0" noProof="1" smtClean="0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Програма</a:t>
              </a:r>
              <a:endParaRPr lang="de-DE" b="1" kern="0" noProof="1">
                <a:solidFill>
                  <a:srgbClr val="FFFFFF"/>
                </a:solidFill>
                <a:latin typeface="+mn-lt"/>
                <a:ea typeface="ＭＳ Ｐゴシック"/>
                <a:cs typeface="Microsoft Sans Serif" pitchFamily="34" charset="0"/>
              </a:endParaRPr>
            </a:p>
          </p:txBody>
        </p:sp>
      </p:grpSp>
      <p:grpSp>
        <p:nvGrpSpPr>
          <p:cNvPr id="14" name="Gruppieren 13">
            <a:extLst>
              <a:ext uri="{FF2B5EF4-FFF2-40B4-BE49-F238E27FC236}">
                <a16:creationId xmlns:a16="http://schemas.microsoft.com/office/drawing/2014/main" xmlns="" id="{01291287-BB38-4047-A1D4-DD6DF6AC53D1}"/>
              </a:ext>
            </a:extLst>
          </p:cNvPr>
          <p:cNvGrpSpPr/>
          <p:nvPr/>
        </p:nvGrpSpPr>
        <p:grpSpPr>
          <a:xfrm>
            <a:off x="388561" y="3626015"/>
            <a:ext cx="8278812" cy="567805"/>
            <a:chOff x="328614" y="1650346"/>
            <a:chExt cx="8278812" cy="723900"/>
          </a:xfrm>
          <a:effectLst>
            <a:outerShdw blurRad="50800" dist="50800" dir="5400000" algn="ctr" rotWithShape="0">
              <a:srgbClr val="000000">
                <a:alpha val="44000"/>
              </a:srgbClr>
            </a:outerShdw>
          </a:effectLst>
        </p:grpSpPr>
        <p:sp>
          <p:nvSpPr>
            <p:cNvPr id="15" name="Rectangle 3">
              <a:extLst>
                <a:ext uri="{FF2B5EF4-FFF2-40B4-BE49-F238E27FC236}">
                  <a16:creationId xmlns:a16="http://schemas.microsoft.com/office/drawing/2014/main" xmlns="" id="{9D7DE95D-578B-466F-8B65-ABBCF6CEB5AA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775156" y="1650346"/>
              <a:ext cx="7832270" cy="723900"/>
            </a:xfrm>
            <a:prstGeom prst="rect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FFFFFF">
                    <a:gamma/>
                    <a:shade val="92941"/>
                    <a:invGamma/>
                  </a:srgbClr>
                </a:gs>
              </a:gsLst>
              <a:lin ang="0" scaled="1"/>
            </a:gradFill>
            <a:ln w="12700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53882" dir="2700000" algn="ctr" rotWithShape="0">
                      <a:srgbClr val="B2B2B2"/>
                    </a:outerShdw>
                  </a:effectLst>
                </a14:hiddenEffects>
              </a:ext>
            </a:extLst>
          </p:spPr>
          <p:txBody>
            <a:bodyPr lIns="252000" tIns="72000" rIns="72000" bIns="720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25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n-US" sz="2000" kern="0" noProof="1">
                <a:solidFill>
                  <a:srgbClr val="000000"/>
                </a:solidFill>
                <a:latin typeface="+mn-lt"/>
                <a:ea typeface="ＭＳ Ｐゴシック"/>
                <a:cs typeface="Microsoft Sans Serif" pitchFamily="34" charset="0"/>
              </a:endParaRPr>
            </a:p>
          </p:txBody>
        </p:sp>
        <p:sp>
          <p:nvSpPr>
            <p:cNvPr id="16" name="Rectangle 7">
              <a:extLst>
                <a:ext uri="{FF2B5EF4-FFF2-40B4-BE49-F238E27FC236}">
                  <a16:creationId xmlns:a16="http://schemas.microsoft.com/office/drawing/2014/main" xmlns="" id="{51FD2FB3-F90D-49CC-9C4A-53F0930AD180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8614" y="1650346"/>
              <a:ext cx="451178" cy="723900"/>
            </a:xfrm>
            <a:prstGeom prst="rect">
              <a:avLst/>
            </a:prstGeom>
            <a:solidFill>
              <a:srgbClr val="00458C"/>
            </a:solidFill>
            <a:ln w="12700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marL="0" marR="0" lvl="0" indent="0" algn="ctr" defTabSz="80168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2000" b="1" i="0" u="none" strike="noStrike" kern="0" cap="none" spc="0" normalizeH="0" baseline="0" noProof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ource Sans Pro" panose="020B0503030403020204" pitchFamily="34" charset="0"/>
                  <a:ea typeface="ＭＳ Ｐゴシック"/>
                  <a:cs typeface="Microsoft Sans Serif" pitchFamily="34" charset="0"/>
                </a:rPr>
                <a:t>3</a:t>
              </a:r>
            </a:p>
          </p:txBody>
        </p:sp>
      </p:grpSp>
      <p:grpSp>
        <p:nvGrpSpPr>
          <p:cNvPr id="17" name="Gruppieren 16">
            <a:extLst>
              <a:ext uri="{FF2B5EF4-FFF2-40B4-BE49-F238E27FC236}">
                <a16:creationId xmlns:a16="http://schemas.microsoft.com/office/drawing/2014/main" xmlns="" id="{CD8E0A70-FF61-4A7B-BCEB-2E06D5480563}"/>
              </a:ext>
            </a:extLst>
          </p:cNvPr>
          <p:cNvGrpSpPr/>
          <p:nvPr/>
        </p:nvGrpSpPr>
        <p:grpSpPr>
          <a:xfrm>
            <a:off x="388561" y="2943804"/>
            <a:ext cx="8278812" cy="567805"/>
            <a:chOff x="328614" y="1650346"/>
            <a:chExt cx="8278812" cy="723900"/>
          </a:xfrm>
          <a:effectLst>
            <a:outerShdw blurRad="50800" dist="50800" dir="5400000" algn="ctr" rotWithShape="0">
              <a:srgbClr val="000000">
                <a:alpha val="44000"/>
              </a:srgbClr>
            </a:outerShdw>
          </a:effectLst>
        </p:grpSpPr>
        <p:sp>
          <p:nvSpPr>
            <p:cNvPr id="18" name="Rectangle 3">
              <a:extLst>
                <a:ext uri="{FF2B5EF4-FFF2-40B4-BE49-F238E27FC236}">
                  <a16:creationId xmlns:a16="http://schemas.microsoft.com/office/drawing/2014/main" xmlns="" id="{89C6CF58-3D0D-433F-9B50-B653A92E5C51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775156" y="1650346"/>
              <a:ext cx="7832270" cy="723900"/>
            </a:xfrm>
            <a:prstGeom prst="rect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FFFFFF">
                    <a:gamma/>
                    <a:shade val="92941"/>
                    <a:invGamma/>
                  </a:srgbClr>
                </a:gs>
              </a:gsLst>
              <a:lin ang="0" scaled="1"/>
            </a:gradFill>
            <a:ln w="12700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53882" dir="2700000" algn="ctr" rotWithShape="0">
                      <a:srgbClr val="B2B2B2"/>
                    </a:outerShdw>
                  </a:effectLst>
                </a14:hiddenEffects>
              </a:ext>
            </a:extLst>
          </p:spPr>
          <p:txBody>
            <a:bodyPr lIns="252000" tIns="72000" rIns="72000" bIns="72000" anchor="ctr"/>
            <a:lstStyle/>
            <a:p>
              <a:pPr lvl="0">
                <a:spcBef>
                  <a:spcPct val="25000"/>
                </a:spcBef>
                <a:defRPr/>
              </a:pPr>
              <a:r>
                <a:rPr lang="bg-BG" sz="2000" kern="0" noProof="1" smtClean="0">
                  <a:solidFill>
                    <a:srgbClr val="00458C"/>
                  </a:solidFill>
                  <a:ea typeface="ＭＳ Ｐゴシック"/>
                  <a:cs typeface="Microsoft Sans Serif" pitchFamily="34" charset="0"/>
                </a:rPr>
                <a:t>Идеологии на тероризма и каузи на екстремизма</a:t>
              </a:r>
              <a:endParaRPr kumimoji="0" lang="de-DE" sz="2000" b="0" i="0" u="none" strike="noStrike" kern="0" cap="none" spc="0" normalizeH="0" baseline="0" noProof="1">
                <a:ln>
                  <a:noFill/>
                </a:ln>
                <a:solidFill>
                  <a:srgbClr val="00458C"/>
                </a:solidFill>
                <a:effectLst/>
                <a:uLnTx/>
                <a:uFillTx/>
                <a:ea typeface="ＭＳ Ｐゴシック"/>
                <a:cs typeface="Microsoft Sans Serif" pitchFamily="34" charset="0"/>
              </a:endParaRPr>
            </a:p>
          </p:txBody>
        </p:sp>
        <p:sp>
          <p:nvSpPr>
            <p:cNvPr id="19" name="Rectangle 7">
              <a:extLst>
                <a:ext uri="{FF2B5EF4-FFF2-40B4-BE49-F238E27FC236}">
                  <a16:creationId xmlns:a16="http://schemas.microsoft.com/office/drawing/2014/main" xmlns="" id="{F87609E6-5266-4B16-B372-2526BA6B0067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8614" y="1650346"/>
              <a:ext cx="451178" cy="723900"/>
            </a:xfrm>
            <a:prstGeom prst="rect">
              <a:avLst/>
            </a:prstGeom>
            <a:solidFill>
              <a:srgbClr val="00458C"/>
            </a:solidFill>
            <a:ln w="12700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marL="0" marR="0" lvl="0" indent="0" algn="ctr" defTabSz="80168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2000" b="1" i="0" u="none" strike="noStrike" kern="0" cap="none" spc="0" normalizeH="0" baseline="0" noProof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ource Sans Pro" panose="020B0503030403020204" pitchFamily="34" charset="0"/>
                  <a:ea typeface="ＭＳ Ｐゴシック"/>
                  <a:cs typeface="Microsoft Sans Serif" pitchFamily="34" charset="0"/>
                </a:rPr>
                <a:t>2</a:t>
              </a:r>
            </a:p>
          </p:txBody>
        </p:sp>
      </p:grpSp>
      <p:grpSp>
        <p:nvGrpSpPr>
          <p:cNvPr id="20" name="Gruppieren 19">
            <a:extLst>
              <a:ext uri="{FF2B5EF4-FFF2-40B4-BE49-F238E27FC236}">
                <a16:creationId xmlns:a16="http://schemas.microsoft.com/office/drawing/2014/main" xmlns="" id="{A8DAE004-3F92-4C78-AA20-FD6D54F08C22}"/>
              </a:ext>
            </a:extLst>
          </p:cNvPr>
          <p:cNvGrpSpPr/>
          <p:nvPr/>
        </p:nvGrpSpPr>
        <p:grpSpPr>
          <a:xfrm>
            <a:off x="388561" y="4273228"/>
            <a:ext cx="8278812" cy="567805"/>
            <a:chOff x="328614" y="1650346"/>
            <a:chExt cx="8278812" cy="723900"/>
          </a:xfrm>
          <a:effectLst>
            <a:outerShdw blurRad="50800" dist="50800" dir="5400000" algn="ctr" rotWithShape="0">
              <a:srgbClr val="000000">
                <a:alpha val="44000"/>
              </a:srgbClr>
            </a:outerShdw>
          </a:effectLst>
        </p:grpSpPr>
        <p:sp>
          <p:nvSpPr>
            <p:cNvPr id="21" name="Rectangle 3">
              <a:extLst>
                <a:ext uri="{FF2B5EF4-FFF2-40B4-BE49-F238E27FC236}">
                  <a16:creationId xmlns:a16="http://schemas.microsoft.com/office/drawing/2014/main" xmlns="" id="{99756B76-5BC9-4705-B56D-AC1AEA5CBE69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775156" y="1650346"/>
              <a:ext cx="7832270" cy="723900"/>
            </a:xfrm>
            <a:prstGeom prst="rect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FFFFFF">
                    <a:gamma/>
                    <a:shade val="92941"/>
                    <a:invGamma/>
                  </a:srgbClr>
                </a:gs>
              </a:gsLst>
              <a:lin ang="0" scaled="1"/>
            </a:gradFill>
            <a:ln w="12700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53882" dir="2700000" algn="ctr" rotWithShape="0">
                      <a:srgbClr val="B2B2B2"/>
                    </a:outerShdw>
                  </a:effectLst>
                </a14:hiddenEffects>
              </a:ext>
            </a:extLst>
          </p:spPr>
          <p:txBody>
            <a:bodyPr lIns="252000" tIns="72000" rIns="72000" bIns="720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25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0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ＭＳ Ｐゴシック"/>
                <a:cs typeface="Microsoft Sans Serif" pitchFamily="34" charset="0"/>
              </a:endParaRPr>
            </a:p>
          </p:txBody>
        </p:sp>
        <p:sp>
          <p:nvSpPr>
            <p:cNvPr id="22" name="Rectangle 7">
              <a:extLst>
                <a:ext uri="{FF2B5EF4-FFF2-40B4-BE49-F238E27FC236}">
                  <a16:creationId xmlns:a16="http://schemas.microsoft.com/office/drawing/2014/main" xmlns="" id="{7D7F38D2-5975-4114-BB3F-E6F1A7FD88DF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8614" y="1650346"/>
              <a:ext cx="451178" cy="723900"/>
            </a:xfrm>
            <a:prstGeom prst="rect">
              <a:avLst/>
            </a:prstGeom>
            <a:solidFill>
              <a:srgbClr val="00458C"/>
            </a:solidFill>
            <a:ln w="12700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marL="0" marR="0" lvl="0" indent="0" algn="ctr" defTabSz="80168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2000" b="1" i="0" u="none" strike="noStrike" kern="0" cap="none" spc="0" normalizeH="0" baseline="0" noProof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ource Sans Pro" panose="020B0503030403020204" pitchFamily="34" charset="0"/>
                  <a:ea typeface="ＭＳ Ｐゴシック"/>
                  <a:cs typeface="Microsoft Sans Serif" pitchFamily="34" charset="0"/>
                </a:rPr>
                <a:t>4</a:t>
              </a:r>
            </a:p>
          </p:txBody>
        </p:sp>
      </p:grpSp>
      <p:sp>
        <p:nvSpPr>
          <p:cNvPr id="23" name="Rectangle 3">
            <a:extLst>
              <a:ext uri="{FF2B5EF4-FFF2-40B4-BE49-F238E27FC236}">
                <a16:creationId xmlns:a16="http://schemas.microsoft.com/office/drawing/2014/main" xmlns="" id="{528D7197-7998-4C1D-9E16-9E7A84C56CE8}"/>
              </a:ext>
            </a:extLst>
          </p:cNvPr>
          <p:cNvSpPr>
            <a:spLocks noChangeArrowheads="1"/>
          </p:cNvSpPr>
          <p:nvPr/>
        </p:nvSpPr>
        <p:spPr bwMode="gray">
          <a:xfrm>
            <a:off x="844186" y="4272233"/>
            <a:ext cx="7832270" cy="56880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FFFFFF">
                  <a:gamma/>
                  <a:shade val="92941"/>
                  <a:invGamma/>
                </a:srgbClr>
              </a:gs>
            </a:gsLst>
            <a:lin ang="0" scaled="1"/>
          </a:gradFill>
          <a:ln w="12700">
            <a:solidFill>
              <a:srgbClr val="C0C0C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rgbClr val="B2B2B2"/>
                  </a:outerShdw>
                </a:effectLst>
              </a14:hiddenEffects>
            </a:ext>
          </a:extLst>
        </p:spPr>
        <p:txBody>
          <a:bodyPr lIns="252000" tIns="72000" rIns="72000" bIns="72000" anchor="ctr"/>
          <a:lstStyle/>
          <a:p>
            <a:pPr lvl="0">
              <a:spcBef>
                <a:spcPct val="25000"/>
              </a:spcBef>
              <a:defRPr/>
            </a:pPr>
            <a:r>
              <a:rPr lang="bg-BG" sz="2000" dirty="0" smtClean="0">
                <a:solidFill>
                  <a:srgbClr val="00458C"/>
                </a:solidFill>
              </a:rPr>
              <a:t>Упражнение </a:t>
            </a:r>
            <a:r>
              <a:rPr lang="en-US" sz="2000" dirty="0" smtClean="0">
                <a:solidFill>
                  <a:srgbClr val="00458C"/>
                </a:solidFill>
              </a:rPr>
              <a:t>1</a:t>
            </a:r>
            <a:r>
              <a:rPr lang="bg-BG" sz="2000" dirty="0" smtClean="0">
                <a:solidFill>
                  <a:srgbClr val="00458C"/>
                </a:solidFill>
              </a:rPr>
              <a:t>:</a:t>
            </a:r>
            <a:r>
              <a:rPr lang="en-US" sz="2000" dirty="0" smtClean="0">
                <a:solidFill>
                  <a:srgbClr val="00458C"/>
                </a:solidFill>
              </a:rPr>
              <a:t> </a:t>
            </a:r>
            <a:r>
              <a:rPr lang="bg-BG" sz="2000" dirty="0" smtClean="0">
                <a:solidFill>
                  <a:srgbClr val="00458C"/>
                </a:solidFill>
              </a:rPr>
              <a:t>18-годишен терорист</a:t>
            </a:r>
            <a:endParaRPr lang="en-US" sz="2000" kern="0" noProof="1">
              <a:solidFill>
                <a:srgbClr val="00458C"/>
              </a:solidFill>
              <a:latin typeface="+mn-lt"/>
              <a:cs typeface="Microsoft Sans Serif" pitchFamily="34" charset="0"/>
            </a:endParaRP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xmlns="" id="{469C9CCA-6970-4A1A-8A72-5AB77D194027}"/>
              </a:ext>
            </a:extLst>
          </p:cNvPr>
          <p:cNvSpPr txBox="1"/>
          <p:nvPr/>
        </p:nvSpPr>
        <p:spPr>
          <a:xfrm>
            <a:off x="852236" y="3709862"/>
            <a:ext cx="782422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  </a:t>
            </a:r>
            <a:r>
              <a:rPr lang="bg-BG" sz="2000" kern="0" noProof="1" smtClean="0">
                <a:solidFill>
                  <a:srgbClr val="00458C"/>
                </a:solidFill>
                <a:cs typeface="Microsoft Sans Serif" pitchFamily="34" charset="0"/>
              </a:rPr>
              <a:t>Вербуване, пропаганда и</a:t>
            </a:r>
            <a:r>
              <a:rPr lang="en-US" sz="2000" kern="0" noProof="1" smtClean="0">
                <a:solidFill>
                  <a:srgbClr val="00458C"/>
                </a:solidFill>
                <a:cs typeface="Microsoft Sans Serif" pitchFamily="34" charset="0"/>
              </a:rPr>
              <a:t> </a:t>
            </a:r>
            <a:r>
              <a:rPr lang="bg-BG" sz="2000" kern="0" noProof="1" smtClean="0">
                <a:solidFill>
                  <a:srgbClr val="00458C"/>
                </a:solidFill>
                <a:cs typeface="Microsoft Sans Serif" pitchFamily="34" charset="0"/>
              </a:rPr>
              <a:t>възможни стратегии за противодействие</a:t>
            </a:r>
            <a:endParaRPr lang="en-US" sz="2000" kern="0" noProof="1">
              <a:solidFill>
                <a:srgbClr val="00458C"/>
              </a:solidFill>
              <a:cs typeface="Microsoft Sans Serif" pitchFamily="34" charset="0"/>
            </a:endParaRPr>
          </a:p>
          <a:p>
            <a:endParaRPr lang="en-US" sz="2000" dirty="0">
              <a:solidFill>
                <a:srgbClr val="00458C"/>
              </a:solidFill>
            </a:endParaRPr>
          </a:p>
        </p:txBody>
      </p:sp>
      <p:grpSp>
        <p:nvGrpSpPr>
          <p:cNvPr id="25" name="Gruppieren 24">
            <a:extLst>
              <a:ext uri="{FF2B5EF4-FFF2-40B4-BE49-F238E27FC236}">
                <a16:creationId xmlns:a16="http://schemas.microsoft.com/office/drawing/2014/main" xmlns="" id="{F33B43CF-9792-44AE-8156-B1DD67866930}"/>
              </a:ext>
            </a:extLst>
          </p:cNvPr>
          <p:cNvGrpSpPr/>
          <p:nvPr/>
        </p:nvGrpSpPr>
        <p:grpSpPr>
          <a:xfrm>
            <a:off x="397644" y="2276872"/>
            <a:ext cx="8278812" cy="567805"/>
            <a:chOff x="328614" y="1650346"/>
            <a:chExt cx="8278812" cy="723900"/>
          </a:xfrm>
          <a:effectLst>
            <a:outerShdw blurRad="50800" dist="50800" dir="5400000" algn="ctr" rotWithShape="0">
              <a:srgbClr val="000000">
                <a:alpha val="44000"/>
              </a:srgbClr>
            </a:outerShdw>
          </a:effectLst>
        </p:grpSpPr>
        <p:sp>
          <p:nvSpPr>
            <p:cNvPr id="26" name="Rectangle 3">
              <a:extLst>
                <a:ext uri="{FF2B5EF4-FFF2-40B4-BE49-F238E27FC236}">
                  <a16:creationId xmlns:a16="http://schemas.microsoft.com/office/drawing/2014/main" xmlns="" id="{F0E169BD-B01B-48F6-8765-A722FF347E23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775156" y="1650346"/>
              <a:ext cx="7832270" cy="723900"/>
            </a:xfrm>
            <a:prstGeom prst="rect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FFFFFF">
                    <a:gamma/>
                    <a:shade val="92941"/>
                    <a:invGamma/>
                  </a:srgbClr>
                </a:gs>
              </a:gsLst>
              <a:lin ang="0" scaled="1"/>
            </a:gradFill>
            <a:ln w="12700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53882" dir="2700000" algn="ctr" rotWithShape="0">
                      <a:srgbClr val="B2B2B2"/>
                    </a:outerShdw>
                  </a:effectLst>
                </a14:hiddenEffects>
              </a:ext>
            </a:extLst>
          </p:spPr>
          <p:txBody>
            <a:bodyPr lIns="252000" tIns="72000" rIns="72000" bIns="720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25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bg-BG" sz="2000" kern="0" noProof="1" smtClean="0">
                  <a:solidFill>
                    <a:srgbClr val="00458C"/>
                  </a:solidFill>
                  <a:ea typeface="ＭＳ Ｐゴシック"/>
                  <a:cs typeface="Microsoft Sans Serif" pitchFamily="34" charset="0"/>
                </a:rPr>
                <a:t>Общ преглед на мюнхенската полиция</a:t>
              </a:r>
              <a:endParaRPr lang="de-DE" sz="2000" kern="0" noProof="1">
                <a:solidFill>
                  <a:srgbClr val="00458C"/>
                </a:solidFill>
                <a:ea typeface="ＭＳ Ｐゴシック"/>
                <a:cs typeface="Microsoft Sans Serif" pitchFamily="34" charset="0"/>
              </a:endParaRPr>
            </a:p>
          </p:txBody>
        </p:sp>
        <p:sp>
          <p:nvSpPr>
            <p:cNvPr id="27" name="Rectangle 7">
              <a:extLst>
                <a:ext uri="{FF2B5EF4-FFF2-40B4-BE49-F238E27FC236}">
                  <a16:creationId xmlns:a16="http://schemas.microsoft.com/office/drawing/2014/main" xmlns="" id="{13CF7952-2882-4DB0-9ACD-6E12AA7DA123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8614" y="1650346"/>
              <a:ext cx="451178" cy="723900"/>
            </a:xfrm>
            <a:prstGeom prst="rect">
              <a:avLst/>
            </a:prstGeom>
            <a:solidFill>
              <a:srgbClr val="00458C"/>
            </a:solidFill>
            <a:ln w="12700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marL="0" marR="0" lvl="0" indent="0" algn="ctr" defTabSz="80168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2000" b="1" i="0" u="none" strike="noStrike" kern="0" cap="none" spc="0" normalizeH="0" baseline="0" noProof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ource Sans Pro" panose="020B0503030403020204" pitchFamily="34" charset="0"/>
                  <a:ea typeface="ＭＳ Ｐゴシック"/>
                  <a:cs typeface="Microsoft Sans Serif" pitchFamily="34" charset="0"/>
                </a:rPr>
                <a:t>1</a:t>
              </a:r>
            </a:p>
          </p:txBody>
        </p:sp>
      </p:grpSp>
      <p:grpSp>
        <p:nvGrpSpPr>
          <p:cNvPr id="28" name="Gruppieren 27">
            <a:extLst>
              <a:ext uri="{FF2B5EF4-FFF2-40B4-BE49-F238E27FC236}">
                <a16:creationId xmlns:a16="http://schemas.microsoft.com/office/drawing/2014/main" xmlns="" id="{3C4A4086-41E6-4990-B2BE-2A95A8FD0A85}"/>
              </a:ext>
            </a:extLst>
          </p:cNvPr>
          <p:cNvGrpSpPr/>
          <p:nvPr/>
        </p:nvGrpSpPr>
        <p:grpSpPr>
          <a:xfrm>
            <a:off x="395536" y="4950286"/>
            <a:ext cx="8278812" cy="567805"/>
            <a:chOff x="328614" y="1650346"/>
            <a:chExt cx="8278812" cy="723900"/>
          </a:xfrm>
          <a:effectLst>
            <a:outerShdw blurRad="50800" dist="50800" dir="5400000" algn="ctr" rotWithShape="0">
              <a:srgbClr val="000000">
                <a:alpha val="44000"/>
              </a:srgbClr>
            </a:outerShdw>
          </a:effectLst>
        </p:grpSpPr>
        <p:sp>
          <p:nvSpPr>
            <p:cNvPr id="29" name="Rectangle 3">
              <a:extLst>
                <a:ext uri="{FF2B5EF4-FFF2-40B4-BE49-F238E27FC236}">
                  <a16:creationId xmlns:a16="http://schemas.microsoft.com/office/drawing/2014/main" xmlns="" id="{06DE3709-769D-4DB9-BA73-E224CB659326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775156" y="1650346"/>
              <a:ext cx="7832270" cy="723900"/>
            </a:xfrm>
            <a:prstGeom prst="rect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FFFFFF">
                    <a:gamma/>
                    <a:shade val="92941"/>
                    <a:invGamma/>
                  </a:srgbClr>
                </a:gs>
              </a:gsLst>
              <a:lin ang="0" scaled="1"/>
            </a:gradFill>
            <a:ln w="12700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53882" dir="2700000" algn="ctr" rotWithShape="0">
                      <a:srgbClr val="B2B2B2"/>
                    </a:outerShdw>
                  </a:effectLst>
                </a14:hiddenEffects>
              </a:ext>
            </a:extLst>
          </p:spPr>
          <p:txBody>
            <a:bodyPr lIns="252000" tIns="72000" rIns="72000" bIns="720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25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n-US" sz="2000" kern="0" noProof="1">
                <a:solidFill>
                  <a:srgbClr val="000000"/>
                </a:solidFill>
                <a:latin typeface="+mn-lt"/>
                <a:ea typeface="ＭＳ Ｐゴシック"/>
                <a:cs typeface="Microsoft Sans Serif" pitchFamily="34" charset="0"/>
              </a:endParaRPr>
            </a:p>
          </p:txBody>
        </p:sp>
        <p:sp>
          <p:nvSpPr>
            <p:cNvPr id="30" name="Rectangle 7">
              <a:extLst>
                <a:ext uri="{FF2B5EF4-FFF2-40B4-BE49-F238E27FC236}">
                  <a16:creationId xmlns:a16="http://schemas.microsoft.com/office/drawing/2014/main" xmlns="" id="{A04632A0-88C0-45EE-909C-AAD17B121442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8614" y="1650346"/>
              <a:ext cx="451178" cy="723900"/>
            </a:xfrm>
            <a:prstGeom prst="rect">
              <a:avLst/>
            </a:prstGeom>
            <a:solidFill>
              <a:srgbClr val="00458C"/>
            </a:solidFill>
            <a:ln w="12700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marL="0" marR="0" lvl="0" indent="0" algn="ctr" defTabSz="80168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2000" b="1" i="0" u="none" strike="noStrike" kern="0" cap="none" spc="0" normalizeH="0" baseline="0" noProof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ource Sans Pro" panose="020B0503030403020204" pitchFamily="34" charset="0"/>
                  <a:ea typeface="ＭＳ Ｐゴシック"/>
                  <a:cs typeface="Microsoft Sans Serif" pitchFamily="34" charset="0"/>
                </a:rPr>
                <a:t>5</a:t>
              </a:r>
            </a:p>
          </p:txBody>
        </p:sp>
      </p:grpSp>
      <p:sp>
        <p:nvSpPr>
          <p:cNvPr id="35" name="Textfeld 34">
            <a:extLst>
              <a:ext uri="{FF2B5EF4-FFF2-40B4-BE49-F238E27FC236}">
                <a16:creationId xmlns:a16="http://schemas.microsoft.com/office/drawing/2014/main" xmlns="" id="{C2CDAB07-9FAE-4784-8DF7-BC12CA94C238}"/>
              </a:ext>
            </a:extLst>
          </p:cNvPr>
          <p:cNvSpPr txBox="1"/>
          <p:nvPr/>
        </p:nvSpPr>
        <p:spPr>
          <a:xfrm>
            <a:off x="859210" y="5025875"/>
            <a:ext cx="817728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sz="2000" kern="0" noProof="1" smtClean="0">
                <a:solidFill>
                  <a:srgbClr val="00458C"/>
                </a:solidFill>
                <a:cs typeface="Microsoft Sans Serif" pitchFamily="34" charset="0"/>
              </a:rPr>
              <a:t>   Упражнение </a:t>
            </a:r>
            <a:r>
              <a:rPr lang="en-US" sz="2000" kern="0" noProof="1" smtClean="0">
                <a:solidFill>
                  <a:srgbClr val="00458C"/>
                </a:solidFill>
                <a:cs typeface="Microsoft Sans Serif" pitchFamily="34" charset="0"/>
              </a:rPr>
              <a:t>2</a:t>
            </a:r>
            <a:r>
              <a:rPr lang="bg-BG" sz="2000" kern="0" noProof="1" smtClean="0">
                <a:solidFill>
                  <a:srgbClr val="00458C"/>
                </a:solidFill>
                <a:cs typeface="Microsoft Sans Serif" pitchFamily="34" charset="0"/>
              </a:rPr>
              <a:t>: </a:t>
            </a:r>
            <a:r>
              <a:rPr lang="en-US" sz="2000" kern="0" noProof="1" smtClean="0">
                <a:solidFill>
                  <a:srgbClr val="00458C"/>
                </a:solidFill>
                <a:cs typeface="Microsoft Sans Serif" pitchFamily="34" charset="0"/>
              </a:rPr>
              <a:t>29-</a:t>
            </a:r>
            <a:r>
              <a:rPr lang="bg-BG" sz="2000" kern="0" noProof="1" smtClean="0">
                <a:solidFill>
                  <a:srgbClr val="00458C"/>
                </a:solidFill>
                <a:cs typeface="Microsoft Sans Serif" pitchFamily="34" charset="0"/>
              </a:rPr>
              <a:t>годишен ислямистки екстремист, лишен от свобода</a:t>
            </a:r>
            <a:endParaRPr lang="en-US" sz="2000" kern="0" noProof="1">
              <a:solidFill>
                <a:srgbClr val="00458C"/>
              </a:solidFill>
              <a:cs typeface="Microsoft Sans Serif" pitchFamily="34" charset="0"/>
            </a:endParaRPr>
          </a:p>
          <a:p>
            <a:endParaRPr lang="en-US" sz="2000" dirty="0">
              <a:solidFill>
                <a:srgbClr val="00458C"/>
              </a:solidFill>
            </a:endParaRPr>
          </a:p>
        </p:txBody>
      </p:sp>
      <p:grpSp>
        <p:nvGrpSpPr>
          <p:cNvPr id="34" name="Gruppieren 33">
            <a:extLst>
              <a:ext uri="{FF2B5EF4-FFF2-40B4-BE49-F238E27FC236}">
                <a16:creationId xmlns:a16="http://schemas.microsoft.com/office/drawing/2014/main" xmlns="" id="{7A44B6D2-BFCE-443B-9476-368A45E17557}"/>
              </a:ext>
            </a:extLst>
          </p:cNvPr>
          <p:cNvGrpSpPr/>
          <p:nvPr/>
        </p:nvGrpSpPr>
        <p:grpSpPr>
          <a:xfrm>
            <a:off x="395536" y="5589240"/>
            <a:ext cx="8278812" cy="567805"/>
            <a:chOff x="328614" y="1650346"/>
            <a:chExt cx="8278812" cy="723900"/>
          </a:xfrm>
          <a:effectLst>
            <a:outerShdw blurRad="50800" dist="50800" dir="5400000" algn="ctr" rotWithShape="0">
              <a:srgbClr val="000000">
                <a:alpha val="44000"/>
              </a:srgbClr>
            </a:outerShdw>
          </a:effectLst>
        </p:grpSpPr>
        <p:sp>
          <p:nvSpPr>
            <p:cNvPr id="36" name="Rectangle 3">
              <a:extLst>
                <a:ext uri="{FF2B5EF4-FFF2-40B4-BE49-F238E27FC236}">
                  <a16:creationId xmlns:a16="http://schemas.microsoft.com/office/drawing/2014/main" xmlns="" id="{F6CCF933-E41C-401D-90E7-550A847DDE58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775156" y="1650346"/>
              <a:ext cx="7832270" cy="723900"/>
            </a:xfrm>
            <a:prstGeom prst="rect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FFFFFF">
                    <a:gamma/>
                    <a:shade val="92941"/>
                    <a:invGamma/>
                  </a:srgbClr>
                </a:gs>
              </a:gsLst>
              <a:lin ang="0" scaled="1"/>
            </a:gradFill>
            <a:ln w="12700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53882" dir="2700000" algn="ctr" rotWithShape="0">
                      <a:srgbClr val="B2B2B2"/>
                    </a:outerShdw>
                  </a:effectLst>
                </a14:hiddenEffects>
              </a:ext>
            </a:extLst>
          </p:spPr>
          <p:txBody>
            <a:bodyPr lIns="252000" tIns="72000" rIns="72000" bIns="720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25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n-US" sz="2000" kern="0" noProof="1">
                <a:solidFill>
                  <a:srgbClr val="000000"/>
                </a:solidFill>
                <a:latin typeface="+mn-lt"/>
                <a:ea typeface="ＭＳ Ｐゴシック"/>
                <a:cs typeface="Microsoft Sans Serif" pitchFamily="34" charset="0"/>
              </a:endParaRPr>
            </a:p>
          </p:txBody>
        </p:sp>
        <p:sp>
          <p:nvSpPr>
            <p:cNvPr id="37" name="Rectangle 7">
              <a:extLst>
                <a:ext uri="{FF2B5EF4-FFF2-40B4-BE49-F238E27FC236}">
                  <a16:creationId xmlns:a16="http://schemas.microsoft.com/office/drawing/2014/main" xmlns="" id="{2944BEB6-6C1B-49CF-9191-51F8AE8ADF80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8614" y="1650346"/>
              <a:ext cx="451178" cy="723900"/>
            </a:xfrm>
            <a:prstGeom prst="rect">
              <a:avLst/>
            </a:prstGeom>
            <a:solidFill>
              <a:srgbClr val="00458C"/>
            </a:solidFill>
            <a:ln w="12700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marL="0" marR="0" lvl="0" indent="0" algn="ctr" defTabSz="80168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2000" b="1" kern="0" noProof="1">
                  <a:solidFill>
                    <a:srgbClr val="FFFFFF"/>
                  </a:solidFill>
                  <a:latin typeface="Source Sans Pro" panose="020B0503030403020204" pitchFamily="34" charset="0"/>
                  <a:ea typeface="ＭＳ Ｐゴシック"/>
                  <a:cs typeface="Microsoft Sans Serif" pitchFamily="34" charset="0"/>
                </a:rPr>
                <a:t>6</a:t>
              </a:r>
              <a:endParaRPr kumimoji="0" lang="de-DE" sz="2000" b="1" i="0" u="none" strike="noStrike" kern="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ource Sans Pro" panose="020B0503030403020204" pitchFamily="34" charset="0"/>
                <a:ea typeface="ＭＳ Ｐゴシック"/>
                <a:cs typeface="Microsoft Sans Serif" pitchFamily="34" charset="0"/>
              </a:endParaRPr>
            </a:p>
          </p:txBody>
        </p:sp>
      </p:grpSp>
      <p:sp>
        <p:nvSpPr>
          <p:cNvPr id="38" name="Textfeld 37">
            <a:extLst>
              <a:ext uri="{FF2B5EF4-FFF2-40B4-BE49-F238E27FC236}">
                <a16:creationId xmlns:a16="http://schemas.microsoft.com/office/drawing/2014/main" xmlns="" id="{3A7BBB8D-5C86-4C4D-9D3D-B97AE94D5F6A}"/>
              </a:ext>
            </a:extLst>
          </p:cNvPr>
          <p:cNvSpPr txBox="1"/>
          <p:nvPr/>
        </p:nvSpPr>
        <p:spPr>
          <a:xfrm>
            <a:off x="859211" y="5673087"/>
            <a:ext cx="782422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   </a:t>
            </a:r>
            <a:r>
              <a:rPr lang="bg-BG" sz="2000" kern="0" noProof="1" smtClean="0">
                <a:solidFill>
                  <a:srgbClr val="00458C"/>
                </a:solidFill>
                <a:cs typeface="Microsoft Sans Serif" pitchFamily="34" charset="0"/>
              </a:rPr>
              <a:t>Обобщение и последни бележки </a:t>
            </a:r>
            <a:endParaRPr lang="en-US" sz="2000" kern="0" noProof="1">
              <a:solidFill>
                <a:srgbClr val="00458C"/>
              </a:solidFill>
              <a:cs typeface="Microsoft Sans Serif" pitchFamily="34" charset="0"/>
            </a:endParaRPr>
          </a:p>
          <a:p>
            <a:endParaRPr lang="en-US" sz="2000" dirty="0">
              <a:solidFill>
                <a:srgbClr val="0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4762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/>
      <p:bldP spid="35" grpId="0"/>
      <p:bldP spid="3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484BC4-8C7A-4DC2-B635-7CC68E0D1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08" y="161420"/>
            <a:ext cx="8100391" cy="724942"/>
          </a:xfrm>
        </p:spPr>
        <p:txBody>
          <a:bodyPr>
            <a:normAutofit fontScale="90000"/>
          </a:bodyPr>
          <a:lstStyle/>
          <a:p>
            <a:r>
              <a:rPr lang="bg-BG" sz="3200" dirty="0"/>
              <a:t>Екстремистка пропаганда </a:t>
            </a:r>
            <a:r>
              <a:rPr lang="de-DE" sz="3200" dirty="0"/>
              <a:t>– </a:t>
            </a:r>
            <a:r>
              <a:rPr lang="bg-BG" sz="3200" dirty="0"/>
              <a:t>практическата гледна точка</a:t>
            </a: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xmlns="" id="{1135D77C-9535-4DEF-B825-BD1CDD09FC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6322" y="6455627"/>
            <a:ext cx="7777678" cy="402374"/>
          </a:xfrm>
        </p:spPr>
        <p:txBody>
          <a:bodyPr/>
          <a:lstStyle/>
          <a:p>
            <a:r>
              <a:rPr lang="ru-RU"/>
              <a:t>Проект „Укрепване на капацитет, обмен на опит и изследователска дейност в сферата на сигурността “</a:t>
            </a:r>
            <a:r>
              <a:rPr lang="bg-BG"/>
              <a:t> с договор No. 812108-68-02.10.2024, се изпълнява с финансова</a:t>
            </a:r>
            <a:r>
              <a:rPr lang="en-US"/>
              <a:t> </a:t>
            </a:r>
            <a:r>
              <a:rPr lang="bg-BG"/>
              <a:t>помощ на </a:t>
            </a:r>
            <a:r>
              <a:rPr lang="ru-RU"/>
              <a:t>Програмата на Република България по фонд „Вътрешна сигурност“ за периода 2021 – 2027</a:t>
            </a:r>
            <a:endParaRPr lang="nl-BE" dirty="0"/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xmlns="" id="{019E01D2-F5C1-4D5E-A23A-DF51DF9A1555}"/>
              </a:ext>
            </a:extLst>
          </p:cNvPr>
          <p:cNvGrpSpPr/>
          <p:nvPr/>
        </p:nvGrpSpPr>
        <p:grpSpPr>
          <a:xfrm>
            <a:off x="154324" y="851643"/>
            <a:ext cx="8738156" cy="1061503"/>
            <a:chOff x="328613" y="1196752"/>
            <a:chExt cx="8263594" cy="1061503"/>
          </a:xfrm>
          <a:effectLst>
            <a:outerShdw blurRad="50800" dist="50800" dir="5400000" algn="ctr" rotWithShape="0">
              <a:srgbClr val="000000">
                <a:alpha val="44000"/>
              </a:srgbClr>
            </a:outerShdw>
          </a:effectLst>
        </p:grpSpPr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xmlns="" id="{B67DE71F-3745-4B93-9A35-689A15BE7DEA}"/>
                </a:ext>
              </a:extLst>
            </p:cNvPr>
            <p:cNvSpPr txBox="1"/>
            <p:nvPr/>
          </p:nvSpPr>
          <p:spPr>
            <a:xfrm>
              <a:off x="6067425" y="1196752"/>
              <a:ext cx="2004520" cy="42537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2000" kern="0" dirty="0">
                <a:solidFill>
                  <a:srgbClr val="000000"/>
                </a:solidFill>
                <a:latin typeface="Arial" charset="0"/>
                <a:ea typeface="ＭＳ Ｐゴシック"/>
              </a:endParaRPr>
            </a:p>
          </p:txBody>
        </p:sp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xmlns="" id="{562CC803-75C9-4667-BF9D-22596544F00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8613" y="1896647"/>
              <a:ext cx="8263594" cy="361608"/>
            </a:xfrm>
            <a:prstGeom prst="rect">
              <a:avLst/>
            </a:prstGeom>
            <a:solidFill>
              <a:srgbClr val="00458C"/>
            </a:solidFill>
            <a:ln w="12700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2A79D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 defTabSz="801688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bg-BG" b="1" kern="0" noProof="1" smtClean="0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Програма</a:t>
              </a:r>
              <a:endParaRPr lang="de-DE" b="1" kern="0" noProof="1">
                <a:solidFill>
                  <a:srgbClr val="FFFFFF"/>
                </a:solidFill>
                <a:latin typeface="+mn-lt"/>
                <a:ea typeface="ＭＳ Ｐゴシック"/>
                <a:cs typeface="Microsoft Sans Serif" pitchFamily="34" charset="0"/>
              </a:endParaRPr>
            </a:p>
          </p:txBody>
        </p:sp>
      </p:grpSp>
      <p:grpSp>
        <p:nvGrpSpPr>
          <p:cNvPr id="25" name="Gruppieren 24">
            <a:extLst>
              <a:ext uri="{FF2B5EF4-FFF2-40B4-BE49-F238E27FC236}">
                <a16:creationId xmlns:a16="http://schemas.microsoft.com/office/drawing/2014/main" xmlns="" id="{F33B43CF-9792-44AE-8156-B1DD67866930}"/>
              </a:ext>
            </a:extLst>
          </p:cNvPr>
          <p:cNvGrpSpPr/>
          <p:nvPr/>
        </p:nvGrpSpPr>
        <p:grpSpPr>
          <a:xfrm>
            <a:off x="397644" y="2276872"/>
            <a:ext cx="8278812" cy="567805"/>
            <a:chOff x="328614" y="1650346"/>
            <a:chExt cx="8278812" cy="723900"/>
          </a:xfrm>
          <a:effectLst>
            <a:outerShdw blurRad="50800" dist="50800" dir="5400000" algn="ctr" rotWithShape="0">
              <a:srgbClr val="000000">
                <a:alpha val="44000"/>
              </a:srgbClr>
            </a:outerShdw>
          </a:effectLst>
        </p:grpSpPr>
        <p:sp>
          <p:nvSpPr>
            <p:cNvPr id="26" name="Rectangle 3">
              <a:extLst>
                <a:ext uri="{FF2B5EF4-FFF2-40B4-BE49-F238E27FC236}">
                  <a16:creationId xmlns:a16="http://schemas.microsoft.com/office/drawing/2014/main" xmlns="" id="{F0E169BD-B01B-48F6-8765-A722FF347E23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775156" y="1650346"/>
              <a:ext cx="7832270" cy="723900"/>
            </a:xfrm>
            <a:prstGeom prst="rect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FFFFFF">
                    <a:gamma/>
                    <a:shade val="92941"/>
                    <a:invGamma/>
                  </a:srgbClr>
                </a:gs>
              </a:gsLst>
              <a:lin ang="0" scaled="1"/>
            </a:gradFill>
            <a:ln w="12700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53882" dir="2700000" algn="ctr" rotWithShape="0">
                      <a:srgbClr val="B2B2B2"/>
                    </a:outerShdw>
                  </a:effectLst>
                </a14:hiddenEffects>
              </a:ext>
            </a:extLst>
          </p:spPr>
          <p:txBody>
            <a:bodyPr lIns="252000" tIns="72000" rIns="72000" bIns="720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25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bg-BG" sz="2000" kern="0" noProof="1" smtClean="0">
                  <a:solidFill>
                    <a:srgbClr val="00458C"/>
                  </a:solidFill>
                  <a:ea typeface="ＭＳ Ｐゴシック"/>
                  <a:cs typeface="Microsoft Sans Serif" pitchFamily="34" charset="0"/>
                </a:rPr>
                <a:t>Общ преглед на баварската полиция </a:t>
              </a:r>
              <a:r>
                <a:rPr lang="de-DE" sz="2000" kern="0" noProof="1" smtClean="0">
                  <a:solidFill>
                    <a:srgbClr val="00458C"/>
                  </a:solidFill>
                  <a:ea typeface="ＭＳ Ｐゴシック"/>
                  <a:cs typeface="Microsoft Sans Serif" pitchFamily="34" charset="0"/>
                </a:rPr>
                <a:t>/ </a:t>
              </a:r>
              <a:r>
                <a:rPr lang="bg-BG" sz="2000" kern="0" noProof="1" smtClean="0">
                  <a:solidFill>
                    <a:srgbClr val="00458C"/>
                  </a:solidFill>
                  <a:ea typeface="ＭＳ Ｐゴシック"/>
                  <a:cs typeface="Microsoft Sans Serif" pitchFamily="34" charset="0"/>
                </a:rPr>
                <a:t>полицията в Мюнхен</a:t>
              </a:r>
              <a:endParaRPr lang="de-DE" sz="2000" kern="0" noProof="1">
                <a:solidFill>
                  <a:srgbClr val="00458C"/>
                </a:solidFill>
                <a:ea typeface="ＭＳ Ｐゴシック"/>
                <a:cs typeface="Microsoft Sans Serif" pitchFamily="34" charset="0"/>
              </a:endParaRPr>
            </a:p>
          </p:txBody>
        </p:sp>
        <p:sp>
          <p:nvSpPr>
            <p:cNvPr id="27" name="Rectangle 7">
              <a:extLst>
                <a:ext uri="{FF2B5EF4-FFF2-40B4-BE49-F238E27FC236}">
                  <a16:creationId xmlns:a16="http://schemas.microsoft.com/office/drawing/2014/main" xmlns="" id="{13CF7952-2882-4DB0-9ACD-6E12AA7DA123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8614" y="1650346"/>
              <a:ext cx="451178" cy="723900"/>
            </a:xfrm>
            <a:prstGeom prst="rect">
              <a:avLst/>
            </a:prstGeom>
            <a:solidFill>
              <a:srgbClr val="00458C"/>
            </a:solidFill>
            <a:ln w="12700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marL="0" marR="0" lvl="0" indent="0" algn="ctr" defTabSz="80168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2000" b="1" i="0" u="none" strike="noStrike" kern="0" cap="none" spc="0" normalizeH="0" baseline="0" noProof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ource Sans Pro" panose="020B0503030403020204" pitchFamily="34" charset="0"/>
                  <a:ea typeface="ＭＳ Ｐゴシック"/>
                  <a:cs typeface="Microsoft Sans Serif" pitchFamily="34" charset="0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67310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484BC4-8C7A-4DC2-B635-7CC68E0D1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08" y="161420"/>
            <a:ext cx="8100391" cy="724942"/>
          </a:xfrm>
        </p:spPr>
        <p:txBody>
          <a:bodyPr>
            <a:normAutofit fontScale="90000"/>
          </a:bodyPr>
          <a:lstStyle/>
          <a:p>
            <a:r>
              <a:rPr lang="bg-BG" sz="3200" dirty="0"/>
              <a:t>Екстремистка пропаганда </a:t>
            </a:r>
            <a:r>
              <a:rPr lang="de-DE" sz="3200" dirty="0"/>
              <a:t>– </a:t>
            </a:r>
            <a:r>
              <a:rPr lang="bg-BG" sz="3200" dirty="0"/>
              <a:t>практическата гледна точка</a:t>
            </a: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xmlns="" id="{1135D77C-9535-4DEF-B825-BD1CDD09FC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6322" y="6455627"/>
            <a:ext cx="7777678" cy="402374"/>
          </a:xfrm>
        </p:spPr>
        <p:txBody>
          <a:bodyPr/>
          <a:lstStyle/>
          <a:p>
            <a:r>
              <a:rPr lang="ru-RU"/>
              <a:t>Проект „Укрепване на капацитет, обмен на опит и изследователска дейност в сферата на сигурността “</a:t>
            </a:r>
            <a:r>
              <a:rPr lang="bg-BG"/>
              <a:t> с договор No. 812108-68-02.10.2024, се изпълнява с финансова</a:t>
            </a:r>
            <a:r>
              <a:rPr lang="en-US"/>
              <a:t> </a:t>
            </a:r>
            <a:r>
              <a:rPr lang="bg-BG"/>
              <a:t>помощ на </a:t>
            </a:r>
            <a:r>
              <a:rPr lang="ru-RU"/>
              <a:t>Програмата на Република България по фонд „Вътрешна сигурност“ за периода 2021 – 2027</a:t>
            </a:r>
            <a:endParaRPr lang="nl-BE" dirty="0"/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xmlns="" id="{019E01D2-F5C1-4D5E-A23A-DF51DF9A1555}"/>
              </a:ext>
            </a:extLst>
          </p:cNvPr>
          <p:cNvGrpSpPr/>
          <p:nvPr/>
        </p:nvGrpSpPr>
        <p:grpSpPr>
          <a:xfrm>
            <a:off x="154324" y="851643"/>
            <a:ext cx="8738156" cy="1061503"/>
            <a:chOff x="328613" y="1196752"/>
            <a:chExt cx="8263594" cy="1061503"/>
          </a:xfrm>
          <a:effectLst>
            <a:outerShdw blurRad="50800" dist="50800" dir="5400000" algn="ctr" rotWithShape="0">
              <a:srgbClr val="000000">
                <a:alpha val="44000"/>
              </a:srgbClr>
            </a:outerShdw>
          </a:effectLst>
        </p:grpSpPr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xmlns="" id="{B67DE71F-3745-4B93-9A35-689A15BE7DEA}"/>
                </a:ext>
              </a:extLst>
            </p:cNvPr>
            <p:cNvSpPr txBox="1"/>
            <p:nvPr/>
          </p:nvSpPr>
          <p:spPr>
            <a:xfrm>
              <a:off x="6067425" y="1196752"/>
              <a:ext cx="2004520" cy="42537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2000" kern="0" dirty="0">
                <a:solidFill>
                  <a:srgbClr val="000000"/>
                </a:solidFill>
                <a:latin typeface="Arial" charset="0"/>
                <a:ea typeface="ＭＳ Ｐゴシック"/>
              </a:endParaRPr>
            </a:p>
          </p:txBody>
        </p:sp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xmlns="" id="{562CC803-75C9-4667-BF9D-22596544F00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8613" y="1896647"/>
              <a:ext cx="8263594" cy="361608"/>
            </a:xfrm>
            <a:prstGeom prst="rect">
              <a:avLst/>
            </a:prstGeom>
            <a:solidFill>
              <a:srgbClr val="00458C"/>
            </a:solidFill>
            <a:ln w="12700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2A79D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 defTabSz="801688">
                <a:defRPr/>
              </a:pPr>
              <a:r>
                <a:rPr lang="bg-BG" b="1" kern="0" noProof="1" smtClean="0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Общ преглед на баварската полиция </a:t>
              </a:r>
              <a:r>
                <a:rPr lang="en-US" b="1" kern="0" noProof="1" smtClean="0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/ </a:t>
              </a:r>
              <a:r>
                <a:rPr lang="bg-BG" b="1" kern="0" noProof="1" smtClean="0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полицията в Мюнхен</a:t>
              </a:r>
              <a:endParaRPr lang="en-US" b="1" kern="0" noProof="1">
                <a:solidFill>
                  <a:srgbClr val="FFFFFF"/>
                </a:solidFill>
                <a:ea typeface="ＭＳ Ｐゴシック"/>
                <a:cs typeface="Microsoft Sans Serif" pitchFamily="34" charset="0"/>
              </a:endParaRPr>
            </a:p>
          </p:txBody>
        </p:sp>
      </p:grpSp>
      <p:pic>
        <p:nvPicPr>
          <p:cNvPr id="10" name="Picture 2055" descr="W:\E1\E11\E 11 b\E11bKratzel\Vortrag\k00.gif">
            <a:extLst>
              <a:ext uri="{FF2B5EF4-FFF2-40B4-BE49-F238E27FC236}">
                <a16:creationId xmlns:a16="http://schemas.microsoft.com/office/drawing/2014/main" xmlns="" id="{2B9D8FA2-A122-47DD-A25C-733777B4C8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39" y="2238998"/>
            <a:ext cx="2885818" cy="3890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Group 5">
            <a:extLst>
              <a:ext uri="{FF2B5EF4-FFF2-40B4-BE49-F238E27FC236}">
                <a16:creationId xmlns:a16="http://schemas.microsoft.com/office/drawing/2014/main" xmlns="" id="{7F07C34D-9089-4F0C-81A2-0A332EC200FA}"/>
              </a:ext>
            </a:extLst>
          </p:cNvPr>
          <p:cNvGrpSpPr>
            <a:grpSpLocks/>
          </p:cNvGrpSpPr>
          <p:nvPr/>
        </p:nvGrpSpPr>
        <p:grpSpPr bwMode="auto">
          <a:xfrm>
            <a:off x="2843808" y="4374237"/>
            <a:ext cx="1043576" cy="1086905"/>
            <a:chOff x="2928" y="864"/>
            <a:chExt cx="2603" cy="3016"/>
          </a:xfrm>
        </p:grpSpPr>
        <p:pic>
          <p:nvPicPr>
            <p:cNvPr id="15" name="Picture 6" descr="C:\Grafiken (alle Fomate)\Grenzen_PPM.bmp">
              <a:extLst>
                <a:ext uri="{FF2B5EF4-FFF2-40B4-BE49-F238E27FC236}">
                  <a16:creationId xmlns:a16="http://schemas.microsoft.com/office/drawing/2014/main" xmlns="" id="{E414D132-85C8-43DB-9393-7AE55AC963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804000"/>
                </a:clrFrom>
                <a:clrTo>
                  <a:srgbClr val="804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864"/>
              <a:ext cx="2603" cy="30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7" descr="W:\E11\E 11 b\E 11bHauf\Graphiken\Wappen-Lkr.Mü.jpg">
              <a:extLst>
                <a:ext uri="{FF2B5EF4-FFF2-40B4-BE49-F238E27FC236}">
                  <a16:creationId xmlns:a16="http://schemas.microsoft.com/office/drawing/2014/main" xmlns="" id="{5191597F-2F3B-4350-BA38-1A944A02EDA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60" y="2880"/>
              <a:ext cx="218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8" descr="W:\E11\E 11 b\E 11bHauf\Graphiken\Wappen Lkr.STA.jpg">
              <a:extLst>
                <a:ext uri="{FF2B5EF4-FFF2-40B4-BE49-F238E27FC236}">
                  <a16:creationId xmlns:a16="http://schemas.microsoft.com/office/drawing/2014/main" xmlns="" id="{1F5FB775-5E58-4719-A70F-6671DA5F58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9" y="2372"/>
              <a:ext cx="186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9" descr="W:\E11\E 11 b\E 11bHauf\Graphiken\Wappen München.jpg">
              <a:extLst>
                <a:ext uri="{FF2B5EF4-FFF2-40B4-BE49-F238E27FC236}">
                  <a16:creationId xmlns:a16="http://schemas.microsoft.com/office/drawing/2014/main" xmlns="" id="{F1C1AB28-C931-4419-8108-5EE787ED54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40" y="1824"/>
              <a:ext cx="198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19" name="Verbinder: gekrümmt 18">
            <a:extLst>
              <a:ext uri="{FF2B5EF4-FFF2-40B4-BE49-F238E27FC236}">
                <a16:creationId xmlns:a16="http://schemas.microsoft.com/office/drawing/2014/main" xmlns="" id="{3C272C80-B6AD-4D29-9779-7E33C76F606F}"/>
              </a:ext>
            </a:extLst>
          </p:cNvPr>
          <p:cNvCxnSpPr/>
          <p:nvPr/>
        </p:nvCxnSpPr>
        <p:spPr bwMode="auto">
          <a:xfrm flipV="1">
            <a:off x="2151471" y="4940088"/>
            <a:ext cx="822702" cy="712240"/>
          </a:xfrm>
          <a:prstGeom prst="curvedConnector3">
            <a:avLst>
              <a:gd name="adj1" fmla="val 50000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0" name="Textfeld 19">
            <a:extLst>
              <a:ext uri="{FF2B5EF4-FFF2-40B4-BE49-F238E27FC236}">
                <a16:creationId xmlns:a16="http://schemas.microsoft.com/office/drawing/2014/main" xmlns="" id="{9BA8E8B4-EBB2-41C6-8563-A387A54B4655}"/>
              </a:ext>
            </a:extLst>
          </p:cNvPr>
          <p:cNvSpPr txBox="1"/>
          <p:nvPr/>
        </p:nvSpPr>
        <p:spPr>
          <a:xfrm>
            <a:off x="4427984" y="2365550"/>
            <a:ext cx="471601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g-BG" sz="2400" b="1" dirty="0" smtClean="0">
                <a:solidFill>
                  <a:srgbClr val="00458C"/>
                </a:solidFill>
                <a:cs typeface="Arial" panose="020B0604020202020204" pitchFamily="34" charset="0"/>
              </a:rPr>
              <a:t>Германия </a:t>
            </a:r>
            <a:endParaRPr lang="de-DE" sz="2400" b="1" dirty="0">
              <a:solidFill>
                <a:srgbClr val="00458C"/>
              </a:solidFill>
              <a:cs typeface="Arial" panose="020B0604020202020204" pitchFamily="34" charset="0"/>
            </a:endParaRPr>
          </a:p>
          <a:p>
            <a:pPr algn="just"/>
            <a:endParaRPr lang="de-DE" sz="800" u="sng" dirty="0">
              <a:solidFill>
                <a:srgbClr val="00458C"/>
              </a:solidFill>
              <a:cs typeface="Arial" panose="020B0604020202020204" pitchFamily="34" charset="0"/>
            </a:endParaRPr>
          </a:p>
          <a:p>
            <a:pPr algn="just"/>
            <a:r>
              <a:rPr lang="bg-BG" sz="2000" dirty="0" smtClean="0">
                <a:solidFill>
                  <a:srgbClr val="00458C"/>
                </a:solidFill>
                <a:cs typeface="Arial" panose="020B0604020202020204" pitchFamily="34" charset="0"/>
              </a:rPr>
              <a:t>Федерална полиция </a:t>
            </a:r>
            <a:r>
              <a:rPr lang="de-DE" sz="2000" dirty="0" smtClean="0">
                <a:solidFill>
                  <a:srgbClr val="00458C"/>
                </a:solidFill>
                <a:cs typeface="Arial" panose="020B0604020202020204" pitchFamily="34" charset="0"/>
              </a:rPr>
              <a:t>(</a:t>
            </a:r>
            <a:r>
              <a:rPr lang="bg-BG" sz="2000" dirty="0" smtClean="0">
                <a:solidFill>
                  <a:srgbClr val="00458C"/>
                </a:solidFill>
                <a:cs typeface="Arial" panose="020B0604020202020204" pitchFamily="34" charset="0"/>
              </a:rPr>
              <a:t>граници</a:t>
            </a:r>
            <a:r>
              <a:rPr lang="de-DE" sz="2000" dirty="0" smtClean="0">
                <a:solidFill>
                  <a:srgbClr val="00458C"/>
                </a:solidFill>
                <a:cs typeface="Arial" panose="020B0604020202020204" pitchFamily="34" charset="0"/>
              </a:rPr>
              <a:t>) </a:t>
            </a:r>
            <a:r>
              <a:rPr lang="de-DE" sz="2000" dirty="0">
                <a:solidFill>
                  <a:srgbClr val="00458C"/>
                </a:solidFill>
                <a:cs typeface="Arial" panose="020B0604020202020204" pitchFamily="34" charset="0"/>
              </a:rPr>
              <a:t>&amp; BKA</a:t>
            </a:r>
          </a:p>
          <a:p>
            <a:pPr algn="just"/>
            <a:r>
              <a:rPr lang="de-DE" sz="2000" dirty="0">
                <a:solidFill>
                  <a:srgbClr val="00458C"/>
                </a:solidFill>
                <a:cs typeface="Arial" panose="020B0604020202020204" pitchFamily="34" charset="0"/>
              </a:rPr>
              <a:t>16 </a:t>
            </a:r>
            <a:r>
              <a:rPr lang="bg-BG" sz="2000" dirty="0" smtClean="0">
                <a:solidFill>
                  <a:srgbClr val="00458C"/>
                </a:solidFill>
                <a:cs typeface="Arial" panose="020B0604020202020204" pitchFamily="34" charset="0"/>
              </a:rPr>
              <a:t>федерални провинции със собствени полицейски сили</a:t>
            </a:r>
            <a:endParaRPr lang="de-DE" sz="2000" dirty="0">
              <a:solidFill>
                <a:srgbClr val="00458C"/>
              </a:solidFill>
              <a:cs typeface="Arial" panose="020B0604020202020204" pitchFamily="34" charset="0"/>
            </a:endParaRPr>
          </a:p>
          <a:p>
            <a:pPr algn="just"/>
            <a:endParaRPr lang="de-DE" sz="2000" dirty="0">
              <a:solidFill>
                <a:srgbClr val="00458C"/>
              </a:solidFill>
              <a:cs typeface="Arial" panose="020B0604020202020204" pitchFamily="34" charset="0"/>
            </a:endParaRP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xmlns="" id="{AD40B116-52BD-4D3A-AEAF-7819F078D9A1}"/>
              </a:ext>
            </a:extLst>
          </p:cNvPr>
          <p:cNvSpPr txBox="1"/>
          <p:nvPr/>
        </p:nvSpPr>
        <p:spPr>
          <a:xfrm>
            <a:off x="4427984" y="3830443"/>
            <a:ext cx="420238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g-BG" sz="2400" b="1" dirty="0" smtClean="0">
                <a:solidFill>
                  <a:srgbClr val="00458C"/>
                </a:solidFill>
                <a:cs typeface="Arial" panose="020B0604020202020204" pitchFamily="34" charset="0"/>
              </a:rPr>
              <a:t>Бавария</a:t>
            </a:r>
            <a:endParaRPr lang="de-DE" sz="2400" b="1" dirty="0">
              <a:solidFill>
                <a:srgbClr val="00458C"/>
              </a:solidFill>
              <a:cs typeface="Arial" panose="020B0604020202020204" pitchFamily="34" charset="0"/>
            </a:endParaRPr>
          </a:p>
          <a:p>
            <a:pPr algn="l"/>
            <a:r>
              <a:rPr lang="de-DE" sz="2000" dirty="0">
                <a:solidFill>
                  <a:srgbClr val="00458C"/>
                </a:solidFill>
                <a:cs typeface="Arial" panose="020B0604020202020204" pitchFamily="34" charset="0"/>
              </a:rPr>
              <a:t>10 </a:t>
            </a:r>
            <a:r>
              <a:rPr lang="bg-BG" sz="2000" dirty="0" smtClean="0">
                <a:solidFill>
                  <a:srgbClr val="00458C"/>
                </a:solidFill>
                <a:cs typeface="Arial" panose="020B0604020202020204" pitchFamily="34" charset="0"/>
              </a:rPr>
              <a:t>регионални полицейски управления</a:t>
            </a:r>
            <a:endParaRPr lang="de-DE" sz="2000" dirty="0">
              <a:solidFill>
                <a:srgbClr val="00458C"/>
              </a:solidFill>
              <a:cs typeface="Arial" panose="020B0604020202020204" pitchFamily="34" charset="0"/>
            </a:endParaRP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xmlns="" id="{FF60EC1F-BFF0-4779-AB02-F6DD507FFF1E}"/>
              </a:ext>
            </a:extLst>
          </p:cNvPr>
          <p:cNvSpPr txBox="1"/>
          <p:nvPr/>
        </p:nvSpPr>
        <p:spPr>
          <a:xfrm>
            <a:off x="4443924" y="4940088"/>
            <a:ext cx="491609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g-BG" sz="2400" b="1" dirty="0" smtClean="0">
                <a:solidFill>
                  <a:srgbClr val="00458C"/>
                </a:solidFill>
                <a:cs typeface="Arial" panose="020B0604020202020204" pitchFamily="34" charset="0"/>
              </a:rPr>
              <a:t>Мюнхенска полиция</a:t>
            </a:r>
            <a:endParaRPr lang="de-DE" sz="2400" b="1" dirty="0">
              <a:solidFill>
                <a:srgbClr val="00458C"/>
              </a:solidFill>
              <a:cs typeface="Arial" panose="020B0604020202020204" pitchFamily="34" charset="0"/>
            </a:endParaRPr>
          </a:p>
          <a:p>
            <a:pPr algn="l"/>
            <a:r>
              <a:rPr lang="de-DE" sz="2000" dirty="0">
                <a:solidFill>
                  <a:srgbClr val="00458C"/>
                </a:solidFill>
                <a:cs typeface="Arial" panose="020B0604020202020204" pitchFamily="34" charset="0"/>
              </a:rPr>
              <a:t>24 </a:t>
            </a:r>
            <a:r>
              <a:rPr lang="bg-BG" sz="2000" dirty="0" smtClean="0">
                <a:solidFill>
                  <a:srgbClr val="00458C"/>
                </a:solidFill>
                <a:cs typeface="Arial" panose="020B0604020202020204" pitchFamily="34" charset="0"/>
              </a:rPr>
              <a:t>полицейски управления</a:t>
            </a:r>
            <a:endParaRPr lang="de-DE" sz="2000" dirty="0">
              <a:solidFill>
                <a:srgbClr val="00458C"/>
              </a:solidFill>
              <a:cs typeface="Arial" panose="020B0604020202020204" pitchFamily="34" charset="0"/>
            </a:endParaRPr>
          </a:p>
          <a:p>
            <a:pPr algn="l"/>
            <a:r>
              <a:rPr lang="de-DE" sz="2000" dirty="0">
                <a:solidFill>
                  <a:srgbClr val="00458C"/>
                </a:solidFill>
                <a:cs typeface="Arial" panose="020B0604020202020204" pitchFamily="34" charset="0"/>
              </a:rPr>
              <a:t>12 </a:t>
            </a:r>
            <a:r>
              <a:rPr lang="bg-BG" sz="2000" dirty="0" smtClean="0">
                <a:solidFill>
                  <a:srgbClr val="00458C"/>
                </a:solidFill>
                <a:cs typeface="Arial" panose="020B0604020202020204" pitchFamily="34" charset="0"/>
              </a:rPr>
              <a:t>подразделения за разследване на престъпления</a:t>
            </a:r>
            <a:endParaRPr lang="de-DE" sz="2000" dirty="0">
              <a:solidFill>
                <a:srgbClr val="00458C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11626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484BC4-8C7A-4DC2-B635-7CC68E0D1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161420"/>
            <a:ext cx="8172399" cy="724942"/>
          </a:xfrm>
        </p:spPr>
        <p:txBody>
          <a:bodyPr>
            <a:normAutofit fontScale="90000"/>
          </a:bodyPr>
          <a:lstStyle/>
          <a:p>
            <a:r>
              <a:rPr lang="bg-BG" sz="3200" dirty="0"/>
              <a:t>Екстремистка пропаганда </a:t>
            </a:r>
            <a:r>
              <a:rPr lang="de-DE" sz="3200" dirty="0"/>
              <a:t>– </a:t>
            </a:r>
            <a:r>
              <a:rPr lang="bg-BG" sz="3200" dirty="0"/>
              <a:t>практическата гледна точка</a:t>
            </a: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xmlns="" id="{1135D77C-9535-4DEF-B825-BD1CDD09FC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6322" y="6455627"/>
            <a:ext cx="7777678" cy="402374"/>
          </a:xfrm>
        </p:spPr>
        <p:txBody>
          <a:bodyPr/>
          <a:lstStyle/>
          <a:p>
            <a:r>
              <a:rPr lang="ru-RU"/>
              <a:t>Проект „Укрепване на капацитет, обмен на опит и изследователска дейност в сферата на сигурността “</a:t>
            </a:r>
            <a:r>
              <a:rPr lang="bg-BG"/>
              <a:t> с договор No. 812108-68-02.10.2024, се изпълнява с финансова</a:t>
            </a:r>
            <a:r>
              <a:rPr lang="en-US"/>
              <a:t> </a:t>
            </a:r>
            <a:r>
              <a:rPr lang="bg-BG"/>
              <a:t>помощ на </a:t>
            </a:r>
            <a:r>
              <a:rPr lang="ru-RU"/>
              <a:t>Програмата на Република България по фонд „Вътрешна сигурност“ за периода 2021 – 2027</a:t>
            </a:r>
            <a:endParaRPr lang="nl-BE" dirty="0"/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xmlns="" id="{019E01D2-F5C1-4D5E-A23A-DF51DF9A1555}"/>
              </a:ext>
            </a:extLst>
          </p:cNvPr>
          <p:cNvGrpSpPr/>
          <p:nvPr/>
        </p:nvGrpSpPr>
        <p:grpSpPr>
          <a:xfrm>
            <a:off x="154324" y="851643"/>
            <a:ext cx="8738156" cy="1061503"/>
            <a:chOff x="328613" y="1196752"/>
            <a:chExt cx="8263594" cy="1061503"/>
          </a:xfrm>
          <a:effectLst>
            <a:outerShdw blurRad="50800" dist="50800" dir="5400000" algn="ctr" rotWithShape="0">
              <a:srgbClr val="000000">
                <a:alpha val="44000"/>
              </a:srgbClr>
            </a:outerShdw>
          </a:effectLst>
        </p:grpSpPr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xmlns="" id="{B67DE71F-3745-4B93-9A35-689A15BE7DEA}"/>
                </a:ext>
              </a:extLst>
            </p:cNvPr>
            <p:cNvSpPr txBox="1"/>
            <p:nvPr/>
          </p:nvSpPr>
          <p:spPr>
            <a:xfrm>
              <a:off x="6067425" y="1196752"/>
              <a:ext cx="2004520" cy="42537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2000" kern="0" dirty="0">
                <a:solidFill>
                  <a:srgbClr val="000000"/>
                </a:solidFill>
                <a:latin typeface="Arial" charset="0"/>
                <a:ea typeface="ＭＳ Ｐゴシック"/>
              </a:endParaRPr>
            </a:p>
          </p:txBody>
        </p:sp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xmlns="" id="{562CC803-75C9-4667-BF9D-22596544F00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8613" y="1896647"/>
              <a:ext cx="8263594" cy="361608"/>
            </a:xfrm>
            <a:prstGeom prst="rect">
              <a:avLst/>
            </a:prstGeom>
            <a:solidFill>
              <a:srgbClr val="00458C"/>
            </a:solidFill>
            <a:ln w="12700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2A79D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 defTabSz="801688">
                <a:defRPr/>
              </a:pPr>
              <a:r>
                <a:rPr lang="bg-BG" b="1" kern="0" noProof="1" smtClean="0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Преглед и статистика </a:t>
              </a:r>
              <a:r>
                <a:rPr lang="en-US" b="1" kern="0" noProof="1" smtClean="0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– </a:t>
              </a:r>
              <a:r>
                <a:rPr lang="bg-BG" b="1" kern="0" noProof="1" smtClean="0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мюнхенска полиция</a:t>
              </a:r>
              <a:endParaRPr lang="en-US" b="1" kern="0" noProof="1">
                <a:solidFill>
                  <a:srgbClr val="FFFFFF"/>
                </a:solidFill>
                <a:ea typeface="ＭＳ Ｐゴシック"/>
                <a:cs typeface="Microsoft Sans Serif" pitchFamily="34" charset="0"/>
              </a:endParaRPr>
            </a:p>
          </p:txBody>
        </p:sp>
      </p:grpSp>
      <p:pic>
        <p:nvPicPr>
          <p:cNvPr id="24" name="Grafik 23">
            <a:extLst>
              <a:ext uri="{FF2B5EF4-FFF2-40B4-BE49-F238E27FC236}">
                <a16:creationId xmlns:a16="http://schemas.microsoft.com/office/drawing/2014/main" xmlns="" id="{9810F4C6-52EA-4DAD-867D-166EFCD9AC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016" y="2741319"/>
            <a:ext cx="3854346" cy="2886134"/>
          </a:xfrm>
          <a:prstGeom prst="rect">
            <a:avLst/>
          </a:prstGeom>
        </p:spPr>
      </p:pic>
      <p:sp>
        <p:nvSpPr>
          <p:cNvPr id="26" name="Textfeld 25">
            <a:extLst>
              <a:ext uri="{FF2B5EF4-FFF2-40B4-BE49-F238E27FC236}">
                <a16:creationId xmlns:a16="http://schemas.microsoft.com/office/drawing/2014/main" xmlns="" id="{604D086B-FD2C-42F2-B654-9B748E517E28}"/>
              </a:ext>
            </a:extLst>
          </p:cNvPr>
          <p:cNvSpPr txBox="1"/>
          <p:nvPr/>
        </p:nvSpPr>
        <p:spPr>
          <a:xfrm>
            <a:off x="247149" y="2782694"/>
            <a:ext cx="4540876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Clr>
                <a:srgbClr val="00458C"/>
              </a:buClr>
              <a:buFont typeface="Arial" panose="020B0604020202020204" pitchFamily="34" charset="0"/>
              <a:buChar char="•"/>
            </a:pPr>
            <a:r>
              <a:rPr lang="bg-BG" sz="2000" dirty="0" smtClean="0">
                <a:solidFill>
                  <a:srgbClr val="00458C"/>
                </a:solidFill>
              </a:rPr>
              <a:t>Общо </a:t>
            </a:r>
            <a:r>
              <a:rPr lang="de-DE" sz="2000" dirty="0" smtClean="0">
                <a:solidFill>
                  <a:srgbClr val="00458C"/>
                </a:solidFill>
              </a:rPr>
              <a:t>7</a:t>
            </a:r>
            <a:r>
              <a:rPr lang="bg-BG" sz="2000" dirty="0" smtClean="0">
                <a:solidFill>
                  <a:srgbClr val="00458C"/>
                </a:solidFill>
              </a:rPr>
              <a:t> </a:t>
            </a:r>
            <a:r>
              <a:rPr lang="de-DE" sz="2000" dirty="0" smtClean="0">
                <a:solidFill>
                  <a:srgbClr val="00458C"/>
                </a:solidFill>
              </a:rPr>
              <a:t>400 </a:t>
            </a:r>
            <a:r>
              <a:rPr lang="bg-BG" sz="2000" dirty="0" smtClean="0">
                <a:solidFill>
                  <a:srgbClr val="00458C"/>
                </a:solidFill>
              </a:rPr>
              <a:t>служители</a:t>
            </a:r>
            <a:endParaRPr lang="de-DE" sz="2000" dirty="0">
              <a:solidFill>
                <a:srgbClr val="00458C"/>
              </a:solidFill>
            </a:endParaRPr>
          </a:p>
          <a:p>
            <a:pPr marL="342900" indent="-342900">
              <a:spcAft>
                <a:spcPts val="1200"/>
              </a:spcAft>
              <a:buClr>
                <a:srgbClr val="00458C"/>
              </a:buClr>
              <a:buFont typeface="Arial" panose="020B0604020202020204" pitchFamily="34" charset="0"/>
              <a:buChar char="•"/>
            </a:pPr>
            <a:r>
              <a:rPr lang="bg-BG" sz="2000" dirty="0" smtClean="0">
                <a:solidFill>
                  <a:srgbClr val="00458C"/>
                </a:solidFill>
              </a:rPr>
              <a:t>От тях </a:t>
            </a:r>
            <a:r>
              <a:rPr lang="en-US" sz="2000" dirty="0" smtClean="0">
                <a:solidFill>
                  <a:srgbClr val="00458C"/>
                </a:solidFill>
              </a:rPr>
              <a:t>5</a:t>
            </a:r>
            <a:r>
              <a:rPr lang="bg-BG" sz="2000" dirty="0" smtClean="0">
                <a:solidFill>
                  <a:srgbClr val="00458C"/>
                </a:solidFill>
              </a:rPr>
              <a:t> </a:t>
            </a:r>
            <a:r>
              <a:rPr lang="en-US" sz="2000" dirty="0" smtClean="0">
                <a:solidFill>
                  <a:srgbClr val="00458C"/>
                </a:solidFill>
              </a:rPr>
              <a:t>400 </a:t>
            </a:r>
            <a:r>
              <a:rPr lang="bg-BG" sz="2000" dirty="0" smtClean="0">
                <a:solidFill>
                  <a:srgbClr val="00458C"/>
                </a:solidFill>
              </a:rPr>
              <a:t>са полицейски служители</a:t>
            </a:r>
            <a:endParaRPr lang="en-US" sz="2000" dirty="0">
              <a:solidFill>
                <a:srgbClr val="00458C"/>
              </a:solidFill>
            </a:endParaRPr>
          </a:p>
          <a:p>
            <a:pPr marL="342900" indent="-342900">
              <a:spcAft>
                <a:spcPts val="1200"/>
              </a:spcAft>
              <a:buClr>
                <a:srgbClr val="00458C"/>
              </a:buClr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458C"/>
                </a:solidFill>
              </a:rPr>
              <a:t>101</a:t>
            </a:r>
            <a:r>
              <a:rPr lang="bg-BG" sz="2000" dirty="0" smtClean="0">
                <a:solidFill>
                  <a:srgbClr val="00458C"/>
                </a:solidFill>
              </a:rPr>
              <a:t> 000</a:t>
            </a:r>
            <a:r>
              <a:rPr lang="en-US" sz="2000" dirty="0" smtClean="0">
                <a:solidFill>
                  <a:srgbClr val="00458C"/>
                </a:solidFill>
              </a:rPr>
              <a:t>? </a:t>
            </a:r>
            <a:r>
              <a:rPr lang="bg-BG" sz="2000" dirty="0" smtClean="0">
                <a:solidFill>
                  <a:srgbClr val="00458C"/>
                </a:solidFill>
              </a:rPr>
              <a:t>престъпления през</a:t>
            </a:r>
            <a:r>
              <a:rPr lang="en-US" sz="2000" dirty="0" smtClean="0">
                <a:solidFill>
                  <a:srgbClr val="00458C"/>
                </a:solidFill>
              </a:rPr>
              <a:t> </a:t>
            </a:r>
            <a:r>
              <a:rPr lang="en-US" sz="2000" dirty="0">
                <a:solidFill>
                  <a:srgbClr val="00458C"/>
                </a:solidFill>
              </a:rPr>
              <a:t>2024 </a:t>
            </a:r>
            <a:r>
              <a:rPr lang="bg-BG" sz="2000" dirty="0" smtClean="0">
                <a:solidFill>
                  <a:srgbClr val="00458C"/>
                </a:solidFill>
              </a:rPr>
              <a:t>г.</a:t>
            </a:r>
            <a:endParaRPr lang="en-US" sz="2000" dirty="0">
              <a:solidFill>
                <a:srgbClr val="00458C"/>
              </a:solidFill>
            </a:endParaRPr>
          </a:p>
          <a:p>
            <a:pPr marL="342900" indent="-342900">
              <a:spcAft>
                <a:spcPts val="1200"/>
              </a:spcAft>
              <a:buClr>
                <a:srgbClr val="00458C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458C"/>
                </a:solidFill>
              </a:rPr>
              <a:t>703 </a:t>
            </a:r>
            <a:r>
              <a:rPr lang="bg-BG" sz="2000" dirty="0" smtClean="0">
                <a:solidFill>
                  <a:srgbClr val="00458C"/>
                </a:solidFill>
              </a:rPr>
              <a:t>случая на грабеж</a:t>
            </a:r>
            <a:endParaRPr lang="de-DE" dirty="0">
              <a:solidFill>
                <a:prstClr val="black"/>
              </a:solidFill>
            </a:endParaRPr>
          </a:p>
          <a:p>
            <a:pPr marL="342900" indent="-342900">
              <a:spcAft>
                <a:spcPts val="1200"/>
              </a:spcAft>
              <a:buClr>
                <a:srgbClr val="00458C"/>
              </a:buClr>
              <a:buFont typeface="Arial" panose="020B0604020202020204" pitchFamily="34" charset="0"/>
              <a:buChar char="•"/>
            </a:pPr>
            <a:r>
              <a:rPr lang="bg-BG" sz="2000" dirty="0" smtClean="0">
                <a:solidFill>
                  <a:srgbClr val="00458C"/>
                </a:solidFill>
              </a:rPr>
              <a:t>Намаляване на броя на много видове престъпления в сравнение с нивата преди пандемията </a:t>
            </a:r>
            <a:r>
              <a:rPr lang="en-GB" sz="2000" dirty="0" smtClean="0">
                <a:solidFill>
                  <a:srgbClr val="00458C"/>
                </a:solidFill>
              </a:rPr>
              <a:t>(</a:t>
            </a:r>
            <a:r>
              <a:rPr lang="en-US" sz="2000" dirty="0" smtClean="0">
                <a:solidFill>
                  <a:srgbClr val="00458C"/>
                </a:solidFill>
              </a:rPr>
              <a:t>2019</a:t>
            </a:r>
            <a:r>
              <a:rPr lang="bg-BG" sz="2000" dirty="0" smtClean="0">
                <a:solidFill>
                  <a:srgbClr val="00458C"/>
                </a:solidFill>
              </a:rPr>
              <a:t> г.</a:t>
            </a:r>
            <a:r>
              <a:rPr lang="en-GB" sz="2000" dirty="0" smtClean="0">
                <a:solidFill>
                  <a:srgbClr val="00458C"/>
                </a:solidFill>
              </a:rPr>
              <a:t>)</a:t>
            </a:r>
            <a:endParaRPr lang="en-US" sz="2000" dirty="0">
              <a:solidFill>
                <a:srgbClr val="00458C"/>
              </a:solidFill>
            </a:endParaRPr>
          </a:p>
          <a:p>
            <a:pPr marL="342900" indent="-342900">
              <a:spcAft>
                <a:spcPts val="1200"/>
              </a:spcAft>
              <a:buClr>
                <a:srgbClr val="00458C"/>
              </a:buClr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652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484BC4-8C7A-4DC2-B635-7CC68E0D1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08" y="161420"/>
            <a:ext cx="8100391" cy="724942"/>
          </a:xfrm>
        </p:spPr>
        <p:txBody>
          <a:bodyPr>
            <a:normAutofit fontScale="90000"/>
          </a:bodyPr>
          <a:lstStyle/>
          <a:p>
            <a:r>
              <a:rPr lang="bg-BG" sz="3200" dirty="0"/>
              <a:t>Екстремистка пропаганда </a:t>
            </a:r>
            <a:r>
              <a:rPr lang="de-DE" sz="3200" dirty="0"/>
              <a:t>– </a:t>
            </a:r>
            <a:r>
              <a:rPr lang="bg-BG" sz="3200" dirty="0"/>
              <a:t>практическата гледна точка</a:t>
            </a: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xmlns="" id="{1135D77C-9535-4DEF-B825-BD1CDD09FC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6322" y="6455627"/>
            <a:ext cx="7777678" cy="402374"/>
          </a:xfrm>
        </p:spPr>
        <p:txBody>
          <a:bodyPr/>
          <a:lstStyle/>
          <a:p>
            <a:r>
              <a:rPr lang="ru-RU"/>
              <a:t>Проект „Укрепване на капацитет, обмен на опит и изследователска дейност в сферата на сигурността “</a:t>
            </a:r>
            <a:r>
              <a:rPr lang="bg-BG"/>
              <a:t> с договор No. 812108-68-02.10.2024, се изпълнява с финансова</a:t>
            </a:r>
            <a:r>
              <a:rPr lang="en-US"/>
              <a:t> </a:t>
            </a:r>
            <a:r>
              <a:rPr lang="bg-BG"/>
              <a:t>помощ на </a:t>
            </a:r>
            <a:r>
              <a:rPr lang="ru-RU"/>
              <a:t>Програмата на Република България по фонд „Вътрешна сигурност“ за периода 2021 – 2027</a:t>
            </a:r>
            <a:endParaRPr lang="nl-BE" dirty="0"/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xmlns="" id="{019E01D2-F5C1-4D5E-A23A-DF51DF9A1555}"/>
              </a:ext>
            </a:extLst>
          </p:cNvPr>
          <p:cNvGrpSpPr/>
          <p:nvPr/>
        </p:nvGrpSpPr>
        <p:grpSpPr>
          <a:xfrm>
            <a:off x="154324" y="851643"/>
            <a:ext cx="8738156" cy="1061503"/>
            <a:chOff x="328613" y="1196752"/>
            <a:chExt cx="8263594" cy="1061503"/>
          </a:xfrm>
          <a:effectLst>
            <a:outerShdw blurRad="50800" dist="50800" dir="5400000" algn="ctr" rotWithShape="0">
              <a:srgbClr val="000000">
                <a:alpha val="44000"/>
              </a:srgbClr>
            </a:outerShdw>
          </a:effectLst>
        </p:grpSpPr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xmlns="" id="{B67DE71F-3745-4B93-9A35-689A15BE7DEA}"/>
                </a:ext>
              </a:extLst>
            </p:cNvPr>
            <p:cNvSpPr txBox="1"/>
            <p:nvPr/>
          </p:nvSpPr>
          <p:spPr>
            <a:xfrm>
              <a:off x="6067425" y="1196752"/>
              <a:ext cx="2004520" cy="42537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2000" kern="0" dirty="0">
                <a:solidFill>
                  <a:srgbClr val="000000"/>
                </a:solidFill>
                <a:latin typeface="Arial" charset="0"/>
                <a:ea typeface="ＭＳ Ｐゴシック"/>
              </a:endParaRPr>
            </a:p>
          </p:txBody>
        </p:sp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xmlns="" id="{562CC803-75C9-4667-BF9D-22596544F00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8613" y="1896647"/>
              <a:ext cx="8263594" cy="361608"/>
            </a:xfrm>
            <a:prstGeom prst="rect">
              <a:avLst/>
            </a:prstGeom>
            <a:solidFill>
              <a:srgbClr val="00458C"/>
            </a:solidFill>
            <a:ln w="12700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2A79D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 defTabSz="801688">
                <a:defRPr/>
              </a:pPr>
              <a:r>
                <a:rPr lang="bg-BG" b="1" kern="0" noProof="1" smtClean="0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Основни текущи теми в правоприлагането </a:t>
              </a:r>
              <a:r>
                <a:rPr lang="en-US" b="1" kern="0" noProof="1" smtClean="0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(</a:t>
              </a:r>
              <a:r>
                <a:rPr lang="bg-BG" b="1" kern="0" noProof="1" smtClean="0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общо</a:t>
              </a:r>
              <a:r>
                <a:rPr lang="en-US" b="1" kern="0" noProof="1" smtClean="0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)</a:t>
              </a:r>
              <a:endParaRPr lang="en-US" b="1" kern="0" noProof="1">
                <a:solidFill>
                  <a:srgbClr val="FFFFFF"/>
                </a:solidFill>
                <a:ea typeface="ＭＳ Ｐゴシック"/>
                <a:cs typeface="Microsoft Sans Serif" pitchFamily="34" charset="0"/>
              </a:endParaRPr>
            </a:p>
          </p:txBody>
        </p:sp>
      </p:grpSp>
      <p:sp>
        <p:nvSpPr>
          <p:cNvPr id="26" name="Textfeld 25">
            <a:extLst>
              <a:ext uri="{FF2B5EF4-FFF2-40B4-BE49-F238E27FC236}">
                <a16:creationId xmlns:a16="http://schemas.microsoft.com/office/drawing/2014/main" xmlns="" id="{604D086B-FD2C-42F2-B654-9B748E517E28}"/>
              </a:ext>
            </a:extLst>
          </p:cNvPr>
          <p:cNvSpPr txBox="1"/>
          <p:nvPr/>
        </p:nvSpPr>
        <p:spPr>
          <a:xfrm>
            <a:off x="80896" y="2146755"/>
            <a:ext cx="5716349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Clr>
                <a:srgbClr val="00458C"/>
              </a:buClr>
              <a:buFont typeface="Arial" panose="020B0604020202020204" pitchFamily="34" charset="0"/>
              <a:buChar char="•"/>
            </a:pPr>
            <a:r>
              <a:rPr lang="bg-BG" dirty="0" smtClean="0">
                <a:solidFill>
                  <a:srgbClr val="00458C"/>
                </a:solidFill>
              </a:rPr>
              <a:t>Нарастване на броя на дигиталните доказателства</a:t>
            </a:r>
            <a:endParaRPr lang="en-US" dirty="0">
              <a:solidFill>
                <a:srgbClr val="00458C"/>
              </a:solidFill>
            </a:endParaRPr>
          </a:p>
          <a:p>
            <a:pPr marL="342900" indent="-342900">
              <a:spcAft>
                <a:spcPts val="600"/>
              </a:spcAft>
              <a:buClr>
                <a:srgbClr val="00458C"/>
              </a:buClr>
              <a:buFont typeface="Arial" panose="020B0604020202020204" pitchFamily="34" charset="0"/>
              <a:buChar char="•"/>
            </a:pPr>
            <a:r>
              <a:rPr lang="bg-BG" dirty="0" smtClean="0">
                <a:solidFill>
                  <a:srgbClr val="00458C"/>
                </a:solidFill>
              </a:rPr>
              <a:t>Предизвикателство</a:t>
            </a:r>
            <a:r>
              <a:rPr lang="en-US" dirty="0" smtClean="0">
                <a:solidFill>
                  <a:srgbClr val="00458C"/>
                </a:solidFill>
              </a:rPr>
              <a:t>: </a:t>
            </a:r>
            <a:r>
              <a:rPr lang="bg-BG" dirty="0" smtClean="0">
                <a:solidFill>
                  <a:srgbClr val="00458C"/>
                </a:solidFill>
              </a:rPr>
              <a:t>анализ на масиви от данни</a:t>
            </a:r>
            <a:endParaRPr lang="en-US" dirty="0">
              <a:solidFill>
                <a:srgbClr val="00458C"/>
              </a:solidFill>
            </a:endParaRPr>
          </a:p>
          <a:p>
            <a:pPr marL="342900" indent="-342900">
              <a:spcAft>
                <a:spcPts val="600"/>
              </a:spcAft>
              <a:buClr>
                <a:srgbClr val="00458C"/>
              </a:buClr>
              <a:buFont typeface="Arial" panose="020B0604020202020204" pitchFamily="34" charset="0"/>
              <a:buChar char="•"/>
            </a:pPr>
            <a:r>
              <a:rPr lang="bg-BG" dirty="0" smtClean="0">
                <a:solidFill>
                  <a:srgbClr val="00458C"/>
                </a:solidFill>
              </a:rPr>
              <a:t>Германските закони за съхранение на данни</a:t>
            </a:r>
            <a:endParaRPr lang="en-US" dirty="0">
              <a:solidFill>
                <a:srgbClr val="00458C"/>
              </a:solidFill>
            </a:endParaRPr>
          </a:p>
          <a:p>
            <a:pPr marL="342900" indent="-342900">
              <a:spcAft>
                <a:spcPts val="600"/>
              </a:spcAft>
              <a:buClr>
                <a:srgbClr val="00458C"/>
              </a:buClr>
              <a:buFont typeface="Arial" panose="020B0604020202020204" pitchFamily="34" charset="0"/>
              <a:buChar char="•"/>
            </a:pPr>
            <a:r>
              <a:rPr lang="bg-BG" dirty="0" smtClean="0">
                <a:solidFill>
                  <a:srgbClr val="00458C"/>
                </a:solidFill>
              </a:rPr>
              <a:t>Нарастване на няколко престъпни явления, напр. случаи на сексуално малтретиране на деца</a:t>
            </a:r>
            <a:r>
              <a:rPr lang="en-US" dirty="0" smtClean="0">
                <a:solidFill>
                  <a:srgbClr val="00458C"/>
                </a:solidFill>
              </a:rPr>
              <a:t>, </a:t>
            </a:r>
            <a:r>
              <a:rPr lang="bg-BG" dirty="0" smtClean="0">
                <a:solidFill>
                  <a:srgbClr val="00458C"/>
                </a:solidFill>
              </a:rPr>
              <a:t>измами</a:t>
            </a:r>
            <a:endParaRPr lang="en-US" dirty="0">
              <a:solidFill>
                <a:srgbClr val="00458C"/>
              </a:solidFill>
            </a:endParaRPr>
          </a:p>
          <a:p>
            <a:pPr marL="342900" indent="-342900">
              <a:spcAft>
                <a:spcPts val="600"/>
              </a:spcAft>
              <a:buClr>
                <a:srgbClr val="00458C"/>
              </a:buClr>
              <a:buFont typeface="Arial" panose="020B0604020202020204" pitchFamily="34" charset="0"/>
              <a:buChar char="•"/>
            </a:pPr>
            <a:r>
              <a:rPr lang="bg-BG" dirty="0" smtClean="0">
                <a:solidFill>
                  <a:srgbClr val="00458C"/>
                </a:solidFill>
              </a:rPr>
              <a:t>Намиране на служители и липса на експерти в Германия</a:t>
            </a:r>
            <a:endParaRPr lang="en-US" dirty="0">
              <a:solidFill>
                <a:srgbClr val="00458C"/>
              </a:solidFill>
            </a:endParaRPr>
          </a:p>
          <a:p>
            <a:pPr marL="342900" indent="-342900">
              <a:spcAft>
                <a:spcPts val="600"/>
              </a:spcAft>
              <a:buClr>
                <a:srgbClr val="00458C"/>
              </a:buClr>
              <a:buFont typeface="Arial" panose="020B0604020202020204" pitchFamily="34" charset="0"/>
              <a:buChar char="•"/>
            </a:pPr>
            <a:r>
              <a:rPr lang="bg-BG" dirty="0" smtClean="0">
                <a:solidFill>
                  <a:srgbClr val="00458C"/>
                </a:solidFill>
              </a:rPr>
              <a:t>Нарастване на младежката престъпност, свързана с насилие, в различни местни райони</a:t>
            </a:r>
            <a:endParaRPr lang="en-US" dirty="0">
              <a:solidFill>
                <a:srgbClr val="00458C"/>
              </a:solidFill>
            </a:endParaRPr>
          </a:p>
          <a:p>
            <a:pPr marL="342900" indent="-342900">
              <a:spcAft>
                <a:spcPts val="600"/>
              </a:spcAft>
              <a:buClr>
                <a:srgbClr val="00458C"/>
              </a:buClr>
              <a:buFont typeface="Arial" panose="020B0604020202020204" pitchFamily="34" charset="0"/>
              <a:buChar char="•"/>
            </a:pPr>
            <a:r>
              <a:rPr lang="bg-BG" dirty="0" smtClean="0">
                <a:solidFill>
                  <a:srgbClr val="00458C"/>
                </a:solidFill>
              </a:rPr>
              <a:t>По-малко „класическа“ улична престъпност, повече престъпност в събирателни точки</a:t>
            </a:r>
            <a:endParaRPr lang="en-US" dirty="0">
              <a:solidFill>
                <a:srgbClr val="00458C"/>
              </a:solidFill>
            </a:endParaRPr>
          </a:p>
          <a:p>
            <a:pPr marL="342900" indent="-342900">
              <a:spcAft>
                <a:spcPts val="600"/>
              </a:spcAft>
              <a:buClr>
                <a:srgbClr val="00458C"/>
              </a:buClr>
              <a:buFont typeface="Arial" panose="020B0604020202020204" pitchFamily="34" charset="0"/>
              <a:buChar char="•"/>
            </a:pPr>
            <a:r>
              <a:rPr lang="bg-BG" dirty="0" smtClean="0">
                <a:solidFill>
                  <a:srgbClr val="00458C"/>
                </a:solidFill>
              </a:rPr>
              <a:t>Интернационализация на борбата с престъпността</a:t>
            </a:r>
            <a:endParaRPr lang="en-US" dirty="0">
              <a:solidFill>
                <a:srgbClr val="00458C"/>
              </a:solidFill>
            </a:endParaRPr>
          </a:p>
          <a:p>
            <a:pPr marL="342900" indent="-342900">
              <a:spcAft>
                <a:spcPts val="600"/>
              </a:spcAft>
              <a:buClr>
                <a:srgbClr val="00458C"/>
              </a:buClr>
              <a:buFont typeface="Arial" panose="020B0604020202020204" pitchFamily="34" charset="0"/>
              <a:buChar char="•"/>
            </a:pPr>
            <a:r>
              <a:rPr lang="bg-BG" dirty="0" smtClean="0">
                <a:solidFill>
                  <a:srgbClr val="00458C"/>
                </a:solidFill>
              </a:rPr>
              <a:t>Нарастване на екстремизма </a:t>
            </a:r>
            <a:r>
              <a:rPr lang="en-US" dirty="0" smtClean="0">
                <a:solidFill>
                  <a:srgbClr val="00458C"/>
                </a:solidFill>
              </a:rPr>
              <a:t>(</a:t>
            </a:r>
            <a:r>
              <a:rPr lang="bg-BG" dirty="0" smtClean="0">
                <a:solidFill>
                  <a:srgbClr val="00458C"/>
                </a:solidFill>
              </a:rPr>
              <a:t>десен, ляв, религиозен</a:t>
            </a:r>
            <a:r>
              <a:rPr lang="en-US" dirty="0" smtClean="0">
                <a:solidFill>
                  <a:srgbClr val="00458C"/>
                </a:solidFill>
              </a:rPr>
              <a:t>)</a:t>
            </a:r>
            <a:endParaRPr lang="en-US" dirty="0">
              <a:solidFill>
                <a:srgbClr val="00458C"/>
              </a:solidFill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xmlns="" id="{ED1FF5DF-AFD7-4922-9995-7E53D2E663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4531892"/>
            <a:ext cx="1151235" cy="1628475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40000"/>
              </a:srgbClr>
            </a:outerShdw>
          </a:effectLst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xmlns="" id="{1D1F37D1-B327-4DEA-A2E9-B0323F57ED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3702" y="4112019"/>
            <a:ext cx="1975235" cy="1316824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40000"/>
              </a:srgbClr>
            </a:outerShdw>
          </a:effectLst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xmlns="" id="{CEE21E00-4C06-403D-AF57-9677EADE87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5780" y="2725283"/>
            <a:ext cx="1678050" cy="112704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2" descr="Bildergebnis für massendaten">
            <a:extLst>
              <a:ext uri="{FF2B5EF4-FFF2-40B4-BE49-F238E27FC236}">
                <a16:creationId xmlns:a16="http://schemas.microsoft.com/office/drawing/2014/main" xmlns="" id="{3BA6E38F-6295-4322-B10C-289A51F8DE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3230" y="2146755"/>
            <a:ext cx="1762165" cy="1207083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93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484BC4-8C7A-4DC2-B635-7CC68E0D1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161420"/>
            <a:ext cx="8172399" cy="724942"/>
          </a:xfrm>
        </p:spPr>
        <p:txBody>
          <a:bodyPr>
            <a:normAutofit fontScale="90000"/>
          </a:bodyPr>
          <a:lstStyle/>
          <a:p>
            <a:r>
              <a:rPr lang="bg-BG" sz="3200" dirty="0"/>
              <a:t>Екстремистка пропаганда </a:t>
            </a:r>
            <a:r>
              <a:rPr lang="de-DE" sz="3200" dirty="0"/>
              <a:t>– </a:t>
            </a:r>
            <a:r>
              <a:rPr lang="bg-BG" sz="3200" dirty="0"/>
              <a:t>практическата гледна точка</a:t>
            </a: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xmlns="" id="{1135D77C-9535-4DEF-B825-BD1CDD09FC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6322" y="6455627"/>
            <a:ext cx="7777678" cy="402374"/>
          </a:xfrm>
        </p:spPr>
        <p:txBody>
          <a:bodyPr/>
          <a:lstStyle/>
          <a:p>
            <a:r>
              <a:rPr lang="ru-RU"/>
              <a:t>Проект „Укрепване на капацитет, обмен на опит и изследователска дейност в сферата на сигурността “</a:t>
            </a:r>
            <a:r>
              <a:rPr lang="bg-BG"/>
              <a:t> с договор No. 812108-68-02.10.2024, се изпълнява с финансова</a:t>
            </a:r>
            <a:r>
              <a:rPr lang="en-US"/>
              <a:t> </a:t>
            </a:r>
            <a:r>
              <a:rPr lang="bg-BG"/>
              <a:t>помощ на </a:t>
            </a:r>
            <a:r>
              <a:rPr lang="ru-RU"/>
              <a:t>Програмата на Република България по фонд „Вътрешна сигурност“ за периода 2021 – 2027</a:t>
            </a:r>
            <a:endParaRPr lang="nl-BE" dirty="0"/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xmlns="" id="{019E01D2-F5C1-4D5E-A23A-DF51DF9A1555}"/>
              </a:ext>
            </a:extLst>
          </p:cNvPr>
          <p:cNvGrpSpPr/>
          <p:nvPr/>
        </p:nvGrpSpPr>
        <p:grpSpPr>
          <a:xfrm>
            <a:off x="154324" y="851643"/>
            <a:ext cx="8738156" cy="1061503"/>
            <a:chOff x="328613" y="1196752"/>
            <a:chExt cx="8263594" cy="1061503"/>
          </a:xfrm>
          <a:effectLst>
            <a:outerShdw blurRad="50800" dist="50800" dir="5400000" algn="ctr" rotWithShape="0">
              <a:srgbClr val="000000">
                <a:alpha val="44000"/>
              </a:srgbClr>
            </a:outerShdw>
          </a:effectLst>
        </p:grpSpPr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xmlns="" id="{B67DE71F-3745-4B93-9A35-689A15BE7DEA}"/>
                </a:ext>
              </a:extLst>
            </p:cNvPr>
            <p:cNvSpPr txBox="1"/>
            <p:nvPr/>
          </p:nvSpPr>
          <p:spPr>
            <a:xfrm>
              <a:off x="6067425" y="1196752"/>
              <a:ext cx="2004520" cy="42537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2000" kern="0" dirty="0">
                <a:solidFill>
                  <a:srgbClr val="000000"/>
                </a:solidFill>
                <a:latin typeface="Arial" charset="0"/>
                <a:ea typeface="ＭＳ Ｐゴシック"/>
              </a:endParaRPr>
            </a:p>
          </p:txBody>
        </p:sp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xmlns="" id="{562CC803-75C9-4667-BF9D-22596544F00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8613" y="1896647"/>
              <a:ext cx="8263594" cy="361608"/>
            </a:xfrm>
            <a:prstGeom prst="rect">
              <a:avLst/>
            </a:prstGeom>
            <a:solidFill>
              <a:srgbClr val="00458C"/>
            </a:solidFill>
            <a:ln w="12700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2A79D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 defTabSz="801688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bg-BG" b="1" kern="0" noProof="1" smtClean="0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Програма</a:t>
              </a:r>
              <a:endParaRPr lang="de-DE" b="1" kern="0" noProof="1">
                <a:solidFill>
                  <a:srgbClr val="FFFFFF"/>
                </a:solidFill>
                <a:latin typeface="+mn-lt"/>
                <a:ea typeface="ＭＳ Ｐゴシック"/>
                <a:cs typeface="Microsoft Sans Serif" pitchFamily="34" charset="0"/>
              </a:endParaRPr>
            </a:p>
          </p:txBody>
        </p:sp>
      </p:grpSp>
      <p:grpSp>
        <p:nvGrpSpPr>
          <p:cNvPr id="17" name="Gruppieren 16">
            <a:extLst>
              <a:ext uri="{FF2B5EF4-FFF2-40B4-BE49-F238E27FC236}">
                <a16:creationId xmlns:a16="http://schemas.microsoft.com/office/drawing/2014/main" xmlns="" id="{CD8E0A70-FF61-4A7B-BCEB-2E06D5480563}"/>
              </a:ext>
            </a:extLst>
          </p:cNvPr>
          <p:cNvGrpSpPr/>
          <p:nvPr/>
        </p:nvGrpSpPr>
        <p:grpSpPr>
          <a:xfrm>
            <a:off x="388561" y="2943804"/>
            <a:ext cx="8278812" cy="567805"/>
            <a:chOff x="328614" y="1650346"/>
            <a:chExt cx="8278812" cy="723900"/>
          </a:xfrm>
          <a:effectLst>
            <a:outerShdw blurRad="50800" dist="50800" dir="5400000" algn="ctr" rotWithShape="0">
              <a:srgbClr val="000000">
                <a:alpha val="44000"/>
              </a:srgbClr>
            </a:outerShdw>
          </a:effectLst>
        </p:grpSpPr>
        <p:sp>
          <p:nvSpPr>
            <p:cNvPr id="18" name="Rectangle 3">
              <a:extLst>
                <a:ext uri="{FF2B5EF4-FFF2-40B4-BE49-F238E27FC236}">
                  <a16:creationId xmlns:a16="http://schemas.microsoft.com/office/drawing/2014/main" xmlns="" id="{89C6CF58-3D0D-433F-9B50-B653A92E5C51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775156" y="1650346"/>
              <a:ext cx="7832270" cy="723900"/>
            </a:xfrm>
            <a:prstGeom prst="rect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FFFFFF">
                    <a:gamma/>
                    <a:shade val="92941"/>
                    <a:invGamma/>
                  </a:srgbClr>
                </a:gs>
              </a:gsLst>
              <a:lin ang="0" scaled="1"/>
            </a:gradFill>
            <a:ln w="12700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53882" dir="2700000" algn="ctr" rotWithShape="0">
                      <a:srgbClr val="B2B2B2"/>
                    </a:outerShdw>
                  </a:effectLst>
                </a14:hiddenEffects>
              </a:ext>
            </a:extLst>
          </p:spPr>
          <p:txBody>
            <a:bodyPr lIns="252000" tIns="72000" rIns="72000" bIns="72000" anchor="ctr"/>
            <a:lstStyle/>
            <a:p>
              <a:pPr lvl="0">
                <a:spcBef>
                  <a:spcPct val="25000"/>
                </a:spcBef>
                <a:defRPr/>
              </a:pPr>
              <a:r>
                <a:rPr lang="bg-BG" sz="2000" kern="0" noProof="1" smtClean="0">
                  <a:solidFill>
                    <a:srgbClr val="00458C"/>
                  </a:solidFill>
                  <a:ea typeface="ＭＳ Ｐゴシック"/>
                  <a:cs typeface="Microsoft Sans Serif" pitchFamily="34" charset="0"/>
                </a:rPr>
                <a:t>Идеологии на тероризма и каузи на екстремизма</a:t>
              </a:r>
              <a:endParaRPr kumimoji="0" lang="de-DE" sz="2000" b="0" i="0" u="none" strike="noStrike" kern="0" cap="none" spc="0" normalizeH="0" baseline="0" noProof="1">
                <a:ln>
                  <a:noFill/>
                </a:ln>
                <a:solidFill>
                  <a:srgbClr val="00458C"/>
                </a:solidFill>
                <a:effectLst/>
                <a:uLnTx/>
                <a:uFillTx/>
                <a:ea typeface="ＭＳ Ｐゴシック"/>
                <a:cs typeface="Microsoft Sans Serif" pitchFamily="34" charset="0"/>
              </a:endParaRPr>
            </a:p>
          </p:txBody>
        </p:sp>
        <p:sp>
          <p:nvSpPr>
            <p:cNvPr id="19" name="Rectangle 7">
              <a:extLst>
                <a:ext uri="{FF2B5EF4-FFF2-40B4-BE49-F238E27FC236}">
                  <a16:creationId xmlns:a16="http://schemas.microsoft.com/office/drawing/2014/main" xmlns="" id="{F87609E6-5266-4B16-B372-2526BA6B0067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8614" y="1650346"/>
              <a:ext cx="451178" cy="723900"/>
            </a:xfrm>
            <a:prstGeom prst="rect">
              <a:avLst/>
            </a:prstGeom>
            <a:solidFill>
              <a:srgbClr val="00458C"/>
            </a:solidFill>
            <a:ln w="12700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marL="0" marR="0" lvl="0" indent="0" algn="ctr" defTabSz="80168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2000" b="1" i="0" u="none" strike="noStrike" kern="0" cap="none" spc="0" normalizeH="0" baseline="0" noProof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ource Sans Pro" panose="020B0503030403020204" pitchFamily="34" charset="0"/>
                  <a:ea typeface="ＭＳ Ｐゴシック"/>
                  <a:cs typeface="Microsoft Sans Serif" pitchFamily="34" charset="0"/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50385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484BC4-8C7A-4DC2-B635-7CC68E0D1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08" y="161420"/>
            <a:ext cx="8100391" cy="724942"/>
          </a:xfrm>
        </p:spPr>
        <p:txBody>
          <a:bodyPr>
            <a:normAutofit fontScale="90000"/>
          </a:bodyPr>
          <a:lstStyle/>
          <a:p>
            <a:r>
              <a:rPr lang="bg-BG" sz="3200" dirty="0"/>
              <a:t>Екстремистка пропаганда </a:t>
            </a:r>
            <a:r>
              <a:rPr lang="de-DE" sz="3200" dirty="0"/>
              <a:t>– </a:t>
            </a:r>
            <a:r>
              <a:rPr lang="bg-BG" sz="3200" dirty="0"/>
              <a:t>практическата гледна точка</a:t>
            </a: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xmlns="" id="{1135D77C-9535-4DEF-B825-BD1CDD09FC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6322" y="6455627"/>
            <a:ext cx="7777678" cy="402374"/>
          </a:xfrm>
        </p:spPr>
        <p:txBody>
          <a:bodyPr/>
          <a:lstStyle/>
          <a:p>
            <a:r>
              <a:rPr lang="ru-RU"/>
              <a:t>Проект „Укрепване на капацитет, обмен на опит и изследователска дейност в сферата на сигурността “</a:t>
            </a:r>
            <a:r>
              <a:rPr lang="bg-BG"/>
              <a:t> с договор No. 812108-68-02.10.2024, се изпълнява с финансова</a:t>
            </a:r>
            <a:r>
              <a:rPr lang="en-US"/>
              <a:t> </a:t>
            </a:r>
            <a:r>
              <a:rPr lang="bg-BG"/>
              <a:t>помощ на </a:t>
            </a:r>
            <a:r>
              <a:rPr lang="ru-RU"/>
              <a:t>Програмата на Република България по фонд „Вътрешна сигурност“ за периода 2021 – 2027</a:t>
            </a:r>
            <a:endParaRPr lang="nl-BE" dirty="0"/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xmlns="" id="{019E01D2-F5C1-4D5E-A23A-DF51DF9A1555}"/>
              </a:ext>
            </a:extLst>
          </p:cNvPr>
          <p:cNvGrpSpPr/>
          <p:nvPr/>
        </p:nvGrpSpPr>
        <p:grpSpPr>
          <a:xfrm>
            <a:off x="154324" y="851643"/>
            <a:ext cx="8738156" cy="1061503"/>
            <a:chOff x="328613" y="1196752"/>
            <a:chExt cx="8263594" cy="1061503"/>
          </a:xfrm>
          <a:effectLst>
            <a:outerShdw blurRad="50800" dist="50800" dir="5400000" algn="ctr" rotWithShape="0">
              <a:srgbClr val="000000">
                <a:alpha val="44000"/>
              </a:srgbClr>
            </a:outerShdw>
          </a:effectLst>
        </p:grpSpPr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xmlns="" id="{B67DE71F-3745-4B93-9A35-689A15BE7DEA}"/>
                </a:ext>
              </a:extLst>
            </p:cNvPr>
            <p:cNvSpPr txBox="1"/>
            <p:nvPr/>
          </p:nvSpPr>
          <p:spPr>
            <a:xfrm>
              <a:off x="6067425" y="1196752"/>
              <a:ext cx="2004520" cy="42537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2000" kern="0" dirty="0">
                <a:solidFill>
                  <a:srgbClr val="000000"/>
                </a:solidFill>
                <a:latin typeface="Arial" charset="0"/>
                <a:ea typeface="ＭＳ Ｐゴシック"/>
              </a:endParaRPr>
            </a:p>
          </p:txBody>
        </p:sp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xmlns="" id="{562CC803-75C9-4667-BF9D-22596544F00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8613" y="1896647"/>
              <a:ext cx="8263594" cy="361608"/>
            </a:xfrm>
            <a:prstGeom prst="rect">
              <a:avLst/>
            </a:prstGeom>
            <a:solidFill>
              <a:srgbClr val="00458C"/>
            </a:solidFill>
            <a:ln w="12700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2A79D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 defTabSz="801688">
                <a:defRPr/>
              </a:pPr>
              <a:r>
                <a:rPr lang="bg-BG" b="1" kern="0" noProof="1" smtClean="0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Ляв екстремизъм </a:t>
              </a:r>
              <a:r>
                <a:rPr lang="en-US" b="1" kern="0" noProof="1" smtClean="0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/ </a:t>
              </a:r>
              <a:r>
                <a:rPr lang="bg-BG" b="1" kern="0" noProof="1" smtClean="0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ляв тероризъм</a:t>
              </a:r>
              <a:endParaRPr lang="en-US" b="1" kern="0" noProof="1">
                <a:solidFill>
                  <a:srgbClr val="FFFFFF"/>
                </a:solidFill>
                <a:ea typeface="ＭＳ Ｐゴシック"/>
                <a:cs typeface="Microsoft Sans Serif" pitchFamily="34" charset="0"/>
              </a:endParaRPr>
            </a:p>
          </p:txBody>
        </p:sp>
      </p:grpSp>
      <p:pic>
        <p:nvPicPr>
          <p:cNvPr id="16" name="Grafik 15">
            <a:extLst>
              <a:ext uri="{FF2B5EF4-FFF2-40B4-BE49-F238E27FC236}">
                <a16:creationId xmlns:a16="http://schemas.microsoft.com/office/drawing/2014/main" xmlns="" id="{00BAD289-29A6-4320-8BAB-D0257AF025B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8346" y="2425585"/>
            <a:ext cx="5287950" cy="352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2703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484BC4-8C7A-4DC2-B635-7CC68E0D1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08" y="161420"/>
            <a:ext cx="8100391" cy="724942"/>
          </a:xfrm>
        </p:spPr>
        <p:txBody>
          <a:bodyPr>
            <a:normAutofit fontScale="90000"/>
          </a:bodyPr>
          <a:lstStyle/>
          <a:p>
            <a:r>
              <a:rPr lang="bg-BG" sz="3200" dirty="0"/>
              <a:t>Екстремистка пропаганда </a:t>
            </a:r>
            <a:r>
              <a:rPr lang="de-DE" sz="3200" dirty="0"/>
              <a:t>– </a:t>
            </a:r>
            <a:r>
              <a:rPr lang="bg-BG" sz="3200" dirty="0"/>
              <a:t>практическата гледна точка</a:t>
            </a: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xmlns="" id="{1135D77C-9535-4DEF-B825-BD1CDD09FC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6322" y="6455627"/>
            <a:ext cx="7777678" cy="402374"/>
          </a:xfrm>
        </p:spPr>
        <p:txBody>
          <a:bodyPr/>
          <a:lstStyle/>
          <a:p>
            <a:r>
              <a:rPr lang="ru-RU"/>
              <a:t>Проект „Укрепване на капацитет, обмен на опит и изследователска дейност в сферата на сигурността “</a:t>
            </a:r>
            <a:r>
              <a:rPr lang="bg-BG"/>
              <a:t> с договор No. 812108-68-02.10.2024, се изпълнява с финансова</a:t>
            </a:r>
            <a:r>
              <a:rPr lang="en-US"/>
              <a:t> </a:t>
            </a:r>
            <a:r>
              <a:rPr lang="bg-BG"/>
              <a:t>помощ на </a:t>
            </a:r>
            <a:r>
              <a:rPr lang="ru-RU"/>
              <a:t>Програмата на Република България по фонд „Вътрешна сигурност“ за периода 2021 – 2027</a:t>
            </a:r>
            <a:endParaRPr lang="nl-BE" dirty="0"/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xmlns="" id="{019E01D2-F5C1-4D5E-A23A-DF51DF9A1555}"/>
              </a:ext>
            </a:extLst>
          </p:cNvPr>
          <p:cNvGrpSpPr/>
          <p:nvPr/>
        </p:nvGrpSpPr>
        <p:grpSpPr>
          <a:xfrm>
            <a:off x="154324" y="851643"/>
            <a:ext cx="8738156" cy="1061503"/>
            <a:chOff x="328613" y="1196752"/>
            <a:chExt cx="8263594" cy="1061503"/>
          </a:xfrm>
          <a:effectLst>
            <a:outerShdw blurRad="50800" dist="50800" dir="5400000" algn="ctr" rotWithShape="0">
              <a:srgbClr val="000000">
                <a:alpha val="44000"/>
              </a:srgbClr>
            </a:outerShdw>
          </a:effectLst>
        </p:grpSpPr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xmlns="" id="{B67DE71F-3745-4B93-9A35-689A15BE7DEA}"/>
                </a:ext>
              </a:extLst>
            </p:cNvPr>
            <p:cNvSpPr txBox="1"/>
            <p:nvPr/>
          </p:nvSpPr>
          <p:spPr>
            <a:xfrm>
              <a:off x="6067425" y="1196752"/>
              <a:ext cx="2004520" cy="42537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2000" kern="0" dirty="0">
                <a:solidFill>
                  <a:srgbClr val="000000"/>
                </a:solidFill>
                <a:latin typeface="Arial" charset="0"/>
                <a:ea typeface="ＭＳ Ｐゴシック"/>
              </a:endParaRPr>
            </a:p>
          </p:txBody>
        </p:sp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xmlns="" id="{562CC803-75C9-4667-BF9D-22596544F00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8613" y="1896647"/>
              <a:ext cx="8263594" cy="361608"/>
            </a:xfrm>
            <a:prstGeom prst="rect">
              <a:avLst/>
            </a:prstGeom>
            <a:solidFill>
              <a:srgbClr val="00458C"/>
            </a:solidFill>
            <a:ln w="12700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2A79D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 defTabSz="801688">
                <a:defRPr/>
              </a:pPr>
              <a:r>
                <a:rPr lang="bg-BG" b="1" kern="0" noProof="1" smtClean="0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Актуален случай на ляв екстремизъм в Германия</a:t>
              </a:r>
              <a:r>
                <a:rPr lang="en-US" b="1" kern="0" noProof="1" smtClean="0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 (</a:t>
              </a:r>
              <a:r>
                <a:rPr lang="bg-BG" b="1" kern="0" noProof="1" smtClean="0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Мюнхен</a:t>
              </a:r>
              <a:r>
                <a:rPr lang="en-US" b="1" kern="0" noProof="1" smtClean="0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)</a:t>
              </a:r>
              <a:endParaRPr lang="en-US" b="1" kern="0" noProof="1">
                <a:solidFill>
                  <a:srgbClr val="FFFFFF"/>
                </a:solidFill>
                <a:ea typeface="ＭＳ Ｐゴシック"/>
                <a:cs typeface="Microsoft Sans Serif" pitchFamily="34" charset="0"/>
              </a:endParaRPr>
            </a:p>
          </p:txBody>
        </p:sp>
      </p:grpSp>
      <p:grpSp>
        <p:nvGrpSpPr>
          <p:cNvPr id="8" name="Gruppieren 7">
            <a:extLst>
              <a:ext uri="{FF2B5EF4-FFF2-40B4-BE49-F238E27FC236}">
                <a16:creationId xmlns:a16="http://schemas.microsoft.com/office/drawing/2014/main" xmlns="" id="{C92C3202-4736-4AE6-9A4D-BB0F4FDF29FA}"/>
              </a:ext>
            </a:extLst>
          </p:cNvPr>
          <p:cNvGrpSpPr/>
          <p:nvPr/>
        </p:nvGrpSpPr>
        <p:grpSpPr>
          <a:xfrm>
            <a:off x="282467" y="2226345"/>
            <a:ext cx="8579066" cy="4077003"/>
            <a:chOff x="727627" y="3017553"/>
            <a:chExt cx="8579066" cy="4077003"/>
          </a:xfrm>
        </p:grpSpPr>
        <p:sp>
          <p:nvSpPr>
            <p:cNvPr id="9" name="Textfeld 8">
              <a:extLst>
                <a:ext uri="{FF2B5EF4-FFF2-40B4-BE49-F238E27FC236}">
                  <a16:creationId xmlns:a16="http://schemas.microsoft.com/office/drawing/2014/main" xmlns="" id="{4DE0F215-BEA9-411D-BE17-E3F921F88136}"/>
                </a:ext>
              </a:extLst>
            </p:cNvPr>
            <p:cNvSpPr txBox="1"/>
            <p:nvPr/>
          </p:nvSpPr>
          <p:spPr>
            <a:xfrm>
              <a:off x="727627" y="3216571"/>
              <a:ext cx="5153629" cy="38779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120000"/>
                </a:lnSpc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bg-BG" dirty="0" smtClean="0">
                  <a:solidFill>
                    <a:srgbClr val="00458C"/>
                  </a:solidFill>
                </a:rPr>
                <a:t>Нападения с палежи повече от 4 години</a:t>
              </a:r>
              <a:endParaRPr lang="en-US" dirty="0">
                <a:solidFill>
                  <a:srgbClr val="00458C"/>
                </a:solidFill>
              </a:endParaRPr>
            </a:p>
            <a:p>
              <a:pPr marL="285750" indent="-285750">
                <a:lnSpc>
                  <a:spcPct val="120000"/>
                </a:lnSpc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bg-BG" dirty="0" smtClean="0">
                  <a:solidFill>
                    <a:srgbClr val="00458C"/>
                  </a:solidFill>
                </a:rPr>
                <a:t>Целите са скъпа строителна техника</a:t>
              </a:r>
              <a:r>
                <a:rPr lang="en-US" dirty="0" smtClean="0">
                  <a:solidFill>
                    <a:srgbClr val="00458C"/>
                  </a:solidFill>
                </a:rPr>
                <a:t>,</a:t>
              </a:r>
              <a:r>
                <a:rPr lang="bg-BG" dirty="0" smtClean="0">
                  <a:solidFill>
                    <a:srgbClr val="00458C"/>
                  </a:solidFill>
                </a:rPr>
                <a:t> геотермални съоръжения и полицейски автомобили</a:t>
              </a:r>
              <a:r>
                <a:rPr lang="en-US" dirty="0" smtClean="0">
                  <a:solidFill>
                    <a:srgbClr val="00458C"/>
                  </a:solidFill>
                </a:rPr>
                <a:t> </a:t>
              </a:r>
              <a:endParaRPr lang="en-US" dirty="0">
                <a:solidFill>
                  <a:srgbClr val="00458C"/>
                </a:solidFill>
              </a:endParaRPr>
            </a:p>
            <a:p>
              <a:pPr marL="285750" indent="-285750">
                <a:lnSpc>
                  <a:spcPct val="120000"/>
                </a:lnSpc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bg-BG" dirty="0" smtClean="0">
                  <a:solidFill>
                    <a:srgbClr val="00458C"/>
                  </a:solidFill>
                </a:rPr>
                <a:t>Общ размер на щетите</a:t>
              </a:r>
              <a:r>
                <a:rPr lang="en-US" dirty="0" smtClean="0">
                  <a:solidFill>
                    <a:srgbClr val="00458C"/>
                  </a:solidFill>
                </a:rPr>
                <a:t>: </a:t>
              </a:r>
              <a:r>
                <a:rPr lang="bg-BG" dirty="0" smtClean="0">
                  <a:solidFill>
                    <a:srgbClr val="00458C"/>
                  </a:solidFill>
                </a:rPr>
                <a:t>над </a:t>
              </a:r>
              <a:r>
                <a:rPr lang="en-US" dirty="0" smtClean="0">
                  <a:solidFill>
                    <a:srgbClr val="00458C"/>
                  </a:solidFill>
                </a:rPr>
                <a:t>35 </a:t>
              </a:r>
              <a:r>
                <a:rPr lang="bg-BG" dirty="0" smtClean="0">
                  <a:solidFill>
                    <a:srgbClr val="00458C"/>
                  </a:solidFill>
                </a:rPr>
                <a:t>млн. евро</a:t>
              </a:r>
              <a:endParaRPr lang="en-US" dirty="0">
                <a:solidFill>
                  <a:srgbClr val="00458C"/>
                </a:solidFill>
              </a:endParaRPr>
            </a:p>
            <a:p>
              <a:pPr marL="285750" indent="-285750">
                <a:lnSpc>
                  <a:spcPct val="120000"/>
                </a:lnSpc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bg-BG" dirty="0" smtClean="0">
                  <a:solidFill>
                    <a:srgbClr val="00458C"/>
                  </a:solidFill>
                </a:rPr>
                <a:t>Професионални извършители</a:t>
              </a:r>
              <a:endParaRPr lang="en-US" dirty="0">
                <a:solidFill>
                  <a:srgbClr val="00458C"/>
                </a:solidFill>
              </a:endParaRPr>
            </a:p>
            <a:p>
              <a:pPr marL="285750" indent="-285750">
                <a:lnSpc>
                  <a:spcPct val="120000"/>
                </a:lnSpc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bg-BG" dirty="0" smtClean="0">
                  <a:solidFill>
                    <a:srgbClr val="00458C"/>
                  </a:solidFill>
                </a:rPr>
                <a:t>Хипотеза</a:t>
              </a:r>
              <a:r>
                <a:rPr lang="en-US" dirty="0" smtClean="0">
                  <a:solidFill>
                    <a:srgbClr val="00458C"/>
                  </a:solidFill>
                </a:rPr>
                <a:t>: </a:t>
              </a:r>
              <a:r>
                <a:rPr lang="bg-BG" dirty="0" smtClean="0">
                  <a:solidFill>
                    <a:srgbClr val="00458C"/>
                  </a:solidFill>
                </a:rPr>
                <a:t>престъпници с леви убеждения, прибягващи до насилие</a:t>
              </a:r>
              <a:endParaRPr lang="en-US" dirty="0">
                <a:solidFill>
                  <a:srgbClr val="00458C"/>
                </a:solidFill>
              </a:endParaRPr>
            </a:p>
            <a:p>
              <a:pPr marL="285750" indent="-285750">
                <a:lnSpc>
                  <a:spcPct val="120000"/>
                </a:lnSpc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bg-BG" dirty="0" smtClean="0">
                  <a:solidFill>
                    <a:srgbClr val="00458C"/>
                  </a:solidFill>
                </a:rPr>
                <a:t>Разследването е предизвикателство</a:t>
              </a:r>
              <a:endParaRPr lang="en-US" dirty="0">
                <a:solidFill>
                  <a:srgbClr val="00458C"/>
                </a:solidFill>
              </a:endParaRPr>
            </a:p>
            <a:p>
              <a:pPr marL="285750" indent="-285750">
                <a:lnSpc>
                  <a:spcPct val="120000"/>
                </a:lnSpc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bg-BG" dirty="0" smtClean="0">
                  <a:solidFill>
                    <a:srgbClr val="00458C"/>
                  </a:solidFill>
                </a:rPr>
                <a:t>Изправени ли сме пред ново поколение</a:t>
              </a:r>
              <a:r>
                <a:rPr lang="en-US" dirty="0" smtClean="0">
                  <a:solidFill>
                    <a:srgbClr val="00458C"/>
                  </a:solidFill>
                </a:rPr>
                <a:t>?</a:t>
              </a:r>
              <a:endParaRPr lang="en-US" dirty="0">
                <a:solidFill>
                  <a:srgbClr val="00458C"/>
                </a:solidFill>
              </a:endParaRPr>
            </a:p>
          </p:txBody>
        </p:sp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xmlns="" id="{C849E289-D937-4757-9309-79373925D2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22464" y="3216571"/>
              <a:ext cx="2190105" cy="1642579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xmlns="" id="{2D1CED52-127C-4DBA-8F9A-2ADDE9AB79E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21740" y="5092248"/>
              <a:ext cx="1278988" cy="1705317"/>
            </a:xfrm>
            <a:prstGeom prst="rect">
              <a:avLst/>
            </a:prstGeom>
          </p:spPr>
        </p:pic>
        <p:pic>
          <p:nvPicPr>
            <p:cNvPr id="15" name="Grafik 14">
              <a:extLst>
                <a:ext uri="{FF2B5EF4-FFF2-40B4-BE49-F238E27FC236}">
                  <a16:creationId xmlns:a16="http://schemas.microsoft.com/office/drawing/2014/main" xmlns="" id="{542E1C6E-3E30-4199-97F4-4D590C23529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219672" y="3017553"/>
              <a:ext cx="1087021" cy="1451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3509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484BC4-8C7A-4DC2-B635-7CC68E0D1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161420"/>
            <a:ext cx="8172399" cy="724942"/>
          </a:xfrm>
        </p:spPr>
        <p:txBody>
          <a:bodyPr>
            <a:normAutofit fontScale="90000"/>
          </a:bodyPr>
          <a:lstStyle/>
          <a:p>
            <a:r>
              <a:rPr lang="bg-BG" sz="3200" dirty="0"/>
              <a:t>Екстремистка пропаганда </a:t>
            </a:r>
            <a:r>
              <a:rPr lang="de-DE" sz="3200" dirty="0"/>
              <a:t>– </a:t>
            </a:r>
            <a:r>
              <a:rPr lang="bg-BG" sz="3200" dirty="0"/>
              <a:t>практическата гледна точка</a:t>
            </a: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xmlns="" id="{1135D77C-9535-4DEF-B825-BD1CDD09FC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6322" y="6455627"/>
            <a:ext cx="7777678" cy="402374"/>
          </a:xfrm>
        </p:spPr>
        <p:txBody>
          <a:bodyPr/>
          <a:lstStyle/>
          <a:p>
            <a:r>
              <a:rPr lang="ru-RU"/>
              <a:t>Проект „Укрепване на капацитет, обмен на опит и изследователска дейност в сферата на сигурността “</a:t>
            </a:r>
            <a:r>
              <a:rPr lang="bg-BG"/>
              <a:t> с договор No. 812108-68-02.10.2024, се изпълнява с финансова</a:t>
            </a:r>
            <a:r>
              <a:rPr lang="en-US"/>
              <a:t> </a:t>
            </a:r>
            <a:r>
              <a:rPr lang="bg-BG"/>
              <a:t>помощ на </a:t>
            </a:r>
            <a:r>
              <a:rPr lang="ru-RU"/>
              <a:t>Програмата на Република България по фонд „Вътрешна сигурност“ за периода 2021 – 2027</a:t>
            </a:r>
            <a:endParaRPr lang="nl-BE" dirty="0"/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xmlns="" id="{019E01D2-F5C1-4D5E-A23A-DF51DF9A1555}"/>
              </a:ext>
            </a:extLst>
          </p:cNvPr>
          <p:cNvGrpSpPr/>
          <p:nvPr/>
        </p:nvGrpSpPr>
        <p:grpSpPr>
          <a:xfrm>
            <a:off x="154324" y="851643"/>
            <a:ext cx="8738156" cy="1061503"/>
            <a:chOff x="328613" y="1196752"/>
            <a:chExt cx="8263594" cy="1061503"/>
          </a:xfrm>
          <a:effectLst>
            <a:outerShdw blurRad="50800" dist="50800" dir="5400000" algn="ctr" rotWithShape="0">
              <a:srgbClr val="000000">
                <a:alpha val="44000"/>
              </a:srgbClr>
            </a:outerShdw>
          </a:effectLst>
        </p:grpSpPr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xmlns="" id="{B67DE71F-3745-4B93-9A35-689A15BE7DEA}"/>
                </a:ext>
              </a:extLst>
            </p:cNvPr>
            <p:cNvSpPr txBox="1"/>
            <p:nvPr/>
          </p:nvSpPr>
          <p:spPr>
            <a:xfrm>
              <a:off x="6067425" y="1196752"/>
              <a:ext cx="2004520" cy="42537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2000" kern="0" dirty="0">
                <a:solidFill>
                  <a:srgbClr val="000000"/>
                </a:solidFill>
                <a:latin typeface="Arial" charset="0"/>
                <a:ea typeface="ＭＳ Ｐゴシック"/>
              </a:endParaRPr>
            </a:p>
          </p:txBody>
        </p:sp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xmlns="" id="{562CC803-75C9-4667-BF9D-22596544F00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8613" y="1896647"/>
              <a:ext cx="8263594" cy="361608"/>
            </a:xfrm>
            <a:prstGeom prst="rect">
              <a:avLst/>
            </a:prstGeom>
            <a:solidFill>
              <a:srgbClr val="00458C"/>
            </a:solidFill>
            <a:ln w="12700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2A79D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 defTabSz="801688">
                <a:defRPr/>
              </a:pPr>
              <a:r>
                <a:rPr lang="bg-BG" b="1" kern="0" noProof="1" smtClean="0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Ляв тероризъм</a:t>
              </a:r>
              <a:endParaRPr lang="en-US" b="1" kern="0" noProof="1">
                <a:solidFill>
                  <a:srgbClr val="FFFFFF"/>
                </a:solidFill>
                <a:ea typeface="ＭＳ Ｐゴシック"/>
                <a:cs typeface="Microsoft Sans Serif" pitchFamily="34" charset="0"/>
              </a:endParaRPr>
            </a:p>
          </p:txBody>
        </p:sp>
      </p:grpSp>
      <p:grpSp>
        <p:nvGrpSpPr>
          <p:cNvPr id="6" name="Gruppieren 5">
            <a:extLst>
              <a:ext uri="{FF2B5EF4-FFF2-40B4-BE49-F238E27FC236}">
                <a16:creationId xmlns:a16="http://schemas.microsoft.com/office/drawing/2014/main" xmlns="" id="{9AC19F59-ED94-4C2C-842E-22F4011B0158}"/>
              </a:ext>
            </a:extLst>
          </p:cNvPr>
          <p:cNvGrpSpPr/>
          <p:nvPr/>
        </p:nvGrpSpPr>
        <p:grpSpPr>
          <a:xfrm>
            <a:off x="-180528" y="2205417"/>
            <a:ext cx="9314517" cy="3904167"/>
            <a:chOff x="-180528" y="2205417"/>
            <a:chExt cx="9314517" cy="3904167"/>
          </a:xfrm>
        </p:grpSpPr>
        <p:sp>
          <p:nvSpPr>
            <p:cNvPr id="5" name="Textfeld 4">
              <a:extLst>
                <a:ext uri="{FF2B5EF4-FFF2-40B4-BE49-F238E27FC236}">
                  <a16:creationId xmlns:a16="http://schemas.microsoft.com/office/drawing/2014/main" xmlns="" id="{7D22C704-E449-42DB-B59F-662773D90373}"/>
                </a:ext>
              </a:extLst>
            </p:cNvPr>
            <p:cNvSpPr txBox="1"/>
            <p:nvPr/>
          </p:nvSpPr>
          <p:spPr>
            <a:xfrm>
              <a:off x="2741275" y="2205417"/>
              <a:ext cx="370293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g-BG" sz="3200" b="1" dirty="0" smtClean="0">
                  <a:solidFill>
                    <a:srgbClr val="00458C"/>
                  </a:solidFill>
                </a:rPr>
                <a:t>Ляв екстремизъм</a:t>
              </a:r>
              <a:endParaRPr lang="de-DE" sz="3200" b="1" dirty="0">
                <a:solidFill>
                  <a:srgbClr val="00458C"/>
                </a:solidFill>
              </a:endParaRPr>
            </a:p>
          </p:txBody>
        </p:sp>
        <p:sp>
          <p:nvSpPr>
            <p:cNvPr id="19" name="Textfeld 18">
              <a:extLst>
                <a:ext uri="{FF2B5EF4-FFF2-40B4-BE49-F238E27FC236}">
                  <a16:creationId xmlns:a16="http://schemas.microsoft.com/office/drawing/2014/main" xmlns="" id="{F2623FAF-DD45-4693-A72E-F568BC271BCA}"/>
                </a:ext>
              </a:extLst>
            </p:cNvPr>
            <p:cNvSpPr txBox="1"/>
            <p:nvPr/>
          </p:nvSpPr>
          <p:spPr>
            <a:xfrm>
              <a:off x="2590579" y="5524809"/>
              <a:ext cx="400432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g-BG" sz="3200" b="1" dirty="0" smtClean="0">
                  <a:solidFill>
                    <a:srgbClr val="00458C"/>
                  </a:solidFill>
                </a:rPr>
                <a:t>Егалитарно общество</a:t>
              </a:r>
              <a:endParaRPr lang="de-DE" sz="3200" b="1" dirty="0">
                <a:solidFill>
                  <a:srgbClr val="00458C"/>
                </a:solidFill>
              </a:endParaRPr>
            </a:p>
          </p:txBody>
        </p:sp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xmlns="" id="{6D35000B-56CB-4F7E-8871-864492AD1B59}"/>
                </a:ext>
              </a:extLst>
            </p:cNvPr>
            <p:cNvSpPr txBox="1"/>
            <p:nvPr/>
          </p:nvSpPr>
          <p:spPr>
            <a:xfrm>
              <a:off x="-180528" y="3874788"/>
              <a:ext cx="370293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g-BG" sz="3200" b="1" dirty="0" smtClean="0">
                  <a:solidFill>
                    <a:srgbClr val="00458C"/>
                  </a:solidFill>
                </a:rPr>
                <a:t>Комунизъм</a:t>
              </a:r>
              <a:endParaRPr lang="de-DE" sz="3200" b="1" dirty="0">
                <a:solidFill>
                  <a:srgbClr val="00458C"/>
                </a:solidFill>
              </a:endParaRPr>
            </a:p>
          </p:txBody>
        </p:sp>
        <p:sp>
          <p:nvSpPr>
            <p:cNvPr id="21" name="Textfeld 20">
              <a:extLst>
                <a:ext uri="{FF2B5EF4-FFF2-40B4-BE49-F238E27FC236}">
                  <a16:creationId xmlns:a16="http://schemas.microsoft.com/office/drawing/2014/main" xmlns="" id="{6D2EDA77-AD2A-4622-B2E8-1C4D92132FF3}"/>
                </a:ext>
              </a:extLst>
            </p:cNvPr>
            <p:cNvSpPr txBox="1"/>
            <p:nvPr/>
          </p:nvSpPr>
          <p:spPr>
            <a:xfrm>
              <a:off x="5431056" y="3874788"/>
              <a:ext cx="370293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g-BG" sz="3200" b="1" dirty="0" smtClean="0">
                  <a:solidFill>
                    <a:srgbClr val="00458C"/>
                  </a:solidFill>
                </a:rPr>
                <a:t>Анархизъм </a:t>
              </a:r>
              <a:endParaRPr lang="de-DE" sz="3200" b="1" dirty="0">
                <a:solidFill>
                  <a:srgbClr val="00458C"/>
                </a:solidFill>
              </a:endParaRPr>
            </a:p>
          </p:txBody>
        </p:sp>
        <p:sp>
          <p:nvSpPr>
            <p:cNvPr id="22" name="Gerader Verbinder 3">
              <a:extLst>
                <a:ext uri="{FF2B5EF4-FFF2-40B4-BE49-F238E27FC236}">
                  <a16:creationId xmlns:a16="http://schemas.microsoft.com/office/drawing/2014/main" xmlns="" id="{E74B7DDE-8130-4331-8458-6F84C526449F}"/>
                </a:ext>
              </a:extLst>
            </p:cNvPr>
            <p:cNvSpPr/>
            <p:nvPr/>
          </p:nvSpPr>
          <p:spPr>
            <a:xfrm>
              <a:off x="4299202" y="2690187"/>
              <a:ext cx="3119485" cy="311948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2486503" y="305186"/>
                  </a:moveTo>
                  <a:arcTo wR="1559742" hR="1559742" stAng="18387232" swAng="1633569"/>
                </a:path>
              </a:pathLst>
            </a:custGeom>
            <a:noFill/>
            <a:ln w="63500">
              <a:solidFill>
                <a:srgbClr val="00458C"/>
              </a:solidFill>
              <a:tailEnd type="arrow"/>
            </a:ln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3" name="Gerader Verbinder 3">
              <a:extLst>
                <a:ext uri="{FF2B5EF4-FFF2-40B4-BE49-F238E27FC236}">
                  <a16:creationId xmlns:a16="http://schemas.microsoft.com/office/drawing/2014/main" xmlns="" id="{61F018EB-3462-4C41-9725-B7CB60989C76}"/>
                </a:ext>
              </a:extLst>
            </p:cNvPr>
            <p:cNvSpPr/>
            <p:nvPr/>
          </p:nvSpPr>
          <p:spPr>
            <a:xfrm>
              <a:off x="4234152" y="2666767"/>
              <a:ext cx="3119485" cy="311948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2957789" y="2251307"/>
                  </a:moveTo>
                  <a:arcTo wR="1559742" hR="1559742" stAng="1579199" swAng="1633569"/>
                </a:path>
              </a:pathLst>
            </a:custGeom>
            <a:noFill/>
            <a:ln w="63500">
              <a:solidFill>
                <a:srgbClr val="00458C"/>
              </a:solidFill>
              <a:tailEnd type="arrow"/>
            </a:ln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4" name="Gerader Verbinder 3">
              <a:extLst>
                <a:ext uri="{FF2B5EF4-FFF2-40B4-BE49-F238E27FC236}">
                  <a16:creationId xmlns:a16="http://schemas.microsoft.com/office/drawing/2014/main" xmlns="" id="{D11ABCDD-20E3-4801-9545-F699E86B0395}"/>
                </a:ext>
              </a:extLst>
            </p:cNvPr>
            <p:cNvSpPr/>
            <p:nvPr/>
          </p:nvSpPr>
          <p:spPr>
            <a:xfrm>
              <a:off x="1759211" y="2701535"/>
              <a:ext cx="3119485" cy="311948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632981" y="305186"/>
                  </a:moveTo>
                  <a:arcTo wR="1559742" hR="1559742" stAng="14012768" swAng="-1633569"/>
                </a:path>
              </a:pathLst>
            </a:custGeom>
            <a:noFill/>
            <a:ln w="63500">
              <a:solidFill>
                <a:srgbClr val="00458C"/>
              </a:solidFill>
              <a:tailEnd type="arrow"/>
            </a:ln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5" name="Gerader Verbinder 3">
              <a:extLst>
                <a:ext uri="{FF2B5EF4-FFF2-40B4-BE49-F238E27FC236}">
                  <a16:creationId xmlns:a16="http://schemas.microsoft.com/office/drawing/2014/main" xmlns="" id="{C231E153-BA8C-490C-9F8F-654D8788D47D}"/>
                </a:ext>
              </a:extLst>
            </p:cNvPr>
            <p:cNvSpPr/>
            <p:nvPr/>
          </p:nvSpPr>
          <p:spPr>
            <a:xfrm>
              <a:off x="1770032" y="2607432"/>
              <a:ext cx="3119485" cy="311948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161695" y="2251307"/>
                  </a:moveTo>
                  <a:arcTo wR="1559742" hR="1559742" stAng="9220801" swAng="-1633569"/>
                </a:path>
              </a:pathLst>
            </a:custGeom>
            <a:noFill/>
            <a:ln w="63500">
              <a:solidFill>
                <a:srgbClr val="00458C"/>
              </a:solidFill>
              <a:tailEnd type="arrow"/>
            </a:ln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pic>
          <p:nvPicPr>
            <p:cNvPr id="1026" name="Picture 2" descr="RAF Logo Kopieren">
              <a:extLst>
                <a:ext uri="{FF2B5EF4-FFF2-40B4-BE49-F238E27FC236}">
                  <a16:creationId xmlns:a16="http://schemas.microsoft.com/office/drawing/2014/main" xmlns="" id="{7F3C744E-8124-4064-8CBE-7CE4B0F0A5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35491" y="3184835"/>
              <a:ext cx="1714500" cy="1714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200112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484BC4-8C7A-4DC2-B635-7CC68E0D1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161420"/>
            <a:ext cx="8172399" cy="724942"/>
          </a:xfrm>
        </p:spPr>
        <p:txBody>
          <a:bodyPr>
            <a:normAutofit fontScale="90000"/>
          </a:bodyPr>
          <a:lstStyle/>
          <a:p>
            <a:r>
              <a:rPr lang="bg-BG" sz="3200" dirty="0"/>
              <a:t>Екстремистка пропаганда </a:t>
            </a:r>
            <a:r>
              <a:rPr lang="de-DE" sz="3200" dirty="0"/>
              <a:t>– </a:t>
            </a:r>
            <a:r>
              <a:rPr lang="bg-BG" sz="3200" dirty="0"/>
              <a:t>практическата гледна точка</a:t>
            </a: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xmlns="" id="{1135D77C-9535-4DEF-B825-BD1CDD09FC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6322" y="6455627"/>
            <a:ext cx="7777678" cy="402374"/>
          </a:xfrm>
        </p:spPr>
        <p:txBody>
          <a:bodyPr/>
          <a:lstStyle/>
          <a:p>
            <a:r>
              <a:rPr lang="ru-RU"/>
              <a:t>Проект „Укрепване на капацитет, обмен на опит и изследователска дейност в сферата на сигурността “</a:t>
            </a:r>
            <a:r>
              <a:rPr lang="bg-BG"/>
              <a:t> с договор No. 812108-68-02.10.2024, се изпълнява с финансова</a:t>
            </a:r>
            <a:r>
              <a:rPr lang="en-US"/>
              <a:t> </a:t>
            </a:r>
            <a:r>
              <a:rPr lang="bg-BG"/>
              <a:t>помощ на </a:t>
            </a:r>
            <a:r>
              <a:rPr lang="ru-RU"/>
              <a:t>Програмата на Република България по фонд „Вътрешна сигурност“ за периода 2021 – 2027</a:t>
            </a:r>
            <a:endParaRPr lang="nl-BE" dirty="0"/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xmlns="" id="{019E01D2-F5C1-4D5E-A23A-DF51DF9A1555}"/>
              </a:ext>
            </a:extLst>
          </p:cNvPr>
          <p:cNvGrpSpPr/>
          <p:nvPr/>
        </p:nvGrpSpPr>
        <p:grpSpPr>
          <a:xfrm>
            <a:off x="154324" y="851643"/>
            <a:ext cx="8738156" cy="1061503"/>
            <a:chOff x="328613" y="1196752"/>
            <a:chExt cx="8263594" cy="1061503"/>
          </a:xfrm>
          <a:effectLst>
            <a:outerShdw blurRad="50800" dist="50800" dir="5400000" algn="ctr" rotWithShape="0">
              <a:srgbClr val="000000">
                <a:alpha val="44000"/>
              </a:srgbClr>
            </a:outerShdw>
          </a:effectLst>
        </p:grpSpPr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xmlns="" id="{B67DE71F-3745-4B93-9A35-689A15BE7DEA}"/>
                </a:ext>
              </a:extLst>
            </p:cNvPr>
            <p:cNvSpPr txBox="1"/>
            <p:nvPr/>
          </p:nvSpPr>
          <p:spPr>
            <a:xfrm>
              <a:off x="6067425" y="1196752"/>
              <a:ext cx="2004520" cy="42537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2000" kern="0" dirty="0">
                <a:solidFill>
                  <a:srgbClr val="000000"/>
                </a:solidFill>
                <a:latin typeface="Arial" charset="0"/>
                <a:ea typeface="ＭＳ Ｐゴシック"/>
              </a:endParaRPr>
            </a:p>
          </p:txBody>
        </p:sp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xmlns="" id="{562CC803-75C9-4667-BF9D-22596544F00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8613" y="1896647"/>
              <a:ext cx="8263594" cy="361608"/>
            </a:xfrm>
            <a:prstGeom prst="rect">
              <a:avLst/>
            </a:prstGeom>
            <a:solidFill>
              <a:srgbClr val="00458C"/>
            </a:solidFill>
            <a:ln w="12700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2A79D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 defTabSz="801688">
                <a:defRPr/>
              </a:pPr>
              <a:r>
                <a:rPr lang="bg-BG" b="1" kern="0" noProof="1" smtClean="0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Ляв екстремизъм </a:t>
              </a:r>
              <a:r>
                <a:rPr lang="en-US" b="1" kern="0" noProof="1" smtClean="0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– </a:t>
              </a:r>
              <a:r>
                <a:rPr lang="bg-BG" b="1" kern="0" noProof="1" smtClean="0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идеологически елементи </a:t>
              </a:r>
              <a:r>
                <a:rPr lang="en-US" b="1" kern="0" noProof="1" smtClean="0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– </a:t>
              </a:r>
              <a:r>
                <a:rPr lang="bg-BG" b="1" kern="0" noProof="1" smtClean="0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част</a:t>
              </a:r>
              <a:r>
                <a:rPr lang="en-US" b="1" kern="0" noProof="1" smtClean="0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 </a:t>
              </a:r>
              <a:r>
                <a:rPr lang="en-US" b="1" kern="0" noProof="1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I</a:t>
              </a:r>
            </a:p>
          </p:txBody>
        </p:sp>
      </p:grpSp>
      <p:grpSp>
        <p:nvGrpSpPr>
          <p:cNvPr id="3" name="Gruppieren 2">
            <a:extLst>
              <a:ext uri="{FF2B5EF4-FFF2-40B4-BE49-F238E27FC236}">
                <a16:creationId xmlns:a16="http://schemas.microsoft.com/office/drawing/2014/main" xmlns="" id="{F00CF543-A747-428F-A1EB-AFC048A3890B}"/>
              </a:ext>
            </a:extLst>
          </p:cNvPr>
          <p:cNvGrpSpPr/>
          <p:nvPr/>
        </p:nvGrpSpPr>
        <p:grpSpPr>
          <a:xfrm>
            <a:off x="611560" y="2473446"/>
            <a:ext cx="7957142" cy="3707980"/>
            <a:chOff x="611560" y="2473446"/>
            <a:chExt cx="7957142" cy="3707980"/>
          </a:xfrm>
        </p:grpSpPr>
        <p:sp>
          <p:nvSpPr>
            <p:cNvPr id="17" name="Textfeld 16">
              <a:extLst>
                <a:ext uri="{FF2B5EF4-FFF2-40B4-BE49-F238E27FC236}">
                  <a16:creationId xmlns:a16="http://schemas.microsoft.com/office/drawing/2014/main" xmlns="" id="{8A4A9323-2DF8-4CE8-BCFF-7D47337795CF}"/>
                </a:ext>
              </a:extLst>
            </p:cNvPr>
            <p:cNvSpPr txBox="1"/>
            <p:nvPr/>
          </p:nvSpPr>
          <p:spPr>
            <a:xfrm>
              <a:off x="611560" y="2598081"/>
              <a:ext cx="3639926" cy="3136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120000"/>
                </a:lnSpc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bg-BG" sz="2400" dirty="0" smtClean="0">
                  <a:solidFill>
                    <a:srgbClr val="00458C"/>
                  </a:solidFill>
                </a:rPr>
                <a:t>Анти-ядрен </a:t>
              </a:r>
              <a:endParaRPr lang="it-IT" sz="2400" dirty="0">
                <a:solidFill>
                  <a:srgbClr val="00458C"/>
                </a:solidFill>
              </a:endParaRPr>
            </a:p>
            <a:p>
              <a:pPr marL="285750" indent="-285750">
                <a:lnSpc>
                  <a:spcPct val="120000"/>
                </a:lnSpc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bg-BG" sz="2400" dirty="0" smtClean="0">
                  <a:solidFill>
                    <a:srgbClr val="00458C"/>
                  </a:solidFill>
                </a:rPr>
                <a:t>Антифашизъм </a:t>
              </a:r>
              <a:endParaRPr lang="it-IT" sz="2400" dirty="0">
                <a:solidFill>
                  <a:srgbClr val="00458C"/>
                </a:solidFill>
              </a:endParaRPr>
            </a:p>
            <a:p>
              <a:pPr marL="285750" indent="-285750">
                <a:lnSpc>
                  <a:spcPct val="120000"/>
                </a:lnSpc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bg-BG" sz="2400" dirty="0" smtClean="0">
                  <a:solidFill>
                    <a:srgbClr val="00458C"/>
                  </a:solidFill>
                </a:rPr>
                <a:t>Анти-джентрификация</a:t>
              </a:r>
              <a:endParaRPr lang="it-IT" sz="2400" dirty="0">
                <a:solidFill>
                  <a:srgbClr val="00458C"/>
                </a:solidFill>
              </a:endParaRPr>
            </a:p>
            <a:p>
              <a:pPr marL="285750" indent="-285750">
                <a:lnSpc>
                  <a:spcPct val="120000"/>
                </a:lnSpc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bg-BG" sz="2400" dirty="0" smtClean="0">
                  <a:solidFill>
                    <a:srgbClr val="00458C"/>
                  </a:solidFill>
                </a:rPr>
                <a:t>Антиглобализация </a:t>
              </a:r>
              <a:endParaRPr lang="it-IT" sz="2400" dirty="0">
                <a:solidFill>
                  <a:srgbClr val="00458C"/>
                </a:solidFill>
              </a:endParaRPr>
            </a:p>
            <a:p>
              <a:pPr marL="285750" indent="-285750">
                <a:lnSpc>
                  <a:spcPct val="120000"/>
                </a:lnSpc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bg-BG" sz="2400" dirty="0" smtClean="0">
                  <a:solidFill>
                    <a:srgbClr val="00458C"/>
                  </a:solidFill>
                </a:rPr>
                <a:t>Антиимпериализъм </a:t>
              </a:r>
              <a:endParaRPr lang="it-IT" sz="2400" dirty="0">
                <a:solidFill>
                  <a:srgbClr val="00458C"/>
                </a:solidFill>
              </a:endParaRPr>
            </a:p>
            <a:p>
              <a:pPr marL="285750" indent="-285750">
                <a:lnSpc>
                  <a:spcPct val="120000"/>
                </a:lnSpc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bg-BG" sz="2400" dirty="0" smtClean="0">
                  <a:solidFill>
                    <a:srgbClr val="00458C"/>
                  </a:solidFill>
                </a:rPr>
                <a:t>Антикапитализъм </a:t>
              </a:r>
              <a:endParaRPr lang="it-IT" sz="2400" dirty="0">
                <a:solidFill>
                  <a:srgbClr val="00458C"/>
                </a:solidFill>
              </a:endParaRPr>
            </a:p>
          </p:txBody>
        </p:sp>
        <p:pic>
          <p:nvPicPr>
            <p:cNvPr id="2050" name="Picture 2" descr="https://www.bing.com/th?id=OIP.yZ78bbNqPm_CYuJm0z1pSgHaEK&amp;w=321&amp;h=200&amp;c=8&amp;rs=1&amp;qlt=90&amp;o=6&amp;dpr=1.5&amp;pid=3.1&amp;rm=2">
              <a:extLst>
                <a:ext uri="{FF2B5EF4-FFF2-40B4-BE49-F238E27FC236}">
                  <a16:creationId xmlns:a16="http://schemas.microsoft.com/office/drawing/2014/main" xmlns="" id="{F77732CA-6B9A-47A0-A131-1AD33642B7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1486" y="2473446"/>
              <a:ext cx="2007350" cy="12504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2" name="Picture 4" descr="Bildergebnis für anti globalization protest">
              <a:extLst>
                <a:ext uri="{FF2B5EF4-FFF2-40B4-BE49-F238E27FC236}">
                  <a16:creationId xmlns:a16="http://schemas.microsoft.com/office/drawing/2014/main" xmlns="" id="{0ABADD70-A6F2-40D6-B314-8640C690E8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61352" y="2607306"/>
              <a:ext cx="2007350" cy="15181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4" name="Picture 6" descr="Bildergebnis für anti-imperialism protest">
              <a:extLst>
                <a:ext uri="{FF2B5EF4-FFF2-40B4-BE49-F238E27FC236}">
                  <a16:creationId xmlns:a16="http://schemas.microsoft.com/office/drawing/2014/main" xmlns="" id="{C80FA25C-805E-42CA-A57C-090220E27B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3928" y="4125470"/>
              <a:ext cx="2007350" cy="16387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6" name="Picture 8" descr="Bildergebnis für anti-imperialism protest">
              <a:extLst>
                <a:ext uri="{FF2B5EF4-FFF2-40B4-BE49-F238E27FC236}">
                  <a16:creationId xmlns:a16="http://schemas.microsoft.com/office/drawing/2014/main" xmlns="" id="{C27F8E60-6F8B-44AD-880E-1A7DED8DE2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12839" y="4431497"/>
              <a:ext cx="1304375" cy="17499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677995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484BC4-8C7A-4DC2-B635-7CC68E0D1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161420"/>
            <a:ext cx="8172399" cy="724942"/>
          </a:xfrm>
        </p:spPr>
        <p:txBody>
          <a:bodyPr>
            <a:normAutofit fontScale="90000"/>
          </a:bodyPr>
          <a:lstStyle/>
          <a:p>
            <a:r>
              <a:rPr lang="bg-BG" sz="3200" dirty="0"/>
              <a:t>Екстремистка пропаганда </a:t>
            </a:r>
            <a:r>
              <a:rPr lang="de-DE" sz="3200" dirty="0"/>
              <a:t>– </a:t>
            </a:r>
            <a:r>
              <a:rPr lang="bg-BG" sz="3200" dirty="0"/>
              <a:t>практическата гледна точка</a:t>
            </a: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xmlns="" id="{1135D77C-9535-4DEF-B825-BD1CDD09FC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6322" y="6455627"/>
            <a:ext cx="7777678" cy="402374"/>
          </a:xfrm>
        </p:spPr>
        <p:txBody>
          <a:bodyPr/>
          <a:lstStyle/>
          <a:p>
            <a:r>
              <a:rPr lang="ru-RU"/>
              <a:t>Проект „Укрепване на капацитет, обмен на опит и изследователска дейност в сферата на сигурността “</a:t>
            </a:r>
            <a:r>
              <a:rPr lang="bg-BG"/>
              <a:t> с договор No. 812108-68-02.10.2024, се изпълнява с финансова</a:t>
            </a:r>
            <a:r>
              <a:rPr lang="en-US"/>
              <a:t> </a:t>
            </a:r>
            <a:r>
              <a:rPr lang="bg-BG"/>
              <a:t>помощ на </a:t>
            </a:r>
            <a:r>
              <a:rPr lang="ru-RU"/>
              <a:t>Програмата на Република България по фонд „Вътрешна сигурност“ за периода 2021 – 2027</a:t>
            </a:r>
            <a:endParaRPr lang="nl-BE" dirty="0"/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xmlns="" id="{019E01D2-F5C1-4D5E-A23A-DF51DF9A1555}"/>
              </a:ext>
            </a:extLst>
          </p:cNvPr>
          <p:cNvGrpSpPr/>
          <p:nvPr/>
        </p:nvGrpSpPr>
        <p:grpSpPr>
          <a:xfrm>
            <a:off x="154324" y="851643"/>
            <a:ext cx="8738156" cy="1061503"/>
            <a:chOff x="328613" y="1196752"/>
            <a:chExt cx="8263594" cy="1061503"/>
          </a:xfrm>
          <a:effectLst>
            <a:outerShdw blurRad="50800" dist="50800" dir="5400000" algn="ctr" rotWithShape="0">
              <a:srgbClr val="000000">
                <a:alpha val="44000"/>
              </a:srgbClr>
            </a:outerShdw>
          </a:effectLst>
        </p:grpSpPr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xmlns="" id="{B67DE71F-3745-4B93-9A35-689A15BE7DEA}"/>
                </a:ext>
              </a:extLst>
            </p:cNvPr>
            <p:cNvSpPr txBox="1"/>
            <p:nvPr/>
          </p:nvSpPr>
          <p:spPr>
            <a:xfrm>
              <a:off x="6067425" y="1196752"/>
              <a:ext cx="2004520" cy="42537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2000" kern="0" dirty="0">
                <a:solidFill>
                  <a:srgbClr val="000000"/>
                </a:solidFill>
                <a:latin typeface="Arial" charset="0"/>
                <a:ea typeface="ＭＳ Ｐゴシック"/>
              </a:endParaRPr>
            </a:p>
          </p:txBody>
        </p:sp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xmlns="" id="{562CC803-75C9-4667-BF9D-22596544F00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8613" y="1896647"/>
              <a:ext cx="8263594" cy="361608"/>
            </a:xfrm>
            <a:prstGeom prst="rect">
              <a:avLst/>
            </a:prstGeom>
            <a:solidFill>
              <a:srgbClr val="00458C"/>
            </a:solidFill>
            <a:ln w="12700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2A79D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 defTabSz="801688">
                <a:defRPr/>
              </a:pPr>
              <a:r>
                <a:rPr lang="bg-BG" b="1" kern="0" noProof="1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Ляв екстремизъм </a:t>
              </a:r>
              <a:r>
                <a:rPr lang="en-US" b="1" kern="0" noProof="1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– </a:t>
              </a:r>
              <a:r>
                <a:rPr lang="bg-BG" b="1" kern="0" noProof="1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идеологически елементи </a:t>
              </a:r>
              <a:r>
                <a:rPr lang="en-US" b="1" kern="0" noProof="1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– </a:t>
              </a:r>
              <a:r>
                <a:rPr lang="bg-BG" b="1" kern="0" noProof="1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част</a:t>
              </a:r>
              <a:r>
                <a:rPr lang="en-US" b="1" kern="0" noProof="1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 </a:t>
              </a:r>
              <a:r>
                <a:rPr lang="en-US" b="1" kern="0" noProof="1" smtClean="0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II</a:t>
              </a:r>
              <a:endParaRPr lang="en-US" b="1" kern="0" noProof="1">
                <a:solidFill>
                  <a:srgbClr val="FFFFFF"/>
                </a:solidFill>
                <a:ea typeface="ＭＳ Ｐゴシック"/>
                <a:cs typeface="Microsoft Sans Serif" pitchFamily="34" charset="0"/>
              </a:endParaRPr>
            </a:p>
          </p:txBody>
        </p:sp>
      </p:grpSp>
      <p:sp>
        <p:nvSpPr>
          <p:cNvPr id="17" name="Textfeld 16">
            <a:extLst>
              <a:ext uri="{FF2B5EF4-FFF2-40B4-BE49-F238E27FC236}">
                <a16:creationId xmlns:a16="http://schemas.microsoft.com/office/drawing/2014/main" xmlns="" id="{8A4A9323-2DF8-4CE8-BCFF-7D47337795CF}"/>
              </a:ext>
            </a:extLst>
          </p:cNvPr>
          <p:cNvSpPr txBox="1"/>
          <p:nvPr/>
        </p:nvSpPr>
        <p:spPr>
          <a:xfrm>
            <a:off x="611560" y="2598081"/>
            <a:ext cx="3312368" cy="3136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bg-BG" sz="2400" dirty="0" smtClean="0">
                <a:solidFill>
                  <a:srgbClr val="00458C"/>
                </a:solidFill>
              </a:rPr>
              <a:t>Антимилитаризъм </a:t>
            </a:r>
            <a:endParaRPr lang="it-IT" sz="2400" dirty="0">
              <a:solidFill>
                <a:srgbClr val="00458C"/>
              </a:solidFill>
            </a:endParaRP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bg-BG" sz="2400" dirty="0" smtClean="0">
                <a:solidFill>
                  <a:srgbClr val="00458C"/>
                </a:solidFill>
              </a:rPr>
              <a:t>Антирепресия </a:t>
            </a:r>
            <a:endParaRPr lang="it-IT" sz="2400" dirty="0">
              <a:solidFill>
                <a:srgbClr val="00458C"/>
              </a:solidFill>
            </a:endParaRP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bg-BG" sz="2400" dirty="0" smtClean="0">
                <a:solidFill>
                  <a:srgbClr val="00458C"/>
                </a:solidFill>
              </a:rPr>
              <a:t>Антиционизъм </a:t>
            </a:r>
            <a:endParaRPr lang="it-IT" sz="2400" dirty="0">
              <a:solidFill>
                <a:srgbClr val="00458C"/>
              </a:solidFill>
            </a:endParaRP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bg-BG" sz="2400" dirty="0" smtClean="0">
                <a:solidFill>
                  <a:srgbClr val="00458C"/>
                </a:solidFill>
              </a:rPr>
              <a:t>Егалитаризъм </a:t>
            </a:r>
            <a:endParaRPr lang="it-IT" sz="2400" dirty="0">
              <a:solidFill>
                <a:srgbClr val="00458C"/>
              </a:solidFill>
            </a:endParaRP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bg-BG" sz="2400" dirty="0" smtClean="0">
                <a:solidFill>
                  <a:srgbClr val="00458C"/>
                </a:solidFill>
              </a:rPr>
              <a:t>Екологизъм </a:t>
            </a:r>
            <a:endParaRPr lang="it-IT" sz="2400" dirty="0">
              <a:solidFill>
                <a:srgbClr val="00458C"/>
              </a:solidFill>
            </a:endParaRP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bg-BG" sz="2400" dirty="0" smtClean="0">
                <a:solidFill>
                  <a:srgbClr val="00458C"/>
                </a:solidFill>
              </a:rPr>
              <a:t>Интернационализъм </a:t>
            </a:r>
            <a:endParaRPr lang="it-IT" sz="2400" dirty="0">
              <a:solidFill>
                <a:srgbClr val="00458C"/>
              </a:solidFill>
            </a:endParaRPr>
          </a:p>
        </p:txBody>
      </p:sp>
      <p:pic>
        <p:nvPicPr>
          <p:cNvPr id="3074" name="Picture 2" descr="Bildergebnis für eviroment protest">
            <a:extLst>
              <a:ext uri="{FF2B5EF4-FFF2-40B4-BE49-F238E27FC236}">
                <a16:creationId xmlns:a16="http://schemas.microsoft.com/office/drawing/2014/main" xmlns="" id="{B8913597-6C93-4669-9BA8-D65EB4BD29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476189"/>
            <a:ext cx="2232248" cy="1499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Bildergebnis für umweltaktivisten beschädigen gemälde">
            <a:extLst>
              <a:ext uri="{FF2B5EF4-FFF2-40B4-BE49-F238E27FC236}">
                <a16:creationId xmlns:a16="http://schemas.microsoft.com/office/drawing/2014/main" xmlns="" id="{F2563674-CD60-4FF6-BB27-951E06B3BD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1356" y="4428377"/>
            <a:ext cx="2741608" cy="1651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Bildergebnis für umweltaktivisten beschädigen gemälde">
            <a:extLst>
              <a:ext uri="{FF2B5EF4-FFF2-40B4-BE49-F238E27FC236}">
                <a16:creationId xmlns:a16="http://schemas.microsoft.com/office/drawing/2014/main" xmlns="" id="{F20DEF8C-C34E-401B-A94E-ED1B4F6411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2705" y="2945577"/>
            <a:ext cx="2236878" cy="1238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30422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484BC4-8C7A-4DC2-B635-7CC68E0D1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592" y="161420"/>
            <a:ext cx="8244407" cy="724942"/>
          </a:xfrm>
        </p:spPr>
        <p:txBody>
          <a:bodyPr>
            <a:normAutofit fontScale="90000"/>
          </a:bodyPr>
          <a:lstStyle/>
          <a:p>
            <a:r>
              <a:rPr lang="bg-BG" sz="3200" dirty="0"/>
              <a:t>Екстремистка пропаганда </a:t>
            </a:r>
            <a:r>
              <a:rPr lang="de-DE" sz="3200" dirty="0"/>
              <a:t>– </a:t>
            </a:r>
            <a:r>
              <a:rPr lang="bg-BG" sz="3200" dirty="0"/>
              <a:t>практическата гледна точка</a:t>
            </a: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xmlns="" id="{1135D77C-9535-4DEF-B825-BD1CDD09FC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6322" y="6455627"/>
            <a:ext cx="7777678" cy="402374"/>
          </a:xfrm>
        </p:spPr>
        <p:txBody>
          <a:bodyPr/>
          <a:lstStyle/>
          <a:p>
            <a:r>
              <a:rPr lang="ru-RU"/>
              <a:t>Проект „Укрепване на капацитет, обмен на опит и изследователска дейност в сферата на сигурността “</a:t>
            </a:r>
            <a:r>
              <a:rPr lang="bg-BG"/>
              <a:t> с договор No. 812108-68-02.10.2024, се изпълнява с финансова</a:t>
            </a:r>
            <a:r>
              <a:rPr lang="en-US"/>
              <a:t> </a:t>
            </a:r>
            <a:r>
              <a:rPr lang="bg-BG"/>
              <a:t>помощ на </a:t>
            </a:r>
            <a:r>
              <a:rPr lang="ru-RU"/>
              <a:t>Програмата на Република България по фонд „Вътрешна сигурност“ за периода 2021 – 2027</a:t>
            </a:r>
            <a:endParaRPr lang="nl-BE" dirty="0"/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xmlns="" id="{019E01D2-F5C1-4D5E-A23A-DF51DF9A1555}"/>
              </a:ext>
            </a:extLst>
          </p:cNvPr>
          <p:cNvGrpSpPr/>
          <p:nvPr/>
        </p:nvGrpSpPr>
        <p:grpSpPr>
          <a:xfrm>
            <a:off x="154324" y="851643"/>
            <a:ext cx="8738156" cy="1061503"/>
            <a:chOff x="328613" y="1196752"/>
            <a:chExt cx="8263594" cy="1061503"/>
          </a:xfrm>
          <a:effectLst>
            <a:outerShdw blurRad="50800" dist="50800" dir="5400000" algn="ctr" rotWithShape="0">
              <a:srgbClr val="000000">
                <a:alpha val="44000"/>
              </a:srgbClr>
            </a:outerShdw>
          </a:effectLst>
        </p:grpSpPr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xmlns="" id="{B67DE71F-3745-4B93-9A35-689A15BE7DEA}"/>
                </a:ext>
              </a:extLst>
            </p:cNvPr>
            <p:cNvSpPr txBox="1"/>
            <p:nvPr/>
          </p:nvSpPr>
          <p:spPr>
            <a:xfrm>
              <a:off x="6067425" y="1196752"/>
              <a:ext cx="2004520" cy="42537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2000" kern="0" dirty="0">
                <a:solidFill>
                  <a:srgbClr val="000000"/>
                </a:solidFill>
                <a:latin typeface="Arial" charset="0"/>
                <a:ea typeface="ＭＳ Ｐゴシック"/>
              </a:endParaRPr>
            </a:p>
          </p:txBody>
        </p:sp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xmlns="" id="{562CC803-75C9-4667-BF9D-22596544F00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8613" y="1896647"/>
              <a:ext cx="8263594" cy="361608"/>
            </a:xfrm>
            <a:prstGeom prst="rect">
              <a:avLst/>
            </a:prstGeom>
            <a:solidFill>
              <a:srgbClr val="00458C"/>
            </a:solidFill>
            <a:ln w="12700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2A79D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 defTabSz="801688">
                <a:defRPr/>
              </a:pPr>
              <a:r>
                <a:rPr lang="bg-BG" b="1" kern="0" noProof="1" smtClean="0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Десен екстремизъм </a:t>
              </a:r>
              <a:r>
                <a:rPr lang="en-US" b="1" kern="0" noProof="1" smtClean="0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/ </a:t>
              </a:r>
              <a:r>
                <a:rPr lang="bg-BG" b="1" kern="0" noProof="1" smtClean="0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десен тероризъм</a:t>
              </a:r>
              <a:endParaRPr lang="en-US" b="1" kern="0" noProof="1">
                <a:solidFill>
                  <a:srgbClr val="FFFFFF"/>
                </a:solidFill>
                <a:ea typeface="ＭＳ Ｐゴシック"/>
                <a:cs typeface="Microsoft Sans Serif" pitchFamily="34" charset="0"/>
              </a:endParaRPr>
            </a:p>
          </p:txBody>
        </p:sp>
      </p:grpSp>
      <p:pic>
        <p:nvPicPr>
          <p:cNvPr id="14" name="Inhaltsplatzhalter 11">
            <a:extLst>
              <a:ext uri="{FF2B5EF4-FFF2-40B4-BE49-F238E27FC236}">
                <a16:creationId xmlns:a16="http://schemas.microsoft.com/office/drawing/2014/main" xmlns="" id="{6881428C-A63D-48CF-919E-493B88D6E6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523153" y="2493302"/>
            <a:ext cx="4097693" cy="3513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4966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484BC4-8C7A-4DC2-B635-7CC68E0D1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161420"/>
            <a:ext cx="8172399" cy="724942"/>
          </a:xfrm>
        </p:spPr>
        <p:txBody>
          <a:bodyPr>
            <a:normAutofit fontScale="90000"/>
          </a:bodyPr>
          <a:lstStyle/>
          <a:p>
            <a:r>
              <a:rPr lang="bg-BG" sz="3200" dirty="0"/>
              <a:t>Екстремистка пропаганда </a:t>
            </a:r>
            <a:r>
              <a:rPr lang="de-DE" sz="3200" dirty="0"/>
              <a:t>– </a:t>
            </a:r>
            <a:r>
              <a:rPr lang="bg-BG" sz="3200" dirty="0"/>
              <a:t>практическата гледна точка</a:t>
            </a: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xmlns="" id="{1135D77C-9535-4DEF-B825-BD1CDD09FC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6322" y="6455627"/>
            <a:ext cx="7777678" cy="402374"/>
          </a:xfrm>
        </p:spPr>
        <p:txBody>
          <a:bodyPr/>
          <a:lstStyle/>
          <a:p>
            <a:r>
              <a:rPr lang="ru-RU"/>
              <a:t>Проект „Укрепване на капацитет, обмен на опит и изследователска дейност в сферата на сигурността “</a:t>
            </a:r>
            <a:r>
              <a:rPr lang="bg-BG"/>
              <a:t> с договор No. 812108-68-02.10.2024, се изпълнява с финансова</a:t>
            </a:r>
            <a:r>
              <a:rPr lang="en-US"/>
              <a:t> </a:t>
            </a:r>
            <a:r>
              <a:rPr lang="bg-BG"/>
              <a:t>помощ на </a:t>
            </a:r>
            <a:r>
              <a:rPr lang="ru-RU"/>
              <a:t>Програмата на Република България по фонд „Вътрешна сигурност“ за периода 2021 – 2027</a:t>
            </a:r>
            <a:endParaRPr lang="nl-BE" dirty="0"/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xmlns="" id="{019E01D2-F5C1-4D5E-A23A-DF51DF9A1555}"/>
              </a:ext>
            </a:extLst>
          </p:cNvPr>
          <p:cNvGrpSpPr/>
          <p:nvPr/>
        </p:nvGrpSpPr>
        <p:grpSpPr>
          <a:xfrm>
            <a:off x="154324" y="851643"/>
            <a:ext cx="8738156" cy="1061503"/>
            <a:chOff x="328613" y="1196752"/>
            <a:chExt cx="8263594" cy="1061503"/>
          </a:xfrm>
          <a:effectLst>
            <a:outerShdw blurRad="50800" dist="50800" dir="5400000" algn="ctr" rotWithShape="0">
              <a:srgbClr val="000000">
                <a:alpha val="44000"/>
              </a:srgbClr>
            </a:outerShdw>
          </a:effectLst>
        </p:grpSpPr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xmlns="" id="{B67DE71F-3745-4B93-9A35-689A15BE7DEA}"/>
                </a:ext>
              </a:extLst>
            </p:cNvPr>
            <p:cNvSpPr txBox="1"/>
            <p:nvPr/>
          </p:nvSpPr>
          <p:spPr>
            <a:xfrm>
              <a:off x="6067425" y="1196752"/>
              <a:ext cx="2004520" cy="42537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2000" kern="0" dirty="0">
                <a:solidFill>
                  <a:srgbClr val="000000"/>
                </a:solidFill>
                <a:latin typeface="Arial" charset="0"/>
                <a:ea typeface="ＭＳ Ｐゴシック"/>
              </a:endParaRPr>
            </a:p>
          </p:txBody>
        </p:sp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xmlns="" id="{562CC803-75C9-4667-BF9D-22596544F00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8613" y="1896647"/>
              <a:ext cx="8263594" cy="361608"/>
            </a:xfrm>
            <a:prstGeom prst="rect">
              <a:avLst/>
            </a:prstGeom>
            <a:solidFill>
              <a:srgbClr val="00458C"/>
            </a:solidFill>
            <a:ln w="12700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2A79D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 defTabSz="801688">
                <a:defRPr/>
              </a:pPr>
              <a:r>
                <a:rPr lang="bg-BG" b="1" kern="0" noProof="1" smtClean="0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Актуален случай на десен екстремизъм в Германия</a:t>
              </a:r>
              <a:endParaRPr lang="en-US" b="1" kern="0" noProof="1">
                <a:solidFill>
                  <a:srgbClr val="FFFFFF"/>
                </a:solidFill>
                <a:ea typeface="ＭＳ Ｐゴシック"/>
                <a:cs typeface="Microsoft Sans Serif" pitchFamily="34" charset="0"/>
              </a:endParaRPr>
            </a:p>
          </p:txBody>
        </p:sp>
      </p:grpSp>
      <p:grpSp>
        <p:nvGrpSpPr>
          <p:cNvPr id="3" name="Gruppieren 2">
            <a:extLst>
              <a:ext uri="{FF2B5EF4-FFF2-40B4-BE49-F238E27FC236}">
                <a16:creationId xmlns:a16="http://schemas.microsoft.com/office/drawing/2014/main" xmlns="" id="{F6ED5D77-7FF6-4635-8C8B-BF79E1CCE996}"/>
              </a:ext>
            </a:extLst>
          </p:cNvPr>
          <p:cNvGrpSpPr/>
          <p:nvPr/>
        </p:nvGrpSpPr>
        <p:grpSpPr>
          <a:xfrm>
            <a:off x="0" y="2056946"/>
            <a:ext cx="8909964" cy="4287328"/>
            <a:chOff x="0" y="2056946"/>
            <a:chExt cx="8909964" cy="4287328"/>
          </a:xfrm>
        </p:grpSpPr>
        <p:sp>
          <p:nvSpPr>
            <p:cNvPr id="9" name="Textfeld 8">
              <a:extLst>
                <a:ext uri="{FF2B5EF4-FFF2-40B4-BE49-F238E27FC236}">
                  <a16:creationId xmlns:a16="http://schemas.microsoft.com/office/drawing/2014/main" xmlns="" id="{4DE0F215-BEA9-411D-BE17-E3F921F88136}"/>
                </a:ext>
              </a:extLst>
            </p:cNvPr>
            <p:cNvSpPr txBox="1"/>
            <p:nvPr/>
          </p:nvSpPr>
          <p:spPr>
            <a:xfrm>
              <a:off x="0" y="2056946"/>
              <a:ext cx="5400600" cy="428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120000"/>
                </a:lnSpc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bg-BG" dirty="0" smtClean="0">
                  <a:solidFill>
                    <a:srgbClr val="00458C"/>
                  </a:solidFill>
                </a:rPr>
                <a:t>Терористична групировка, основана през юли</a:t>
              </a:r>
              <a:r>
                <a:rPr lang="en-US" dirty="0" smtClean="0">
                  <a:solidFill>
                    <a:srgbClr val="00458C"/>
                  </a:solidFill>
                </a:rPr>
                <a:t> 2021</a:t>
              </a:r>
              <a:r>
                <a:rPr lang="bg-BG" dirty="0" smtClean="0">
                  <a:solidFill>
                    <a:srgbClr val="00458C"/>
                  </a:solidFill>
                </a:rPr>
                <a:t> г.</a:t>
              </a:r>
              <a:endParaRPr lang="en-US" dirty="0">
                <a:solidFill>
                  <a:srgbClr val="00458C"/>
                </a:solidFill>
              </a:endParaRPr>
            </a:p>
            <a:p>
              <a:pPr marL="285750" indent="-285750">
                <a:lnSpc>
                  <a:spcPct val="120000"/>
                </a:lnSpc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bg-BG" dirty="0" smtClean="0">
                  <a:solidFill>
                    <a:srgbClr val="00458C"/>
                  </a:solidFill>
                </a:rPr>
                <a:t>Цел</a:t>
              </a:r>
              <a:r>
                <a:rPr lang="en-US" dirty="0" smtClean="0">
                  <a:solidFill>
                    <a:srgbClr val="00458C"/>
                  </a:solidFill>
                </a:rPr>
                <a:t>: </a:t>
              </a:r>
              <a:r>
                <a:rPr lang="bg-BG" dirty="0" smtClean="0">
                  <a:solidFill>
                    <a:srgbClr val="00458C"/>
                  </a:solidFill>
                </a:rPr>
                <a:t>сваляне на </a:t>
              </a:r>
              <a:r>
                <a:rPr lang="bg-BG" dirty="0" smtClean="0">
                  <a:solidFill>
                    <a:srgbClr val="00458C"/>
                  </a:solidFill>
                </a:rPr>
                <a:t>ФРГ</a:t>
              </a:r>
              <a:r>
                <a:rPr lang="en-US" dirty="0" smtClean="0">
                  <a:solidFill>
                    <a:srgbClr val="00458C"/>
                  </a:solidFill>
                </a:rPr>
                <a:t>, </a:t>
              </a:r>
              <a:r>
                <a:rPr lang="bg-BG" dirty="0" smtClean="0">
                  <a:solidFill>
                    <a:srgbClr val="00458C"/>
                  </a:solidFill>
                </a:rPr>
                <a:t>създаване на ново </a:t>
              </a:r>
              <a:r>
                <a:rPr lang="en-US" dirty="0" smtClean="0">
                  <a:solidFill>
                    <a:srgbClr val="00458C"/>
                  </a:solidFill>
                </a:rPr>
                <a:t>(</a:t>
              </a:r>
              <a:r>
                <a:rPr lang="bg-BG" dirty="0" smtClean="0">
                  <a:solidFill>
                    <a:srgbClr val="00458C"/>
                  </a:solidFill>
                </a:rPr>
                <a:t>дясноекстремистко</a:t>
              </a:r>
              <a:r>
                <a:rPr lang="en-US" dirty="0" smtClean="0">
                  <a:solidFill>
                    <a:srgbClr val="00458C"/>
                  </a:solidFill>
                </a:rPr>
                <a:t>) </a:t>
              </a:r>
              <a:r>
                <a:rPr lang="bg-BG" dirty="0" smtClean="0">
                  <a:solidFill>
                    <a:srgbClr val="00458C"/>
                  </a:solidFill>
                </a:rPr>
                <a:t>правителство</a:t>
              </a:r>
              <a:endParaRPr lang="en-US" dirty="0">
                <a:solidFill>
                  <a:srgbClr val="00458C"/>
                </a:solidFill>
              </a:endParaRPr>
            </a:p>
            <a:p>
              <a:pPr marL="285750" indent="-285750">
                <a:lnSpc>
                  <a:spcPct val="120000"/>
                </a:lnSpc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bg-BG" dirty="0">
                  <a:solidFill>
                    <a:srgbClr val="00458C"/>
                  </a:solidFill>
                </a:rPr>
                <a:t>А</a:t>
              </a:r>
              <a:r>
                <a:rPr lang="bg-BG" dirty="0" smtClean="0">
                  <a:solidFill>
                    <a:srgbClr val="00458C"/>
                  </a:solidFill>
                </a:rPr>
                <a:t>вгуст</a:t>
              </a:r>
              <a:r>
                <a:rPr lang="en-US" dirty="0" smtClean="0">
                  <a:solidFill>
                    <a:srgbClr val="00458C"/>
                  </a:solidFill>
                </a:rPr>
                <a:t> 2021</a:t>
              </a:r>
              <a:r>
                <a:rPr lang="bg-BG" dirty="0" smtClean="0">
                  <a:solidFill>
                    <a:srgbClr val="00458C"/>
                  </a:solidFill>
                </a:rPr>
                <a:t> г.</a:t>
              </a:r>
              <a:r>
                <a:rPr lang="en-US" dirty="0" smtClean="0">
                  <a:solidFill>
                    <a:srgbClr val="00458C"/>
                  </a:solidFill>
                </a:rPr>
                <a:t>: </a:t>
              </a:r>
              <a:r>
                <a:rPr lang="bg-BG" dirty="0" smtClean="0">
                  <a:solidFill>
                    <a:srgbClr val="00458C"/>
                  </a:solidFill>
                </a:rPr>
                <a:t>планиране на щурм на парламента</a:t>
              </a:r>
              <a:endParaRPr lang="en-US" dirty="0">
                <a:solidFill>
                  <a:srgbClr val="00458C"/>
                </a:solidFill>
              </a:endParaRPr>
            </a:p>
            <a:p>
              <a:pPr marL="285750" indent="-285750">
                <a:lnSpc>
                  <a:spcPct val="120000"/>
                </a:lnSpc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bg-BG" dirty="0" smtClean="0">
                  <a:solidFill>
                    <a:srgbClr val="00458C"/>
                  </a:solidFill>
                </a:rPr>
                <a:t>Групировката вербува бивши военни </a:t>
              </a:r>
              <a:r>
                <a:rPr lang="en-US" dirty="0" smtClean="0">
                  <a:solidFill>
                    <a:srgbClr val="00458C"/>
                  </a:solidFill>
                </a:rPr>
                <a:t>(</a:t>
              </a:r>
              <a:r>
                <a:rPr lang="bg-BG" dirty="0" smtClean="0">
                  <a:solidFill>
                    <a:srgbClr val="00458C"/>
                  </a:solidFill>
                </a:rPr>
                <a:t>над 60 души</a:t>
              </a:r>
              <a:r>
                <a:rPr lang="en-US" dirty="0" smtClean="0">
                  <a:solidFill>
                    <a:srgbClr val="00458C"/>
                  </a:solidFill>
                </a:rPr>
                <a:t>; </a:t>
              </a:r>
              <a:r>
                <a:rPr lang="en-US" dirty="0">
                  <a:solidFill>
                    <a:srgbClr val="00458C"/>
                  </a:solidFill>
                </a:rPr>
                <a:t>25 </a:t>
              </a:r>
              <a:r>
                <a:rPr lang="bg-BG" dirty="0" smtClean="0">
                  <a:solidFill>
                    <a:srgbClr val="00458C"/>
                  </a:solidFill>
                </a:rPr>
                <a:t>в най-близкия кръг</a:t>
              </a:r>
              <a:r>
                <a:rPr lang="en-US" dirty="0" smtClean="0">
                  <a:solidFill>
                    <a:srgbClr val="00458C"/>
                  </a:solidFill>
                </a:rPr>
                <a:t>)</a:t>
              </a:r>
              <a:endParaRPr lang="en-US" dirty="0">
                <a:solidFill>
                  <a:srgbClr val="00458C"/>
                </a:solidFill>
              </a:endParaRPr>
            </a:p>
            <a:p>
              <a:pPr marL="285750" indent="-285750">
                <a:lnSpc>
                  <a:spcPct val="120000"/>
                </a:lnSpc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bg-BG" dirty="0" smtClean="0">
                  <a:solidFill>
                    <a:srgbClr val="00458C"/>
                  </a:solidFill>
                </a:rPr>
                <a:t>Лидер</a:t>
              </a:r>
              <a:r>
                <a:rPr lang="en-US" dirty="0" smtClean="0">
                  <a:solidFill>
                    <a:srgbClr val="00458C"/>
                  </a:solidFill>
                </a:rPr>
                <a:t>: </a:t>
              </a:r>
              <a:r>
                <a:rPr lang="bg-BG" dirty="0" smtClean="0">
                  <a:solidFill>
                    <a:srgbClr val="00458C"/>
                  </a:solidFill>
                </a:rPr>
                <a:t>Принц Ройс</a:t>
              </a:r>
              <a:r>
                <a:rPr lang="en-US" dirty="0" smtClean="0">
                  <a:solidFill>
                    <a:srgbClr val="00458C"/>
                  </a:solidFill>
                </a:rPr>
                <a:t> </a:t>
              </a:r>
              <a:r>
                <a:rPr lang="en-US" dirty="0">
                  <a:solidFill>
                    <a:srgbClr val="00458C"/>
                  </a:solidFill>
                </a:rPr>
                <a:t>III.</a:t>
              </a:r>
            </a:p>
            <a:p>
              <a:pPr marL="285750" indent="-285750">
                <a:lnSpc>
                  <a:spcPct val="120000"/>
                </a:lnSpc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bg-BG" dirty="0" smtClean="0">
                  <a:solidFill>
                    <a:srgbClr val="00458C"/>
                  </a:solidFill>
                </a:rPr>
                <a:t>Арестуван през май </a:t>
              </a:r>
              <a:r>
                <a:rPr lang="en-US" dirty="0" smtClean="0">
                  <a:solidFill>
                    <a:srgbClr val="00458C"/>
                  </a:solidFill>
                </a:rPr>
                <a:t>2023</a:t>
              </a:r>
              <a:r>
                <a:rPr lang="bg-BG" dirty="0" smtClean="0">
                  <a:solidFill>
                    <a:srgbClr val="00458C"/>
                  </a:solidFill>
                </a:rPr>
                <a:t> г.</a:t>
              </a:r>
              <a:endParaRPr lang="en-US" dirty="0">
                <a:solidFill>
                  <a:srgbClr val="00458C"/>
                </a:solidFill>
              </a:endParaRPr>
            </a:p>
            <a:p>
              <a:pPr marL="285750" indent="-285750">
                <a:lnSpc>
                  <a:spcPct val="120000"/>
                </a:lnSpc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bg-BG" dirty="0" smtClean="0">
                  <a:solidFill>
                    <a:srgbClr val="00458C"/>
                  </a:solidFill>
                </a:rPr>
                <a:t>Иззети са над </a:t>
              </a:r>
              <a:r>
                <a:rPr lang="en-US" dirty="0" smtClean="0">
                  <a:solidFill>
                    <a:srgbClr val="00458C"/>
                  </a:solidFill>
                </a:rPr>
                <a:t>380 </a:t>
              </a:r>
              <a:r>
                <a:rPr lang="bg-BG" dirty="0" smtClean="0">
                  <a:solidFill>
                    <a:srgbClr val="00458C"/>
                  </a:solidFill>
                </a:rPr>
                <a:t>огнестрелни оръжия</a:t>
              </a:r>
              <a:endParaRPr lang="en-US" dirty="0">
                <a:solidFill>
                  <a:srgbClr val="00458C"/>
                </a:solidFill>
              </a:endParaRPr>
            </a:p>
            <a:p>
              <a:pPr marL="285750" indent="-285750">
                <a:lnSpc>
                  <a:spcPct val="120000"/>
                </a:lnSpc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bg-BG" dirty="0" smtClean="0">
                  <a:solidFill>
                    <a:srgbClr val="00458C"/>
                  </a:solidFill>
                </a:rPr>
                <a:t>Водят се дела от април </a:t>
              </a:r>
              <a:r>
                <a:rPr lang="en-US" dirty="0" smtClean="0">
                  <a:solidFill>
                    <a:srgbClr val="00458C"/>
                  </a:solidFill>
                </a:rPr>
                <a:t>2024</a:t>
              </a:r>
              <a:r>
                <a:rPr lang="bg-BG" dirty="0" smtClean="0">
                  <a:solidFill>
                    <a:srgbClr val="00458C"/>
                  </a:solidFill>
                </a:rPr>
                <a:t> г.</a:t>
              </a:r>
              <a:endParaRPr lang="en-US" dirty="0">
                <a:solidFill>
                  <a:srgbClr val="00458C"/>
                </a:solidFill>
              </a:endParaRPr>
            </a:p>
          </p:txBody>
        </p:sp>
        <p:pic>
          <p:nvPicPr>
            <p:cNvPr id="4098" name="Picture 2" descr="Bildergebnis für rechts terrorismus deutschland prinz">
              <a:extLst>
                <a:ext uri="{FF2B5EF4-FFF2-40B4-BE49-F238E27FC236}">
                  <a16:creationId xmlns:a16="http://schemas.microsoft.com/office/drawing/2014/main" xmlns="" id="{5E155925-3BE1-4A65-856C-1A48A0F12F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27913" y="2397282"/>
              <a:ext cx="3015824" cy="17708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00" name="Picture 4" descr="Diese Waffen horteten die mutmaßlichen Reichsbürger-Terroristen um ...">
              <a:extLst>
                <a:ext uri="{FF2B5EF4-FFF2-40B4-BE49-F238E27FC236}">
                  <a16:creationId xmlns:a16="http://schemas.microsoft.com/office/drawing/2014/main" xmlns="" id="{BDBA0253-D9E2-4417-A994-959CFE6C08B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68563" y="4618493"/>
              <a:ext cx="2041401" cy="11455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02" name="Picture 6" descr="Wuppertal: Illegale Waffen bei mutmaßlichem „Reichsbürger“ gefunden">
              <a:extLst>
                <a:ext uri="{FF2B5EF4-FFF2-40B4-BE49-F238E27FC236}">
                  <a16:creationId xmlns:a16="http://schemas.microsoft.com/office/drawing/2014/main" xmlns="" id="{34968587-68B4-4AF5-B4F5-4D31B85B19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129806" y="4856045"/>
              <a:ext cx="1716159" cy="11455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99207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484BC4-8C7A-4DC2-B635-7CC68E0D1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161420"/>
            <a:ext cx="8172399" cy="724942"/>
          </a:xfrm>
        </p:spPr>
        <p:txBody>
          <a:bodyPr>
            <a:normAutofit fontScale="90000"/>
          </a:bodyPr>
          <a:lstStyle/>
          <a:p>
            <a:r>
              <a:rPr lang="bg-BG" sz="3200" dirty="0"/>
              <a:t>Екстремистка пропаганда </a:t>
            </a:r>
            <a:r>
              <a:rPr lang="de-DE" sz="3200" dirty="0"/>
              <a:t>– </a:t>
            </a:r>
            <a:r>
              <a:rPr lang="bg-BG" sz="3200" dirty="0"/>
              <a:t>практическата гледна точка</a:t>
            </a: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xmlns="" id="{1135D77C-9535-4DEF-B825-BD1CDD09FC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6322" y="6455627"/>
            <a:ext cx="7777678" cy="402374"/>
          </a:xfrm>
        </p:spPr>
        <p:txBody>
          <a:bodyPr/>
          <a:lstStyle/>
          <a:p>
            <a:r>
              <a:rPr lang="ru-RU"/>
              <a:t>Проект „Укрепване на капацитет, обмен на опит и изследователска дейност в сферата на сигурността “</a:t>
            </a:r>
            <a:r>
              <a:rPr lang="bg-BG"/>
              <a:t> с договор No. 812108-68-02.10.2024, се изпълнява с финансова</a:t>
            </a:r>
            <a:r>
              <a:rPr lang="en-US"/>
              <a:t> </a:t>
            </a:r>
            <a:r>
              <a:rPr lang="bg-BG"/>
              <a:t>помощ на </a:t>
            </a:r>
            <a:r>
              <a:rPr lang="ru-RU"/>
              <a:t>Програмата на Република България по фонд „Вътрешна сигурност“ за периода 2021 – 2027</a:t>
            </a:r>
            <a:endParaRPr lang="nl-BE" dirty="0"/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xmlns="" id="{019E01D2-F5C1-4D5E-A23A-DF51DF9A1555}"/>
              </a:ext>
            </a:extLst>
          </p:cNvPr>
          <p:cNvGrpSpPr/>
          <p:nvPr/>
        </p:nvGrpSpPr>
        <p:grpSpPr>
          <a:xfrm>
            <a:off x="154324" y="851643"/>
            <a:ext cx="8738156" cy="1061503"/>
            <a:chOff x="328613" y="1196752"/>
            <a:chExt cx="8263594" cy="1061503"/>
          </a:xfrm>
          <a:effectLst>
            <a:outerShdw blurRad="50800" dist="50800" dir="5400000" algn="ctr" rotWithShape="0">
              <a:srgbClr val="000000">
                <a:alpha val="44000"/>
              </a:srgbClr>
            </a:outerShdw>
          </a:effectLst>
        </p:grpSpPr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xmlns="" id="{B67DE71F-3745-4B93-9A35-689A15BE7DEA}"/>
                </a:ext>
              </a:extLst>
            </p:cNvPr>
            <p:cNvSpPr txBox="1"/>
            <p:nvPr/>
          </p:nvSpPr>
          <p:spPr>
            <a:xfrm>
              <a:off x="6067425" y="1196752"/>
              <a:ext cx="2004520" cy="42537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2000" kern="0" dirty="0">
                <a:solidFill>
                  <a:srgbClr val="000000"/>
                </a:solidFill>
                <a:latin typeface="Arial" charset="0"/>
                <a:ea typeface="ＭＳ Ｐゴシック"/>
              </a:endParaRPr>
            </a:p>
          </p:txBody>
        </p:sp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xmlns="" id="{562CC803-75C9-4667-BF9D-22596544F00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8613" y="1896647"/>
              <a:ext cx="8263594" cy="361608"/>
            </a:xfrm>
            <a:prstGeom prst="rect">
              <a:avLst/>
            </a:prstGeom>
            <a:solidFill>
              <a:srgbClr val="00458C"/>
            </a:solidFill>
            <a:ln w="12700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2A79D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 defTabSz="801688">
                <a:defRPr/>
              </a:pPr>
              <a:r>
                <a:rPr lang="bg-BG" b="1" kern="0" noProof="1" smtClean="0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Десен екстремизъм </a:t>
              </a:r>
              <a:r>
                <a:rPr lang="en-US" b="1" kern="0" noProof="1" smtClean="0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– </a:t>
              </a:r>
              <a:r>
                <a:rPr lang="bg-BG" b="1" kern="0" noProof="1" smtClean="0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идеологически елементи</a:t>
              </a:r>
              <a:endParaRPr lang="en-US" b="1" kern="0" noProof="1">
                <a:solidFill>
                  <a:srgbClr val="FFFFFF"/>
                </a:solidFill>
                <a:ea typeface="ＭＳ Ｐゴシック"/>
                <a:cs typeface="Microsoft Sans Serif" pitchFamily="34" charset="0"/>
              </a:endParaRPr>
            </a:p>
          </p:txBody>
        </p:sp>
      </p:grpSp>
      <p:sp>
        <p:nvSpPr>
          <p:cNvPr id="17" name="Textfeld 16">
            <a:extLst>
              <a:ext uri="{FF2B5EF4-FFF2-40B4-BE49-F238E27FC236}">
                <a16:creationId xmlns:a16="http://schemas.microsoft.com/office/drawing/2014/main" xmlns="" id="{8A4A9323-2DF8-4CE8-BCFF-7D47337795CF}"/>
              </a:ext>
            </a:extLst>
          </p:cNvPr>
          <p:cNvSpPr txBox="1"/>
          <p:nvPr/>
        </p:nvSpPr>
        <p:spPr>
          <a:xfrm>
            <a:off x="323528" y="2394666"/>
            <a:ext cx="4824536" cy="402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bg-BG" sz="2400" dirty="0" smtClean="0">
                <a:solidFill>
                  <a:srgbClr val="00458C"/>
                </a:solidFill>
              </a:rPr>
              <a:t>Расизъм </a:t>
            </a:r>
            <a:endParaRPr lang="en-US" sz="2400" dirty="0">
              <a:solidFill>
                <a:srgbClr val="00458C"/>
              </a:solidFill>
            </a:endParaRP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bg-BG" sz="2400" dirty="0" smtClean="0">
                <a:solidFill>
                  <a:srgbClr val="00458C"/>
                </a:solidFill>
              </a:rPr>
              <a:t>Народна общност</a:t>
            </a:r>
            <a:endParaRPr lang="en-US" sz="2400" dirty="0">
              <a:solidFill>
                <a:srgbClr val="00458C"/>
              </a:solidFill>
            </a:endParaRP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bg-BG" sz="2400" dirty="0" smtClean="0">
                <a:solidFill>
                  <a:srgbClr val="00458C"/>
                </a:solidFill>
              </a:rPr>
              <a:t>Колективизъм </a:t>
            </a:r>
            <a:endParaRPr lang="en-US" sz="2400" dirty="0">
              <a:solidFill>
                <a:srgbClr val="00458C"/>
              </a:solidFill>
            </a:endParaRP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bg-BG" sz="2400" dirty="0" smtClean="0">
                <a:solidFill>
                  <a:srgbClr val="00458C"/>
                </a:solidFill>
              </a:rPr>
              <a:t>Национализъм </a:t>
            </a:r>
            <a:endParaRPr lang="en-US" sz="2400" dirty="0">
              <a:solidFill>
                <a:srgbClr val="00458C"/>
              </a:solidFill>
            </a:endParaRP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bg-BG" sz="2400" dirty="0" smtClean="0">
                <a:solidFill>
                  <a:srgbClr val="00458C"/>
                </a:solidFill>
              </a:rPr>
              <a:t>Принцип на лидерство </a:t>
            </a:r>
            <a:r>
              <a:rPr lang="en-US" sz="2400" dirty="0" smtClean="0">
                <a:solidFill>
                  <a:srgbClr val="00458C"/>
                </a:solidFill>
              </a:rPr>
              <a:t>(</a:t>
            </a:r>
            <a:r>
              <a:rPr lang="bg-BG" sz="2400" dirty="0" smtClean="0">
                <a:solidFill>
                  <a:srgbClr val="00458C"/>
                </a:solidFill>
              </a:rPr>
              <a:t>една личност</a:t>
            </a:r>
            <a:r>
              <a:rPr lang="en-US" sz="2400" dirty="0" smtClean="0">
                <a:solidFill>
                  <a:srgbClr val="00458C"/>
                </a:solidFill>
              </a:rPr>
              <a:t>)</a:t>
            </a:r>
            <a:endParaRPr lang="en-US" sz="2400" dirty="0">
              <a:solidFill>
                <a:srgbClr val="00458C"/>
              </a:solidFill>
            </a:endParaRP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bg-BG" sz="2400" dirty="0" smtClean="0">
                <a:solidFill>
                  <a:srgbClr val="00458C"/>
                </a:solidFill>
              </a:rPr>
              <a:t>Омаловажаване на националсоциализма</a:t>
            </a:r>
            <a:endParaRPr lang="en-US" sz="2400" dirty="0">
              <a:solidFill>
                <a:srgbClr val="00458C"/>
              </a:solidFill>
            </a:endParaRPr>
          </a:p>
        </p:txBody>
      </p:sp>
      <p:pic>
        <p:nvPicPr>
          <p:cNvPr id="7170" name="Picture 2" descr="Bildergebnis für right wing extremism examples">
            <a:extLst>
              <a:ext uri="{FF2B5EF4-FFF2-40B4-BE49-F238E27FC236}">
                <a16:creationId xmlns:a16="http://schemas.microsoft.com/office/drawing/2014/main" xmlns="" id="{D5327F8A-5234-461F-AAD7-53AF557C30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1183" y="2676912"/>
            <a:ext cx="3181350" cy="257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35379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484BC4-8C7A-4DC2-B635-7CC68E0D1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161420"/>
            <a:ext cx="8172399" cy="724942"/>
          </a:xfrm>
        </p:spPr>
        <p:txBody>
          <a:bodyPr>
            <a:normAutofit fontScale="90000"/>
          </a:bodyPr>
          <a:lstStyle/>
          <a:p>
            <a:r>
              <a:rPr lang="bg-BG" sz="3200" dirty="0"/>
              <a:t>Екстремистка пропаганда </a:t>
            </a:r>
            <a:r>
              <a:rPr lang="de-DE" sz="3200" dirty="0"/>
              <a:t>– </a:t>
            </a:r>
            <a:r>
              <a:rPr lang="bg-BG" sz="3200" dirty="0"/>
              <a:t>практическата гледна точка</a:t>
            </a: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xmlns="" id="{1135D77C-9535-4DEF-B825-BD1CDD09FC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6322" y="6455627"/>
            <a:ext cx="7777678" cy="402374"/>
          </a:xfrm>
        </p:spPr>
        <p:txBody>
          <a:bodyPr/>
          <a:lstStyle/>
          <a:p>
            <a:r>
              <a:rPr lang="ru-RU"/>
              <a:t>Проект „Укрепване на капацитет, обмен на опит и изследователска дейност в сферата на сигурността “</a:t>
            </a:r>
            <a:r>
              <a:rPr lang="bg-BG"/>
              <a:t> с договор No. 812108-68-02.10.2024, се изпълнява с финансова</a:t>
            </a:r>
            <a:r>
              <a:rPr lang="en-US"/>
              <a:t> </a:t>
            </a:r>
            <a:r>
              <a:rPr lang="bg-BG"/>
              <a:t>помощ на </a:t>
            </a:r>
            <a:r>
              <a:rPr lang="ru-RU"/>
              <a:t>Програмата на Република България по фонд „Вътрешна сигурност“ за периода 2021 – 2027</a:t>
            </a:r>
            <a:endParaRPr lang="nl-BE" dirty="0"/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xmlns="" id="{019E01D2-F5C1-4D5E-A23A-DF51DF9A1555}"/>
              </a:ext>
            </a:extLst>
          </p:cNvPr>
          <p:cNvGrpSpPr/>
          <p:nvPr/>
        </p:nvGrpSpPr>
        <p:grpSpPr>
          <a:xfrm>
            <a:off x="154324" y="851643"/>
            <a:ext cx="8738156" cy="1061503"/>
            <a:chOff x="328613" y="1196752"/>
            <a:chExt cx="8263594" cy="1061503"/>
          </a:xfrm>
          <a:effectLst>
            <a:outerShdw blurRad="50800" dist="50800" dir="5400000" algn="ctr" rotWithShape="0">
              <a:srgbClr val="000000">
                <a:alpha val="44000"/>
              </a:srgbClr>
            </a:outerShdw>
          </a:effectLst>
        </p:grpSpPr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xmlns="" id="{B67DE71F-3745-4B93-9A35-689A15BE7DEA}"/>
                </a:ext>
              </a:extLst>
            </p:cNvPr>
            <p:cNvSpPr txBox="1"/>
            <p:nvPr/>
          </p:nvSpPr>
          <p:spPr>
            <a:xfrm>
              <a:off x="6067425" y="1196752"/>
              <a:ext cx="2004520" cy="42537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2000" kern="0" dirty="0">
                <a:solidFill>
                  <a:srgbClr val="000000"/>
                </a:solidFill>
                <a:latin typeface="Arial" charset="0"/>
                <a:ea typeface="ＭＳ Ｐゴシック"/>
              </a:endParaRPr>
            </a:p>
          </p:txBody>
        </p:sp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xmlns="" id="{562CC803-75C9-4667-BF9D-22596544F00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8613" y="1896647"/>
              <a:ext cx="8263594" cy="361608"/>
            </a:xfrm>
            <a:prstGeom prst="rect">
              <a:avLst/>
            </a:prstGeom>
            <a:solidFill>
              <a:srgbClr val="00458C"/>
            </a:solidFill>
            <a:ln w="12700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2A79D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 defTabSz="801688">
                <a:defRPr/>
              </a:pPr>
              <a:r>
                <a:rPr lang="bg-BG" b="1" kern="0" noProof="1" smtClean="0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Десен екстремизъм </a:t>
              </a:r>
              <a:r>
                <a:rPr lang="en-US" b="1" kern="0" noProof="1" smtClean="0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– </a:t>
              </a:r>
              <a:r>
                <a:rPr lang="bg-BG" b="1" kern="0" noProof="1" smtClean="0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различни среди</a:t>
              </a:r>
              <a:endParaRPr lang="en-US" b="1" kern="0" noProof="1">
                <a:solidFill>
                  <a:srgbClr val="FFFFFF"/>
                </a:solidFill>
                <a:ea typeface="ＭＳ Ｐゴシック"/>
                <a:cs typeface="Microsoft Sans Serif" pitchFamily="34" charset="0"/>
              </a:endParaRPr>
            </a:p>
          </p:txBody>
        </p:sp>
      </p:grpSp>
      <p:grpSp>
        <p:nvGrpSpPr>
          <p:cNvPr id="3" name="Gruppieren 2">
            <a:extLst>
              <a:ext uri="{FF2B5EF4-FFF2-40B4-BE49-F238E27FC236}">
                <a16:creationId xmlns:a16="http://schemas.microsoft.com/office/drawing/2014/main" xmlns="" id="{55ADAC2E-1934-481F-8291-508F2DF281E2}"/>
              </a:ext>
            </a:extLst>
          </p:cNvPr>
          <p:cNvGrpSpPr/>
          <p:nvPr/>
        </p:nvGrpSpPr>
        <p:grpSpPr>
          <a:xfrm>
            <a:off x="171636" y="2093715"/>
            <a:ext cx="8504820" cy="4465838"/>
            <a:chOff x="171636" y="2093715"/>
            <a:chExt cx="8504820" cy="4465838"/>
          </a:xfrm>
        </p:grpSpPr>
        <p:sp>
          <p:nvSpPr>
            <p:cNvPr id="17" name="Textfeld 16">
              <a:extLst>
                <a:ext uri="{FF2B5EF4-FFF2-40B4-BE49-F238E27FC236}">
                  <a16:creationId xmlns:a16="http://schemas.microsoft.com/office/drawing/2014/main" xmlns="" id="{8A4A9323-2DF8-4CE8-BCFF-7D47337795CF}"/>
                </a:ext>
              </a:extLst>
            </p:cNvPr>
            <p:cNvSpPr txBox="1"/>
            <p:nvPr/>
          </p:nvSpPr>
          <p:spPr>
            <a:xfrm>
              <a:off x="171636" y="2093715"/>
              <a:ext cx="4816311" cy="44658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120000"/>
                </a:lnSpc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bg-BG" sz="2400" dirty="0" smtClean="0">
                  <a:solidFill>
                    <a:srgbClr val="00458C"/>
                  </a:solidFill>
                </a:rPr>
                <a:t>Авторитаризъм </a:t>
              </a:r>
              <a:endParaRPr lang="en-US" sz="2400" dirty="0">
                <a:solidFill>
                  <a:srgbClr val="00458C"/>
                </a:solidFill>
              </a:endParaRPr>
            </a:p>
            <a:p>
              <a:pPr marL="285750" indent="-285750">
                <a:lnSpc>
                  <a:spcPct val="120000"/>
                </a:lnSpc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bg-BG" sz="2400" dirty="0" smtClean="0">
                  <a:solidFill>
                    <a:srgbClr val="00458C"/>
                  </a:solidFill>
                </a:rPr>
                <a:t>Национализъм </a:t>
              </a:r>
              <a:endParaRPr lang="en-US" sz="2400" dirty="0">
                <a:solidFill>
                  <a:srgbClr val="00458C"/>
                </a:solidFill>
              </a:endParaRPr>
            </a:p>
            <a:p>
              <a:pPr marL="285750" indent="-285750">
                <a:lnSpc>
                  <a:spcPct val="120000"/>
                </a:lnSpc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bg-BG" sz="2400" dirty="0" smtClean="0">
                  <a:solidFill>
                    <a:srgbClr val="00458C"/>
                  </a:solidFill>
                </a:rPr>
                <a:t>Ксенофобия </a:t>
              </a:r>
              <a:r>
                <a:rPr lang="en-US" sz="2400" dirty="0" smtClean="0">
                  <a:solidFill>
                    <a:srgbClr val="00458C"/>
                  </a:solidFill>
                </a:rPr>
                <a:t>(</a:t>
              </a:r>
              <a:r>
                <a:rPr lang="bg-BG" sz="2400" dirty="0" smtClean="0">
                  <a:solidFill>
                    <a:srgbClr val="00458C"/>
                  </a:solidFill>
                </a:rPr>
                <a:t>етническа, расистка, социално-икономическа</a:t>
              </a:r>
              <a:r>
                <a:rPr lang="en-US" sz="2400" dirty="0" smtClean="0">
                  <a:solidFill>
                    <a:srgbClr val="00458C"/>
                  </a:solidFill>
                </a:rPr>
                <a:t>)</a:t>
              </a:r>
              <a:endParaRPr lang="en-US" sz="2400" dirty="0">
                <a:solidFill>
                  <a:srgbClr val="00458C"/>
                </a:solidFill>
              </a:endParaRPr>
            </a:p>
            <a:p>
              <a:pPr marL="285750" indent="-285750">
                <a:lnSpc>
                  <a:spcPct val="120000"/>
                </a:lnSpc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bg-BG" sz="2400" dirty="0" smtClean="0">
                  <a:solidFill>
                    <a:srgbClr val="00458C"/>
                  </a:solidFill>
                </a:rPr>
                <a:t>Антисемитизъм </a:t>
              </a:r>
              <a:endParaRPr lang="en-US" sz="2400" dirty="0">
                <a:solidFill>
                  <a:srgbClr val="00458C"/>
                </a:solidFill>
              </a:endParaRPr>
            </a:p>
            <a:p>
              <a:pPr marL="285750" indent="-285750">
                <a:lnSpc>
                  <a:spcPct val="120000"/>
                </a:lnSpc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bg-BG" sz="2400" dirty="0" smtClean="0">
                  <a:solidFill>
                    <a:srgbClr val="00458C"/>
                  </a:solidFill>
                </a:rPr>
                <a:t>Подкрепа на националсоциализма</a:t>
              </a:r>
              <a:endParaRPr lang="en-US" sz="2400" dirty="0">
                <a:solidFill>
                  <a:srgbClr val="00458C"/>
                </a:solidFill>
              </a:endParaRPr>
            </a:p>
            <a:p>
              <a:pPr marL="285750" indent="-285750">
                <a:lnSpc>
                  <a:spcPct val="120000"/>
                </a:lnSpc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bg-BG" sz="2400" dirty="0" smtClean="0">
                  <a:solidFill>
                    <a:srgbClr val="00458C"/>
                  </a:solidFill>
                </a:rPr>
                <a:t>Социален дарвинизъм</a:t>
              </a:r>
              <a:endParaRPr lang="en-US" sz="2400" dirty="0">
                <a:solidFill>
                  <a:srgbClr val="00458C"/>
                </a:solidFill>
              </a:endParaRPr>
            </a:p>
          </p:txBody>
        </p:sp>
        <p:pic>
          <p:nvPicPr>
            <p:cNvPr id="8194" name="Picture 2" descr="Bildergebnis für nationalism examples usa capitol sturm auf ">
              <a:extLst>
                <a:ext uri="{FF2B5EF4-FFF2-40B4-BE49-F238E27FC236}">
                  <a16:creationId xmlns:a16="http://schemas.microsoft.com/office/drawing/2014/main" xmlns="" id="{8EBF8FB2-871A-4DFE-A69E-78474BC8A9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59583" y="2578322"/>
              <a:ext cx="1916873" cy="15267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196" name="Picture 4" descr="Bildergebnis für nationalism examples usa capitol sturm auf ">
              <a:extLst>
                <a:ext uri="{FF2B5EF4-FFF2-40B4-BE49-F238E27FC236}">
                  <a16:creationId xmlns:a16="http://schemas.microsoft.com/office/drawing/2014/main" xmlns="" id="{BBB48E53-D266-4C9B-8351-1973215328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31272" y="2155464"/>
              <a:ext cx="1852073" cy="16130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198" name="Picture 6" descr="Bildergebnis für nationalism examples usa capitol sturm auf ">
              <a:extLst>
                <a:ext uri="{FF2B5EF4-FFF2-40B4-BE49-F238E27FC236}">
                  <a16:creationId xmlns:a16="http://schemas.microsoft.com/office/drawing/2014/main" xmlns="" id="{AC3B2C9E-D2A5-474F-AF75-0DF5B2F671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87947" y="4359016"/>
              <a:ext cx="2697577" cy="15267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079295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484BC4-8C7A-4DC2-B635-7CC68E0D1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08" y="161420"/>
            <a:ext cx="8100391" cy="724942"/>
          </a:xfrm>
        </p:spPr>
        <p:txBody>
          <a:bodyPr>
            <a:normAutofit fontScale="90000"/>
          </a:bodyPr>
          <a:lstStyle/>
          <a:p>
            <a:r>
              <a:rPr lang="bg-BG" sz="3200" dirty="0"/>
              <a:t>Екстремистка пропаганда </a:t>
            </a:r>
            <a:r>
              <a:rPr lang="de-DE" sz="3200" dirty="0"/>
              <a:t>– </a:t>
            </a:r>
            <a:r>
              <a:rPr lang="bg-BG" sz="3200" dirty="0"/>
              <a:t>практическата гледна точка</a:t>
            </a: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xmlns="" id="{1135D77C-9535-4DEF-B825-BD1CDD09FC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6322" y="6455627"/>
            <a:ext cx="7777678" cy="402374"/>
          </a:xfrm>
        </p:spPr>
        <p:txBody>
          <a:bodyPr/>
          <a:lstStyle/>
          <a:p>
            <a:r>
              <a:rPr lang="ru-RU"/>
              <a:t>Проект „Укрепване на капацитет, обмен на опит и изследователска дейност в сферата на сигурността “</a:t>
            </a:r>
            <a:r>
              <a:rPr lang="bg-BG"/>
              <a:t> с договор No. 812108-68-02.10.2024, се изпълнява с финансова</a:t>
            </a:r>
            <a:r>
              <a:rPr lang="en-US"/>
              <a:t> </a:t>
            </a:r>
            <a:r>
              <a:rPr lang="bg-BG"/>
              <a:t>помощ на </a:t>
            </a:r>
            <a:r>
              <a:rPr lang="ru-RU"/>
              <a:t>Програмата на Република България по фонд „Вътрешна сигурност“ за периода 2021 – 2027</a:t>
            </a:r>
            <a:endParaRPr lang="nl-BE" dirty="0"/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xmlns="" id="{019E01D2-F5C1-4D5E-A23A-DF51DF9A1555}"/>
              </a:ext>
            </a:extLst>
          </p:cNvPr>
          <p:cNvGrpSpPr/>
          <p:nvPr/>
        </p:nvGrpSpPr>
        <p:grpSpPr>
          <a:xfrm>
            <a:off x="154324" y="851643"/>
            <a:ext cx="8738156" cy="1061503"/>
            <a:chOff x="328613" y="1196752"/>
            <a:chExt cx="8263594" cy="1061503"/>
          </a:xfrm>
          <a:effectLst>
            <a:outerShdw blurRad="50800" dist="50800" dir="5400000" algn="ctr" rotWithShape="0">
              <a:srgbClr val="000000">
                <a:alpha val="44000"/>
              </a:srgbClr>
            </a:outerShdw>
          </a:effectLst>
        </p:grpSpPr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xmlns="" id="{B67DE71F-3745-4B93-9A35-689A15BE7DEA}"/>
                </a:ext>
              </a:extLst>
            </p:cNvPr>
            <p:cNvSpPr txBox="1"/>
            <p:nvPr/>
          </p:nvSpPr>
          <p:spPr>
            <a:xfrm>
              <a:off x="6067425" y="1196752"/>
              <a:ext cx="2004520" cy="42537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2000" kern="0" dirty="0">
                <a:solidFill>
                  <a:srgbClr val="000000"/>
                </a:solidFill>
                <a:latin typeface="Arial" charset="0"/>
                <a:ea typeface="ＭＳ Ｐゴシック"/>
              </a:endParaRPr>
            </a:p>
          </p:txBody>
        </p:sp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xmlns="" id="{562CC803-75C9-4667-BF9D-22596544F00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8613" y="1896647"/>
              <a:ext cx="8263594" cy="361608"/>
            </a:xfrm>
            <a:prstGeom prst="rect">
              <a:avLst/>
            </a:prstGeom>
            <a:solidFill>
              <a:srgbClr val="00458C"/>
            </a:solidFill>
            <a:ln w="12700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2A79D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 defTabSz="801688">
                <a:defRPr/>
              </a:pPr>
              <a:r>
                <a:rPr lang="bg-BG" b="1" kern="0" noProof="1" smtClean="0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Десен екстремизъм </a:t>
              </a:r>
              <a:r>
                <a:rPr lang="en-US" b="1" kern="0" noProof="1" smtClean="0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– </a:t>
              </a:r>
              <a:r>
                <a:rPr lang="bg-BG" b="1" kern="0" noProof="1" smtClean="0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символизъм</a:t>
              </a:r>
              <a:endParaRPr lang="en-US" b="1" kern="0" noProof="1">
                <a:solidFill>
                  <a:srgbClr val="FFFFFF"/>
                </a:solidFill>
                <a:ea typeface="ＭＳ Ｐゴシック"/>
                <a:cs typeface="Microsoft Sans Serif" pitchFamily="34" charset="0"/>
              </a:endParaRPr>
            </a:p>
          </p:txBody>
        </p:sp>
      </p:grpSp>
      <p:pic>
        <p:nvPicPr>
          <p:cNvPr id="14" name="Picture 4" descr="DPA 18">
            <a:extLst>
              <a:ext uri="{FF2B5EF4-FFF2-40B4-BE49-F238E27FC236}">
                <a16:creationId xmlns:a16="http://schemas.microsoft.com/office/drawing/2014/main" xmlns="" id="{354FE5B6-BB8F-4AAF-8D54-5AA3F815C4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943" y="2924944"/>
            <a:ext cx="1759659" cy="2664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xmlns="" id="{E548503C-C349-4C13-B7E3-6886CACB5E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70995" y="2514918"/>
            <a:ext cx="1785358" cy="3719151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xmlns="" id="{48D868BA-D291-4AE9-A39E-422D6717A1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97410" y="2578322"/>
            <a:ext cx="2502338" cy="2176301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xmlns="" id="{F3AA2F6A-C49E-456B-BB4C-1429224AA4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58199" y="2197469"/>
            <a:ext cx="1771781" cy="1744253"/>
          </a:xfrm>
          <a:prstGeom prst="rect">
            <a:avLst/>
          </a:prstGeom>
        </p:spPr>
      </p:pic>
      <p:pic>
        <p:nvPicPr>
          <p:cNvPr id="9218" name="Picture 2" descr="Weitere Bilder anzeigen von Hitlergruß">
            <a:extLst>
              <a:ext uri="{FF2B5EF4-FFF2-40B4-BE49-F238E27FC236}">
                <a16:creationId xmlns:a16="http://schemas.microsoft.com/office/drawing/2014/main" xmlns="" id="{FE50C25B-AA9D-453A-A813-3FA0285E0D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3383" y="4374494"/>
            <a:ext cx="1869804" cy="1669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83221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484BC4-8C7A-4DC2-B635-7CC68E0D1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08" y="161420"/>
            <a:ext cx="8100391" cy="724942"/>
          </a:xfrm>
        </p:spPr>
        <p:txBody>
          <a:bodyPr>
            <a:normAutofit fontScale="90000"/>
          </a:bodyPr>
          <a:lstStyle/>
          <a:p>
            <a:r>
              <a:rPr lang="bg-BG" sz="3200" dirty="0"/>
              <a:t>Екстремистка пропаганда </a:t>
            </a:r>
            <a:r>
              <a:rPr lang="de-DE" sz="3200" dirty="0"/>
              <a:t>– </a:t>
            </a:r>
            <a:r>
              <a:rPr lang="bg-BG" sz="3200" dirty="0"/>
              <a:t>практическата гледна точка</a:t>
            </a: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xmlns="" id="{1135D77C-9535-4DEF-B825-BD1CDD09FC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6322" y="6455627"/>
            <a:ext cx="7777678" cy="402374"/>
          </a:xfrm>
        </p:spPr>
        <p:txBody>
          <a:bodyPr/>
          <a:lstStyle/>
          <a:p>
            <a:r>
              <a:rPr lang="ru-RU"/>
              <a:t>Проект „Укрепване на капацитет, обмен на опит и изследователска дейност в сферата на сигурността “</a:t>
            </a:r>
            <a:r>
              <a:rPr lang="bg-BG"/>
              <a:t> с договор No. 812108-68-02.10.2024, се изпълнява с финансова</a:t>
            </a:r>
            <a:r>
              <a:rPr lang="en-US"/>
              <a:t> </a:t>
            </a:r>
            <a:r>
              <a:rPr lang="bg-BG"/>
              <a:t>помощ на </a:t>
            </a:r>
            <a:r>
              <a:rPr lang="ru-RU"/>
              <a:t>Програмата на Република България по фонд „Вътрешна сигурност“ за периода 2021 – 2027</a:t>
            </a:r>
            <a:endParaRPr lang="nl-BE" dirty="0"/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xmlns="" id="{019E01D2-F5C1-4D5E-A23A-DF51DF9A1555}"/>
              </a:ext>
            </a:extLst>
          </p:cNvPr>
          <p:cNvGrpSpPr/>
          <p:nvPr/>
        </p:nvGrpSpPr>
        <p:grpSpPr>
          <a:xfrm>
            <a:off x="154324" y="851643"/>
            <a:ext cx="8738156" cy="1061503"/>
            <a:chOff x="328613" y="1196752"/>
            <a:chExt cx="8263594" cy="1061503"/>
          </a:xfrm>
          <a:effectLst>
            <a:outerShdw blurRad="50800" dist="50800" dir="5400000" algn="ctr" rotWithShape="0">
              <a:srgbClr val="000000">
                <a:alpha val="44000"/>
              </a:srgbClr>
            </a:outerShdw>
          </a:effectLst>
        </p:grpSpPr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xmlns="" id="{B67DE71F-3745-4B93-9A35-689A15BE7DEA}"/>
                </a:ext>
              </a:extLst>
            </p:cNvPr>
            <p:cNvSpPr txBox="1"/>
            <p:nvPr/>
          </p:nvSpPr>
          <p:spPr>
            <a:xfrm>
              <a:off x="6067425" y="1196752"/>
              <a:ext cx="2004520" cy="42537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2000" kern="0" dirty="0">
                <a:solidFill>
                  <a:srgbClr val="000000"/>
                </a:solidFill>
                <a:latin typeface="Arial" charset="0"/>
                <a:ea typeface="ＭＳ Ｐゴシック"/>
              </a:endParaRPr>
            </a:p>
          </p:txBody>
        </p:sp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xmlns="" id="{562CC803-75C9-4667-BF9D-22596544F00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8613" y="1896647"/>
              <a:ext cx="8263594" cy="361608"/>
            </a:xfrm>
            <a:prstGeom prst="rect">
              <a:avLst/>
            </a:prstGeom>
            <a:solidFill>
              <a:srgbClr val="00458C"/>
            </a:solidFill>
            <a:ln w="12700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2A79D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 defTabSz="801688">
                <a:defRPr/>
              </a:pPr>
              <a:r>
                <a:rPr lang="bg-BG" b="1" kern="0" noProof="1" smtClean="0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Религиозен екстремизъм и тероризъм</a:t>
              </a:r>
              <a:endParaRPr lang="en-US" b="1" kern="0" noProof="1">
                <a:solidFill>
                  <a:srgbClr val="FFFFFF"/>
                </a:solidFill>
                <a:ea typeface="ＭＳ Ｐゴシック"/>
                <a:cs typeface="Microsoft Sans Serif" pitchFamily="34" charset="0"/>
              </a:endParaRPr>
            </a:p>
          </p:txBody>
        </p:sp>
      </p:grpSp>
      <p:sp>
        <p:nvSpPr>
          <p:cNvPr id="17" name="Textfeld 16">
            <a:extLst>
              <a:ext uri="{FF2B5EF4-FFF2-40B4-BE49-F238E27FC236}">
                <a16:creationId xmlns:a16="http://schemas.microsoft.com/office/drawing/2014/main" xmlns="" id="{4B60C325-E886-4643-A5C5-FA6B2869F010}"/>
              </a:ext>
            </a:extLst>
          </p:cNvPr>
          <p:cNvSpPr txBox="1"/>
          <p:nvPr/>
        </p:nvSpPr>
        <p:spPr>
          <a:xfrm>
            <a:off x="323528" y="1969814"/>
            <a:ext cx="7848872" cy="46197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bg-BG" sz="2400" dirty="0" smtClean="0">
                <a:solidFill>
                  <a:srgbClr val="00458C"/>
                </a:solidFill>
              </a:rPr>
              <a:t>Обратно към времената на предците</a:t>
            </a:r>
            <a:r>
              <a:rPr lang="en-US" sz="2400" dirty="0" smtClean="0">
                <a:solidFill>
                  <a:srgbClr val="00458C"/>
                </a:solidFill>
              </a:rPr>
              <a:t>: </a:t>
            </a:r>
            <a:r>
              <a:rPr lang="bg-BG" sz="2400" dirty="0" smtClean="0">
                <a:solidFill>
                  <a:srgbClr val="00458C"/>
                </a:solidFill>
              </a:rPr>
              <a:t>салафизъм</a:t>
            </a:r>
            <a:endParaRPr lang="en-US" sz="2400" dirty="0">
              <a:solidFill>
                <a:srgbClr val="00458C"/>
              </a:solidFill>
            </a:endParaRP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bg-BG" sz="2400" dirty="0" smtClean="0">
                <a:solidFill>
                  <a:srgbClr val="00458C"/>
                </a:solidFill>
              </a:rPr>
              <a:t>Цялото общество обратно към древните времена на пророка</a:t>
            </a:r>
            <a:endParaRPr lang="en-US" sz="2400" dirty="0">
              <a:solidFill>
                <a:srgbClr val="00458C"/>
              </a:solidFill>
            </a:endParaRP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bg-BG" sz="2400" dirty="0" smtClean="0">
                <a:solidFill>
                  <a:srgbClr val="00458C"/>
                </a:solidFill>
              </a:rPr>
              <a:t>Без секуларизъм</a:t>
            </a:r>
            <a:endParaRPr lang="en-US" sz="2400" dirty="0">
              <a:solidFill>
                <a:srgbClr val="00458C"/>
              </a:solidFill>
            </a:endParaRP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bg-BG" sz="2400" dirty="0" smtClean="0">
                <a:solidFill>
                  <a:srgbClr val="00458C"/>
                </a:solidFill>
              </a:rPr>
              <a:t>Основно задължение на вярващия 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bg-BG" sz="2400" dirty="0" smtClean="0">
                <a:solidFill>
                  <a:srgbClr val="00458C"/>
                </a:solidFill>
              </a:rPr>
              <a:t>е джихадът в смисъла на борба 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bg-BG" sz="2400" dirty="0" smtClean="0">
                <a:solidFill>
                  <a:srgbClr val="00458C"/>
                </a:solidFill>
              </a:rPr>
              <a:t>срещу западния агресор</a:t>
            </a:r>
            <a:endParaRPr lang="en-US" sz="2400" dirty="0">
              <a:solidFill>
                <a:srgbClr val="00458C"/>
              </a:solidFill>
            </a:endParaRP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bg-BG" sz="2400" dirty="0" smtClean="0">
                <a:solidFill>
                  <a:srgbClr val="00458C"/>
                </a:solidFill>
              </a:rPr>
              <a:t>Изграждане на неопределен ислямски ред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bg-BG" sz="2400" dirty="0" smtClean="0">
                <a:solidFill>
                  <a:srgbClr val="00458C"/>
                </a:solidFill>
              </a:rPr>
              <a:t>Ново общество срещу Запада</a:t>
            </a:r>
            <a:endParaRPr lang="en-US" sz="2400" dirty="0">
              <a:solidFill>
                <a:srgbClr val="00458C"/>
              </a:solidFill>
            </a:endParaRPr>
          </a:p>
        </p:txBody>
      </p:sp>
      <p:pic>
        <p:nvPicPr>
          <p:cNvPr id="19" name="Picture 4" descr="Bildergebnis für terrorismus">
            <a:extLst>
              <a:ext uri="{FF2B5EF4-FFF2-40B4-BE49-F238E27FC236}">
                <a16:creationId xmlns:a16="http://schemas.microsoft.com/office/drawing/2014/main" xmlns="" id="{F84573A5-1116-458B-BA20-65D8068F8B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6243" y="3305394"/>
            <a:ext cx="3176237" cy="1948567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10356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484BC4-8C7A-4DC2-B635-7CC68E0D1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161420"/>
            <a:ext cx="8172399" cy="724942"/>
          </a:xfrm>
        </p:spPr>
        <p:txBody>
          <a:bodyPr>
            <a:normAutofit fontScale="90000"/>
          </a:bodyPr>
          <a:lstStyle/>
          <a:p>
            <a:r>
              <a:rPr lang="bg-BG" sz="3200" dirty="0"/>
              <a:t>Екстремистка пропаганда </a:t>
            </a:r>
            <a:r>
              <a:rPr lang="de-DE" sz="3200" dirty="0"/>
              <a:t>– </a:t>
            </a:r>
            <a:r>
              <a:rPr lang="bg-BG" sz="3200" dirty="0"/>
              <a:t>практическата гледна точка</a:t>
            </a: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xmlns="" id="{1135D77C-9535-4DEF-B825-BD1CDD09FC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6322" y="6455627"/>
            <a:ext cx="7777678" cy="402374"/>
          </a:xfrm>
        </p:spPr>
        <p:txBody>
          <a:bodyPr/>
          <a:lstStyle/>
          <a:p>
            <a:r>
              <a:rPr lang="ru-RU"/>
              <a:t>Проект „Укрепване на капацитет, обмен на опит и изследователска дейност в сферата на сигурността “</a:t>
            </a:r>
            <a:r>
              <a:rPr lang="bg-BG"/>
              <a:t> с договор No. 812108-68-02.10.2024, се изпълнява с финансова</a:t>
            </a:r>
            <a:r>
              <a:rPr lang="en-US"/>
              <a:t> </a:t>
            </a:r>
            <a:r>
              <a:rPr lang="bg-BG"/>
              <a:t>помощ на </a:t>
            </a:r>
            <a:r>
              <a:rPr lang="ru-RU"/>
              <a:t>Програмата на Република България по фонд „Вътрешна сигурност“ за периода 2021 – 2027</a:t>
            </a:r>
            <a:endParaRPr lang="nl-BE" dirty="0"/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xmlns="" id="{019E01D2-F5C1-4D5E-A23A-DF51DF9A1555}"/>
              </a:ext>
            </a:extLst>
          </p:cNvPr>
          <p:cNvGrpSpPr/>
          <p:nvPr/>
        </p:nvGrpSpPr>
        <p:grpSpPr>
          <a:xfrm>
            <a:off x="154324" y="851643"/>
            <a:ext cx="8738156" cy="1061503"/>
            <a:chOff x="328613" y="1196752"/>
            <a:chExt cx="8263594" cy="1061503"/>
          </a:xfrm>
          <a:effectLst>
            <a:outerShdw blurRad="50800" dist="50800" dir="5400000" algn="ctr" rotWithShape="0">
              <a:srgbClr val="000000">
                <a:alpha val="44000"/>
              </a:srgbClr>
            </a:outerShdw>
          </a:effectLst>
        </p:grpSpPr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xmlns="" id="{B67DE71F-3745-4B93-9A35-689A15BE7DEA}"/>
                </a:ext>
              </a:extLst>
            </p:cNvPr>
            <p:cNvSpPr txBox="1"/>
            <p:nvPr/>
          </p:nvSpPr>
          <p:spPr>
            <a:xfrm>
              <a:off x="6067425" y="1196752"/>
              <a:ext cx="2004520" cy="42537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2000" kern="0" dirty="0">
                <a:solidFill>
                  <a:srgbClr val="000000"/>
                </a:solidFill>
                <a:latin typeface="Arial" charset="0"/>
                <a:ea typeface="ＭＳ Ｐゴシック"/>
              </a:endParaRPr>
            </a:p>
          </p:txBody>
        </p:sp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xmlns="" id="{562CC803-75C9-4667-BF9D-22596544F00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8613" y="1896647"/>
              <a:ext cx="8263594" cy="361608"/>
            </a:xfrm>
            <a:prstGeom prst="rect">
              <a:avLst/>
            </a:prstGeom>
            <a:solidFill>
              <a:srgbClr val="00458C"/>
            </a:solidFill>
            <a:ln w="12700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2A79D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 defTabSz="801688">
                <a:defRPr/>
              </a:pPr>
              <a:r>
                <a:rPr lang="bg-BG" b="1" kern="0" noProof="1" smtClean="0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Религиозен екстремизъм и тероризъм </a:t>
              </a:r>
              <a:endParaRPr lang="en-US" b="1" kern="0" noProof="1">
                <a:solidFill>
                  <a:srgbClr val="FFFFFF"/>
                </a:solidFill>
                <a:ea typeface="ＭＳ Ｐゴシック"/>
                <a:cs typeface="Microsoft Sans Serif" pitchFamily="34" charset="0"/>
              </a:endParaRPr>
            </a:p>
          </p:txBody>
        </p:sp>
      </p:grpSp>
      <p:sp>
        <p:nvSpPr>
          <p:cNvPr id="8" name="Textfeld 7">
            <a:extLst>
              <a:ext uri="{FF2B5EF4-FFF2-40B4-BE49-F238E27FC236}">
                <a16:creationId xmlns:a16="http://schemas.microsoft.com/office/drawing/2014/main" xmlns="" id="{1D822FE8-503C-4DE5-9E6A-6D713088E97E}"/>
              </a:ext>
            </a:extLst>
          </p:cNvPr>
          <p:cNvSpPr txBox="1"/>
          <p:nvPr/>
        </p:nvSpPr>
        <p:spPr>
          <a:xfrm>
            <a:off x="174033" y="2065355"/>
            <a:ext cx="6048672" cy="417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bg-BG" sz="2400" dirty="0" smtClean="0">
                <a:solidFill>
                  <a:srgbClr val="00458C"/>
                </a:solidFill>
              </a:rPr>
              <a:t>Християнски екстремисти</a:t>
            </a:r>
            <a:r>
              <a:rPr lang="en-US" sz="2400" dirty="0" smtClean="0">
                <a:solidFill>
                  <a:srgbClr val="00458C"/>
                </a:solidFill>
              </a:rPr>
              <a:t>:</a:t>
            </a:r>
            <a:endParaRPr lang="en-US" sz="2400" dirty="0">
              <a:solidFill>
                <a:srgbClr val="00458C"/>
              </a:solidFill>
            </a:endParaRPr>
          </a:p>
          <a:p>
            <a:pPr marL="742950" lvl="1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bg-BG" sz="2400" dirty="0" smtClean="0">
                <a:solidFill>
                  <a:srgbClr val="00458C"/>
                </a:solidFill>
              </a:rPr>
              <a:t>Евангелисти </a:t>
            </a:r>
            <a:endParaRPr lang="en-US" sz="2400" dirty="0">
              <a:solidFill>
                <a:srgbClr val="00458C"/>
              </a:solidFill>
            </a:endParaRPr>
          </a:p>
          <a:p>
            <a:pPr marL="742950" lvl="1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bg-BG" sz="2400" dirty="0" smtClean="0">
                <a:solidFill>
                  <a:srgbClr val="00458C"/>
                </a:solidFill>
              </a:rPr>
              <a:t>Против абортите</a:t>
            </a:r>
            <a:endParaRPr lang="en-US" sz="2400" dirty="0">
              <a:solidFill>
                <a:srgbClr val="00458C"/>
              </a:solidFill>
            </a:endParaRPr>
          </a:p>
          <a:p>
            <a:pPr marL="742950" lvl="1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bg-BG" sz="2400" dirty="0" smtClean="0">
                <a:solidFill>
                  <a:srgbClr val="00458C"/>
                </a:solidFill>
              </a:rPr>
              <a:t>Елитарно мислене</a:t>
            </a:r>
            <a:endParaRPr lang="en-US" sz="2400" dirty="0">
              <a:solidFill>
                <a:srgbClr val="00458C"/>
              </a:solidFill>
            </a:endParaRP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bg-BG" sz="2400" dirty="0" smtClean="0">
                <a:solidFill>
                  <a:srgbClr val="00458C"/>
                </a:solidFill>
              </a:rPr>
              <a:t>Теории на конспирациите</a:t>
            </a:r>
            <a:r>
              <a:rPr lang="en-US" sz="2400" dirty="0" smtClean="0">
                <a:solidFill>
                  <a:srgbClr val="00458C"/>
                </a:solidFill>
              </a:rPr>
              <a:t>:</a:t>
            </a:r>
            <a:endParaRPr lang="en-US" sz="2400" dirty="0">
              <a:solidFill>
                <a:srgbClr val="00458C"/>
              </a:solidFill>
            </a:endParaRP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458C"/>
                </a:solidFill>
              </a:rPr>
              <a:t>Q</a:t>
            </a:r>
            <a:r>
              <a:rPr lang="en-GB" sz="2400" dirty="0" smtClean="0">
                <a:solidFill>
                  <a:srgbClr val="00458C"/>
                </a:solidFill>
              </a:rPr>
              <a:t>A</a:t>
            </a:r>
            <a:r>
              <a:rPr lang="en-US" sz="2400" dirty="0" smtClean="0">
                <a:solidFill>
                  <a:srgbClr val="00458C"/>
                </a:solidFill>
              </a:rPr>
              <a:t>non</a:t>
            </a:r>
            <a:endParaRPr lang="en-US" sz="2400" dirty="0">
              <a:solidFill>
                <a:srgbClr val="00458C"/>
              </a:solidFill>
            </a:endParaRP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bg-BG" sz="2400" dirty="0" smtClean="0">
                <a:solidFill>
                  <a:srgbClr val="00458C"/>
                </a:solidFill>
              </a:rPr>
              <a:t>Рептили </a:t>
            </a:r>
            <a:endParaRPr lang="en-US" sz="2400" dirty="0">
              <a:solidFill>
                <a:srgbClr val="00458C"/>
              </a:solidFill>
            </a:endParaRP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bg-BG" sz="2400" dirty="0" smtClean="0">
                <a:solidFill>
                  <a:srgbClr val="00458C"/>
                </a:solidFill>
              </a:rPr>
              <a:t>Невярна информация</a:t>
            </a:r>
            <a:r>
              <a:rPr lang="en-US" sz="2400" dirty="0" smtClean="0">
                <a:solidFill>
                  <a:srgbClr val="00458C"/>
                </a:solidFill>
              </a:rPr>
              <a:t> </a:t>
            </a:r>
            <a:r>
              <a:rPr lang="en-US" sz="2400" dirty="0">
                <a:solidFill>
                  <a:srgbClr val="00458C"/>
                </a:solidFill>
              </a:rPr>
              <a:t>/ </a:t>
            </a:r>
            <a:r>
              <a:rPr lang="bg-BG" sz="2400" dirty="0" smtClean="0">
                <a:solidFill>
                  <a:srgbClr val="00458C"/>
                </a:solidFill>
              </a:rPr>
              <a:t>дезинформация</a:t>
            </a:r>
            <a:endParaRPr lang="en-US" sz="2400" dirty="0">
              <a:solidFill>
                <a:srgbClr val="00458C"/>
              </a:solidFill>
            </a:endParaRPr>
          </a:p>
        </p:txBody>
      </p:sp>
      <p:pic>
        <p:nvPicPr>
          <p:cNvPr id="10242" name="Picture 2" descr="Bildergebnis für christian extremists">
            <a:extLst>
              <a:ext uri="{FF2B5EF4-FFF2-40B4-BE49-F238E27FC236}">
                <a16:creationId xmlns:a16="http://schemas.microsoft.com/office/drawing/2014/main" xmlns="" id="{FDD8795C-49BC-4F3C-96F0-BBB9B7E397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0471" y="2286899"/>
            <a:ext cx="3544468" cy="1928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Bildergebnis für christian extremists">
            <a:extLst>
              <a:ext uri="{FF2B5EF4-FFF2-40B4-BE49-F238E27FC236}">
                <a16:creationId xmlns:a16="http://schemas.microsoft.com/office/drawing/2014/main" xmlns="" id="{3489F18B-3B77-4A8E-B1AD-C6CC35C75D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6728" y="4566209"/>
            <a:ext cx="2638194" cy="1480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31964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484BC4-8C7A-4DC2-B635-7CC68E0D1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err="1">
                <a:solidFill>
                  <a:srgbClr val="00458C"/>
                </a:solidFill>
              </a:rPr>
              <a:t>Salafîya</a:t>
            </a:r>
            <a:r>
              <a:rPr lang="en-US" sz="3200" dirty="0">
                <a:solidFill>
                  <a:srgbClr val="00458C"/>
                </a:solidFill>
              </a:rPr>
              <a:t> Islam</a:t>
            </a:r>
            <a:endParaRPr lang="bg-BG" sz="3200" dirty="0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xmlns="" id="{1135D77C-9535-4DEF-B825-BD1CDD09FC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6322" y="6455627"/>
            <a:ext cx="7777678" cy="402374"/>
          </a:xfrm>
        </p:spPr>
        <p:txBody>
          <a:bodyPr/>
          <a:lstStyle/>
          <a:p>
            <a:r>
              <a:rPr lang="ru-RU"/>
              <a:t>Проект „Укрепване на капацитет, обмен на опит и изследователска дейност в сферата на сигурността “</a:t>
            </a:r>
            <a:r>
              <a:rPr lang="bg-BG"/>
              <a:t> с договор No. 812108-68-02.10.2024, се изпълнява с финансова</a:t>
            </a:r>
            <a:r>
              <a:rPr lang="en-US"/>
              <a:t> </a:t>
            </a:r>
            <a:r>
              <a:rPr lang="bg-BG"/>
              <a:t>помощ на </a:t>
            </a:r>
            <a:r>
              <a:rPr lang="ru-RU"/>
              <a:t>Програмата на Република България по фонд „Вътрешна сигурност“ за периода 2021 – 2027</a:t>
            </a:r>
            <a:endParaRPr lang="nl-BE" dirty="0"/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xmlns="" id="{019E01D2-F5C1-4D5E-A23A-DF51DF9A1555}"/>
              </a:ext>
            </a:extLst>
          </p:cNvPr>
          <p:cNvGrpSpPr/>
          <p:nvPr/>
        </p:nvGrpSpPr>
        <p:grpSpPr>
          <a:xfrm>
            <a:off x="154324" y="851643"/>
            <a:ext cx="8738156" cy="1061503"/>
            <a:chOff x="328613" y="1196752"/>
            <a:chExt cx="8263594" cy="1061503"/>
          </a:xfrm>
          <a:effectLst>
            <a:outerShdw blurRad="50800" dist="50800" dir="5400000" algn="ctr" rotWithShape="0">
              <a:srgbClr val="000000">
                <a:alpha val="44000"/>
              </a:srgbClr>
            </a:outerShdw>
          </a:effectLst>
        </p:grpSpPr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xmlns="" id="{B67DE71F-3745-4B93-9A35-689A15BE7DEA}"/>
                </a:ext>
              </a:extLst>
            </p:cNvPr>
            <p:cNvSpPr txBox="1"/>
            <p:nvPr/>
          </p:nvSpPr>
          <p:spPr>
            <a:xfrm>
              <a:off x="6067425" y="1196752"/>
              <a:ext cx="2004520" cy="42537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2000" kern="0" dirty="0">
                <a:solidFill>
                  <a:srgbClr val="000000"/>
                </a:solidFill>
                <a:latin typeface="Arial" charset="0"/>
                <a:ea typeface="ＭＳ Ｐゴシック"/>
              </a:endParaRPr>
            </a:p>
          </p:txBody>
        </p:sp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xmlns="" id="{562CC803-75C9-4667-BF9D-22596544F00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8613" y="1896647"/>
              <a:ext cx="8263594" cy="361608"/>
            </a:xfrm>
            <a:prstGeom prst="rect">
              <a:avLst/>
            </a:prstGeom>
            <a:solidFill>
              <a:srgbClr val="00458C"/>
            </a:solidFill>
            <a:ln w="12700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2A79D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 defTabSz="801688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bg-BG" b="1" kern="0" noProof="1" smtClean="0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Програма</a:t>
              </a:r>
              <a:endParaRPr lang="de-DE" b="1" kern="0" noProof="1">
                <a:solidFill>
                  <a:srgbClr val="FFFFFF"/>
                </a:solidFill>
                <a:latin typeface="+mn-lt"/>
                <a:ea typeface="ＭＳ Ｐゴシック"/>
                <a:cs typeface="Microsoft Sans Serif" pitchFamily="34" charset="0"/>
              </a:endParaRPr>
            </a:p>
          </p:txBody>
        </p:sp>
      </p:grpSp>
      <p:grpSp>
        <p:nvGrpSpPr>
          <p:cNvPr id="14" name="Gruppieren 13">
            <a:extLst>
              <a:ext uri="{FF2B5EF4-FFF2-40B4-BE49-F238E27FC236}">
                <a16:creationId xmlns:a16="http://schemas.microsoft.com/office/drawing/2014/main" xmlns="" id="{01291287-BB38-4047-A1D4-DD6DF6AC53D1}"/>
              </a:ext>
            </a:extLst>
          </p:cNvPr>
          <p:cNvGrpSpPr/>
          <p:nvPr/>
        </p:nvGrpSpPr>
        <p:grpSpPr>
          <a:xfrm>
            <a:off x="388561" y="3626015"/>
            <a:ext cx="8278812" cy="567805"/>
            <a:chOff x="328614" y="1650346"/>
            <a:chExt cx="8278812" cy="723900"/>
          </a:xfrm>
          <a:effectLst>
            <a:outerShdw blurRad="50800" dist="50800" dir="5400000" algn="ctr" rotWithShape="0">
              <a:srgbClr val="000000">
                <a:alpha val="44000"/>
              </a:srgbClr>
            </a:outerShdw>
          </a:effectLst>
        </p:grpSpPr>
        <p:sp>
          <p:nvSpPr>
            <p:cNvPr id="15" name="Rectangle 3">
              <a:extLst>
                <a:ext uri="{FF2B5EF4-FFF2-40B4-BE49-F238E27FC236}">
                  <a16:creationId xmlns:a16="http://schemas.microsoft.com/office/drawing/2014/main" xmlns="" id="{9D7DE95D-578B-466F-8B65-ABBCF6CEB5AA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775156" y="1650346"/>
              <a:ext cx="7832270" cy="723900"/>
            </a:xfrm>
            <a:prstGeom prst="rect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FFFFFF">
                    <a:gamma/>
                    <a:shade val="92941"/>
                    <a:invGamma/>
                  </a:srgbClr>
                </a:gs>
              </a:gsLst>
              <a:lin ang="0" scaled="1"/>
            </a:gradFill>
            <a:ln w="12700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53882" dir="2700000" algn="ctr" rotWithShape="0">
                      <a:srgbClr val="B2B2B2"/>
                    </a:outerShdw>
                  </a:effectLst>
                </a14:hiddenEffects>
              </a:ext>
            </a:extLst>
          </p:spPr>
          <p:txBody>
            <a:bodyPr lIns="252000" tIns="72000" rIns="72000" bIns="720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25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n-US" sz="2000" kern="0" noProof="1">
                <a:solidFill>
                  <a:srgbClr val="000000"/>
                </a:solidFill>
                <a:latin typeface="+mn-lt"/>
                <a:ea typeface="ＭＳ Ｐゴシック"/>
                <a:cs typeface="Microsoft Sans Serif" pitchFamily="34" charset="0"/>
              </a:endParaRPr>
            </a:p>
          </p:txBody>
        </p:sp>
        <p:sp>
          <p:nvSpPr>
            <p:cNvPr id="16" name="Rectangle 7">
              <a:extLst>
                <a:ext uri="{FF2B5EF4-FFF2-40B4-BE49-F238E27FC236}">
                  <a16:creationId xmlns:a16="http://schemas.microsoft.com/office/drawing/2014/main" xmlns="" id="{51FD2FB3-F90D-49CC-9C4A-53F0930AD180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8614" y="1650346"/>
              <a:ext cx="451178" cy="723900"/>
            </a:xfrm>
            <a:prstGeom prst="rect">
              <a:avLst/>
            </a:prstGeom>
            <a:solidFill>
              <a:srgbClr val="00458C"/>
            </a:solidFill>
            <a:ln w="12700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marL="0" marR="0" lvl="0" indent="0" algn="ctr" defTabSz="80168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2000" b="1" i="0" u="none" strike="noStrike" kern="0" cap="none" spc="0" normalizeH="0" baseline="0" noProof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ource Sans Pro" panose="020B0503030403020204" pitchFamily="34" charset="0"/>
                  <a:ea typeface="ＭＳ Ｐゴシック"/>
                  <a:cs typeface="Microsoft Sans Serif" pitchFamily="34" charset="0"/>
                </a:rPr>
                <a:t>3</a:t>
              </a:r>
            </a:p>
          </p:txBody>
        </p:sp>
      </p:grpSp>
      <p:sp>
        <p:nvSpPr>
          <p:cNvPr id="24" name="Textfeld 23">
            <a:extLst>
              <a:ext uri="{FF2B5EF4-FFF2-40B4-BE49-F238E27FC236}">
                <a16:creationId xmlns:a16="http://schemas.microsoft.com/office/drawing/2014/main" xmlns="" id="{469C9CCA-6970-4A1A-8A72-5AB77D194027}"/>
              </a:ext>
            </a:extLst>
          </p:cNvPr>
          <p:cNvSpPr txBox="1"/>
          <p:nvPr/>
        </p:nvSpPr>
        <p:spPr>
          <a:xfrm>
            <a:off x="852236" y="3709862"/>
            <a:ext cx="78242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 </a:t>
            </a:r>
            <a:r>
              <a:rPr lang="bg-BG" sz="2000" kern="0" noProof="1" smtClean="0">
                <a:solidFill>
                  <a:srgbClr val="00458C"/>
                </a:solidFill>
                <a:cs typeface="Microsoft Sans Serif" pitchFamily="34" charset="0"/>
              </a:rPr>
              <a:t>Вербуване, пропаганда и възможни стратегии за противодействие</a:t>
            </a:r>
            <a:endParaRPr lang="en-US" sz="2000" dirty="0">
              <a:solidFill>
                <a:srgbClr val="0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635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484BC4-8C7A-4DC2-B635-7CC68E0D1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161420"/>
            <a:ext cx="8172399" cy="724942"/>
          </a:xfrm>
        </p:spPr>
        <p:txBody>
          <a:bodyPr>
            <a:normAutofit fontScale="90000"/>
          </a:bodyPr>
          <a:lstStyle/>
          <a:p>
            <a:r>
              <a:rPr lang="bg-BG" sz="3200" dirty="0"/>
              <a:t>Екстремистка пропаганда </a:t>
            </a:r>
            <a:r>
              <a:rPr lang="de-DE" sz="3200" dirty="0"/>
              <a:t>– </a:t>
            </a:r>
            <a:r>
              <a:rPr lang="bg-BG" sz="3200" dirty="0"/>
              <a:t>практическата гледна точка</a:t>
            </a: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xmlns="" id="{1135D77C-9535-4DEF-B825-BD1CDD09FC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6322" y="6455627"/>
            <a:ext cx="7777678" cy="402374"/>
          </a:xfrm>
        </p:spPr>
        <p:txBody>
          <a:bodyPr/>
          <a:lstStyle/>
          <a:p>
            <a:r>
              <a:rPr lang="ru-RU"/>
              <a:t>Проект „Укрепване на капацитет, обмен на опит и изследователска дейност в сферата на сигурността “</a:t>
            </a:r>
            <a:r>
              <a:rPr lang="bg-BG"/>
              <a:t> с договор No. 812108-68-02.10.2024, се изпълнява с финансова</a:t>
            </a:r>
            <a:r>
              <a:rPr lang="en-US"/>
              <a:t> </a:t>
            </a:r>
            <a:r>
              <a:rPr lang="bg-BG"/>
              <a:t>помощ на </a:t>
            </a:r>
            <a:r>
              <a:rPr lang="ru-RU"/>
              <a:t>Програмата на Република България по фонд „Вътрешна сигурност“ за периода 2021 – 2027</a:t>
            </a:r>
            <a:endParaRPr lang="nl-BE" dirty="0"/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xmlns="" id="{019E01D2-F5C1-4D5E-A23A-DF51DF9A1555}"/>
              </a:ext>
            </a:extLst>
          </p:cNvPr>
          <p:cNvGrpSpPr/>
          <p:nvPr/>
        </p:nvGrpSpPr>
        <p:grpSpPr>
          <a:xfrm>
            <a:off x="154324" y="851643"/>
            <a:ext cx="8738156" cy="1061503"/>
            <a:chOff x="328613" y="1196752"/>
            <a:chExt cx="8263594" cy="1061503"/>
          </a:xfrm>
          <a:effectLst>
            <a:outerShdw blurRad="50800" dist="50800" dir="5400000" algn="ctr" rotWithShape="0">
              <a:srgbClr val="000000">
                <a:alpha val="44000"/>
              </a:srgbClr>
            </a:outerShdw>
          </a:effectLst>
        </p:grpSpPr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xmlns="" id="{B67DE71F-3745-4B93-9A35-689A15BE7DEA}"/>
                </a:ext>
              </a:extLst>
            </p:cNvPr>
            <p:cNvSpPr txBox="1"/>
            <p:nvPr/>
          </p:nvSpPr>
          <p:spPr>
            <a:xfrm>
              <a:off x="6067425" y="1196752"/>
              <a:ext cx="2004520" cy="42537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2000" kern="0" dirty="0">
                <a:solidFill>
                  <a:srgbClr val="000000"/>
                </a:solidFill>
                <a:latin typeface="Arial" charset="0"/>
                <a:ea typeface="ＭＳ Ｐゴシック"/>
              </a:endParaRPr>
            </a:p>
          </p:txBody>
        </p:sp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xmlns="" id="{562CC803-75C9-4667-BF9D-22596544F00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8613" y="1896647"/>
              <a:ext cx="8263594" cy="361608"/>
            </a:xfrm>
            <a:prstGeom prst="rect">
              <a:avLst/>
            </a:prstGeom>
            <a:solidFill>
              <a:srgbClr val="00458C"/>
            </a:solidFill>
            <a:ln w="12700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2A79D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 defTabSz="801688">
                <a:defRPr/>
              </a:pPr>
              <a:r>
                <a:rPr lang="bg-BG" b="1" kern="0" noProof="1" smtClean="0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Условия на зараждане</a:t>
              </a:r>
              <a:endParaRPr lang="en-US" b="1" kern="0" noProof="1">
                <a:solidFill>
                  <a:srgbClr val="FFFFFF"/>
                </a:solidFill>
                <a:ea typeface="ＭＳ Ｐゴシック"/>
                <a:cs typeface="Microsoft Sans Serif" pitchFamily="34" charset="0"/>
              </a:endParaRPr>
            </a:p>
          </p:txBody>
        </p:sp>
      </p:grpSp>
      <p:grpSp>
        <p:nvGrpSpPr>
          <p:cNvPr id="3" name="Gruppieren 2">
            <a:extLst>
              <a:ext uri="{FF2B5EF4-FFF2-40B4-BE49-F238E27FC236}">
                <a16:creationId xmlns:a16="http://schemas.microsoft.com/office/drawing/2014/main" xmlns="" id="{C379FA65-3680-4109-8550-54CE28059536}"/>
              </a:ext>
            </a:extLst>
          </p:cNvPr>
          <p:cNvGrpSpPr/>
          <p:nvPr/>
        </p:nvGrpSpPr>
        <p:grpSpPr>
          <a:xfrm>
            <a:off x="154324" y="2141029"/>
            <a:ext cx="8894752" cy="4517400"/>
            <a:chOff x="154324" y="2141029"/>
            <a:chExt cx="8894752" cy="4517400"/>
          </a:xfrm>
        </p:grpSpPr>
        <p:sp>
          <p:nvSpPr>
            <p:cNvPr id="8" name="Textfeld 7">
              <a:extLst>
                <a:ext uri="{FF2B5EF4-FFF2-40B4-BE49-F238E27FC236}">
                  <a16:creationId xmlns:a16="http://schemas.microsoft.com/office/drawing/2014/main" xmlns="" id="{D620B8CD-5F6B-4CC4-A574-DBE26C814084}"/>
                </a:ext>
              </a:extLst>
            </p:cNvPr>
            <p:cNvSpPr txBox="1"/>
            <p:nvPr/>
          </p:nvSpPr>
          <p:spPr>
            <a:xfrm>
              <a:off x="154324" y="2141029"/>
              <a:ext cx="8136904" cy="39549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  <a:spcAft>
                  <a:spcPts val="600"/>
                </a:spcAft>
              </a:pPr>
              <a:r>
                <a:rPr lang="bg-BG" sz="2000" b="1" dirty="0" smtClean="0">
                  <a:solidFill>
                    <a:srgbClr val="00458C"/>
                  </a:solidFill>
                </a:rPr>
                <a:t>Атрактивност на екстремистките идеологии</a:t>
              </a:r>
              <a:endParaRPr lang="en-US" sz="2000" b="1" dirty="0">
                <a:solidFill>
                  <a:srgbClr val="00458C"/>
                </a:solidFill>
              </a:endParaRPr>
            </a:p>
            <a:p>
              <a:pPr marL="742950" lvl="1" indent="-285750">
                <a:lnSpc>
                  <a:spcPct val="120000"/>
                </a:lnSpc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bg-BG" sz="2000" dirty="0" smtClean="0">
                  <a:solidFill>
                    <a:srgbClr val="00458C"/>
                  </a:solidFill>
                </a:rPr>
                <a:t>Структуриран възглед за света</a:t>
              </a:r>
              <a:r>
                <a:rPr lang="en-US" sz="2000" dirty="0" smtClean="0">
                  <a:solidFill>
                    <a:srgbClr val="00458C"/>
                  </a:solidFill>
                </a:rPr>
                <a:t>: </a:t>
              </a:r>
              <a:r>
                <a:rPr lang="bg-BG" sz="2000" dirty="0" smtClean="0">
                  <a:solidFill>
                    <a:srgbClr val="00458C"/>
                  </a:solidFill>
                </a:rPr>
                <a:t>ред</a:t>
              </a:r>
              <a:r>
                <a:rPr lang="en-US" sz="2000" dirty="0" smtClean="0">
                  <a:solidFill>
                    <a:srgbClr val="00458C"/>
                  </a:solidFill>
                </a:rPr>
                <a:t>, </a:t>
              </a:r>
              <a:r>
                <a:rPr lang="bg-BG" sz="2000" dirty="0" smtClean="0">
                  <a:solidFill>
                    <a:srgbClr val="00458C"/>
                  </a:solidFill>
                </a:rPr>
                <a:t>ориентация</a:t>
              </a:r>
              <a:r>
                <a:rPr lang="en-US" sz="2000" dirty="0" smtClean="0">
                  <a:solidFill>
                    <a:srgbClr val="00458C"/>
                  </a:solidFill>
                </a:rPr>
                <a:t>, </a:t>
              </a:r>
              <a:r>
                <a:rPr lang="bg-BG" sz="2000" dirty="0" smtClean="0">
                  <a:solidFill>
                    <a:srgbClr val="00458C"/>
                  </a:solidFill>
                </a:rPr>
                <a:t>безопасност</a:t>
              </a:r>
              <a:r>
                <a:rPr lang="en-US" sz="2000" dirty="0" smtClean="0">
                  <a:solidFill>
                    <a:srgbClr val="00458C"/>
                  </a:solidFill>
                </a:rPr>
                <a:t>, </a:t>
              </a:r>
              <a:r>
                <a:rPr lang="bg-BG" sz="2000" dirty="0" smtClean="0">
                  <a:solidFill>
                    <a:srgbClr val="00458C"/>
                  </a:solidFill>
                </a:rPr>
                <a:t>предаване на </a:t>
              </a:r>
              <a:r>
                <a:rPr lang="bg-BG" sz="2000" dirty="0" smtClean="0">
                  <a:solidFill>
                    <a:srgbClr val="00458C"/>
                  </a:solidFill>
                </a:rPr>
                <a:t>отговорността</a:t>
              </a:r>
              <a:endParaRPr lang="en-US" sz="2000" dirty="0">
                <a:solidFill>
                  <a:srgbClr val="00458C"/>
                </a:solidFill>
              </a:endParaRPr>
            </a:p>
            <a:p>
              <a:pPr marL="742950" lvl="1" indent="-285750">
                <a:lnSpc>
                  <a:spcPct val="120000"/>
                </a:lnSpc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bg-BG" sz="2000" dirty="0" smtClean="0">
                  <a:solidFill>
                    <a:srgbClr val="00458C"/>
                  </a:solidFill>
                </a:rPr>
                <a:t>Стъпка встрани от обществото </a:t>
              </a:r>
              <a:r>
                <a:rPr lang="en-US" sz="2000" dirty="0" smtClean="0">
                  <a:solidFill>
                    <a:srgbClr val="00458C"/>
                  </a:solidFill>
                </a:rPr>
                <a:t>/ </a:t>
              </a:r>
              <a:r>
                <a:rPr lang="bg-BG" sz="2000" dirty="0" smtClean="0">
                  <a:solidFill>
                    <a:srgbClr val="00458C"/>
                  </a:solidFill>
                </a:rPr>
                <a:t>социалните връзки</a:t>
              </a:r>
              <a:r>
                <a:rPr lang="en-US" sz="2000" dirty="0" smtClean="0">
                  <a:solidFill>
                    <a:srgbClr val="00458C"/>
                  </a:solidFill>
                </a:rPr>
                <a:t> </a:t>
              </a:r>
              <a:r>
                <a:rPr lang="en-US" sz="2000" dirty="0">
                  <a:solidFill>
                    <a:srgbClr val="00458C"/>
                  </a:solidFill>
                </a:rPr>
                <a:t>/ </a:t>
              </a:r>
              <a:r>
                <a:rPr lang="bg-BG" sz="2000" dirty="0" smtClean="0">
                  <a:solidFill>
                    <a:srgbClr val="00458C"/>
                  </a:solidFill>
                </a:rPr>
                <a:t>родителите</a:t>
              </a:r>
              <a:endParaRPr lang="en-US" sz="2000" dirty="0">
                <a:solidFill>
                  <a:srgbClr val="00458C"/>
                </a:solidFill>
              </a:endParaRPr>
            </a:p>
            <a:p>
              <a:pPr marL="742950" lvl="1" indent="-285750">
                <a:lnSpc>
                  <a:spcPct val="120000"/>
                </a:lnSpc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bg-BG" sz="2000" dirty="0" smtClean="0">
                  <a:solidFill>
                    <a:srgbClr val="00458C"/>
                  </a:solidFill>
                </a:rPr>
                <a:t>Провокация</a:t>
              </a:r>
              <a:r>
                <a:rPr lang="en-US" sz="2000" dirty="0" smtClean="0">
                  <a:solidFill>
                    <a:srgbClr val="00458C"/>
                  </a:solidFill>
                </a:rPr>
                <a:t>: </a:t>
              </a:r>
              <a:r>
                <a:rPr lang="bg-BG" sz="2000" dirty="0" smtClean="0">
                  <a:solidFill>
                    <a:srgbClr val="00458C"/>
                  </a:solidFill>
                </a:rPr>
                <a:t>колективен аскетизъм</a:t>
              </a:r>
              <a:endParaRPr lang="en-US" sz="2000" dirty="0">
                <a:solidFill>
                  <a:srgbClr val="00458C"/>
                </a:solidFill>
              </a:endParaRPr>
            </a:p>
            <a:p>
              <a:pPr marL="742950" lvl="1" indent="-285750">
                <a:lnSpc>
                  <a:spcPct val="120000"/>
                </a:lnSpc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bg-BG" sz="2000" dirty="0" smtClean="0">
                  <a:solidFill>
                    <a:srgbClr val="00458C"/>
                  </a:solidFill>
                </a:rPr>
                <a:t>Принадлежност</a:t>
              </a:r>
              <a:r>
                <a:rPr lang="en-US" sz="2000" dirty="0" smtClean="0">
                  <a:solidFill>
                    <a:srgbClr val="00458C"/>
                  </a:solidFill>
                </a:rPr>
                <a:t> (</a:t>
              </a:r>
              <a:r>
                <a:rPr lang="bg-BG" sz="2000" dirty="0" smtClean="0">
                  <a:solidFill>
                    <a:srgbClr val="00458C"/>
                  </a:solidFill>
                </a:rPr>
                <a:t>групово мислене, групово чувство</a:t>
              </a:r>
              <a:r>
                <a:rPr lang="en-US" sz="2000" dirty="0" smtClean="0">
                  <a:solidFill>
                    <a:srgbClr val="00458C"/>
                  </a:solidFill>
                </a:rPr>
                <a:t>)</a:t>
              </a:r>
              <a:endParaRPr lang="en-US" sz="2000" dirty="0">
                <a:solidFill>
                  <a:srgbClr val="00458C"/>
                </a:solidFill>
              </a:endParaRPr>
            </a:p>
            <a:p>
              <a:pPr marL="742950" lvl="1" indent="-285750">
                <a:lnSpc>
                  <a:spcPct val="120000"/>
                </a:lnSpc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bg-BG" sz="2000" dirty="0" smtClean="0">
                  <a:solidFill>
                    <a:srgbClr val="00458C"/>
                  </a:solidFill>
                </a:rPr>
                <a:t>Живот съгласно божиите правила</a:t>
              </a:r>
              <a:endParaRPr lang="en-US" sz="2000" dirty="0">
                <a:solidFill>
                  <a:srgbClr val="00458C"/>
                </a:solidFill>
              </a:endParaRPr>
            </a:p>
            <a:p>
              <a:pPr marL="742950" lvl="1" indent="-285750">
                <a:lnSpc>
                  <a:spcPct val="120000"/>
                </a:lnSpc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bg-BG" sz="2000" dirty="0" smtClean="0">
                  <a:solidFill>
                    <a:srgbClr val="00458C"/>
                  </a:solidFill>
                </a:rPr>
                <a:t>Героизъм </a:t>
              </a:r>
              <a:r>
                <a:rPr lang="en-US" sz="2000" dirty="0" smtClean="0">
                  <a:solidFill>
                    <a:srgbClr val="00458C"/>
                  </a:solidFill>
                </a:rPr>
                <a:t>/ </a:t>
              </a:r>
              <a:r>
                <a:rPr lang="bg-BG" sz="2000" dirty="0" smtClean="0">
                  <a:solidFill>
                    <a:srgbClr val="00458C"/>
                  </a:solidFill>
                </a:rPr>
                <a:t>авангард</a:t>
              </a:r>
              <a:r>
                <a:rPr lang="en-US" sz="2000" dirty="0" smtClean="0">
                  <a:solidFill>
                    <a:srgbClr val="00458C"/>
                  </a:solidFill>
                </a:rPr>
                <a:t> </a:t>
              </a:r>
              <a:r>
                <a:rPr lang="en-US" sz="2000" dirty="0">
                  <a:solidFill>
                    <a:srgbClr val="00458C"/>
                  </a:solidFill>
                </a:rPr>
                <a:t>/ </a:t>
              </a:r>
              <a:r>
                <a:rPr lang="bg-BG" sz="2000" dirty="0" smtClean="0">
                  <a:solidFill>
                    <a:srgbClr val="00458C"/>
                  </a:solidFill>
                </a:rPr>
                <a:t>елитаризъм </a:t>
              </a:r>
              <a:endParaRPr lang="en-US" sz="2000" dirty="0">
                <a:solidFill>
                  <a:srgbClr val="00458C"/>
                </a:solidFill>
              </a:endParaRPr>
            </a:p>
            <a:p>
              <a:pPr marL="742950" lvl="1" indent="-285750">
                <a:lnSpc>
                  <a:spcPct val="120000"/>
                </a:lnSpc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bg-BG" sz="2000" dirty="0" smtClean="0">
                  <a:solidFill>
                    <a:srgbClr val="00458C"/>
                  </a:solidFill>
                </a:rPr>
                <a:t>Идентичност </a:t>
              </a:r>
              <a:endParaRPr lang="en-US" sz="2000" dirty="0">
                <a:solidFill>
                  <a:srgbClr val="00458C"/>
                </a:solidFill>
              </a:endParaRPr>
            </a:p>
          </p:txBody>
        </p:sp>
        <p:pic>
          <p:nvPicPr>
            <p:cNvPr id="12290" name="Picture 2" descr="Bildergebnis für ISIS kämpfer mit Waffen">
              <a:extLst>
                <a:ext uri="{FF2B5EF4-FFF2-40B4-BE49-F238E27FC236}">
                  <a16:creationId xmlns:a16="http://schemas.microsoft.com/office/drawing/2014/main" xmlns="" id="{23A30637-B48E-471A-9825-796F31076E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15970" y="4671524"/>
              <a:ext cx="3533106" cy="19869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561584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484BC4-8C7A-4DC2-B635-7CC68E0D1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161420"/>
            <a:ext cx="8172399" cy="724942"/>
          </a:xfrm>
        </p:spPr>
        <p:txBody>
          <a:bodyPr>
            <a:normAutofit fontScale="90000"/>
          </a:bodyPr>
          <a:lstStyle/>
          <a:p>
            <a:r>
              <a:rPr lang="bg-BG" sz="3200" dirty="0"/>
              <a:t>Екстремистка пропаганда </a:t>
            </a:r>
            <a:r>
              <a:rPr lang="de-DE" sz="3200" dirty="0"/>
              <a:t>– </a:t>
            </a:r>
            <a:r>
              <a:rPr lang="bg-BG" sz="3200" dirty="0"/>
              <a:t>практическата гледна точка</a:t>
            </a: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xmlns="" id="{1135D77C-9535-4DEF-B825-BD1CDD09FC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6322" y="6455627"/>
            <a:ext cx="7777678" cy="402374"/>
          </a:xfrm>
        </p:spPr>
        <p:txBody>
          <a:bodyPr/>
          <a:lstStyle/>
          <a:p>
            <a:r>
              <a:rPr lang="ru-RU"/>
              <a:t>Проект „Укрепване на капацитет, обмен на опит и изследователска дейност в сферата на сигурността “</a:t>
            </a:r>
            <a:r>
              <a:rPr lang="bg-BG"/>
              <a:t> с договор No. 812108-68-02.10.2024, се изпълнява с финансова</a:t>
            </a:r>
            <a:r>
              <a:rPr lang="en-US"/>
              <a:t> </a:t>
            </a:r>
            <a:r>
              <a:rPr lang="bg-BG"/>
              <a:t>помощ на </a:t>
            </a:r>
            <a:r>
              <a:rPr lang="ru-RU"/>
              <a:t>Програмата на Република България по фонд „Вътрешна сигурност“ за периода 2021 – 2027</a:t>
            </a:r>
            <a:endParaRPr lang="nl-BE" dirty="0"/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xmlns="" id="{019E01D2-F5C1-4D5E-A23A-DF51DF9A1555}"/>
              </a:ext>
            </a:extLst>
          </p:cNvPr>
          <p:cNvGrpSpPr/>
          <p:nvPr/>
        </p:nvGrpSpPr>
        <p:grpSpPr>
          <a:xfrm>
            <a:off x="154324" y="851643"/>
            <a:ext cx="8738156" cy="1061503"/>
            <a:chOff x="328613" y="1196752"/>
            <a:chExt cx="8263594" cy="1061503"/>
          </a:xfrm>
          <a:effectLst>
            <a:outerShdw blurRad="50800" dist="50800" dir="5400000" algn="ctr" rotWithShape="0">
              <a:srgbClr val="000000">
                <a:alpha val="44000"/>
              </a:srgbClr>
            </a:outerShdw>
          </a:effectLst>
        </p:grpSpPr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xmlns="" id="{B67DE71F-3745-4B93-9A35-689A15BE7DEA}"/>
                </a:ext>
              </a:extLst>
            </p:cNvPr>
            <p:cNvSpPr txBox="1"/>
            <p:nvPr/>
          </p:nvSpPr>
          <p:spPr>
            <a:xfrm>
              <a:off x="6067425" y="1196752"/>
              <a:ext cx="2004520" cy="42537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2000" kern="0" dirty="0">
                <a:solidFill>
                  <a:srgbClr val="000000"/>
                </a:solidFill>
                <a:latin typeface="Arial" charset="0"/>
                <a:ea typeface="ＭＳ Ｐゴシック"/>
              </a:endParaRPr>
            </a:p>
          </p:txBody>
        </p:sp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xmlns="" id="{562CC803-75C9-4667-BF9D-22596544F00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8613" y="1896647"/>
              <a:ext cx="8263594" cy="361608"/>
            </a:xfrm>
            <a:prstGeom prst="rect">
              <a:avLst/>
            </a:prstGeom>
            <a:solidFill>
              <a:srgbClr val="00458C"/>
            </a:solidFill>
            <a:ln w="12700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2A79D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 defTabSz="801688">
                <a:defRPr/>
              </a:pPr>
              <a:r>
                <a:rPr lang="bg-BG" b="1" kern="0" noProof="1" smtClean="0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Радикализация </a:t>
              </a:r>
              <a:r>
                <a:rPr lang="en-US" b="1" kern="0" noProof="1" smtClean="0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– </a:t>
              </a:r>
              <a:r>
                <a:rPr lang="bg-BG" b="1" kern="0" noProof="1" smtClean="0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самовъзприятие</a:t>
              </a:r>
              <a:endParaRPr lang="en-US" b="1" kern="0" noProof="1">
                <a:solidFill>
                  <a:srgbClr val="FFFFFF"/>
                </a:solidFill>
                <a:ea typeface="ＭＳ Ｐゴシック"/>
                <a:cs typeface="Microsoft Sans Serif" pitchFamily="34" charset="0"/>
              </a:endParaRPr>
            </a:p>
          </p:txBody>
        </p:sp>
      </p:grpSp>
      <p:grpSp>
        <p:nvGrpSpPr>
          <p:cNvPr id="4" name="Gruppieren 3">
            <a:extLst>
              <a:ext uri="{FF2B5EF4-FFF2-40B4-BE49-F238E27FC236}">
                <a16:creationId xmlns:a16="http://schemas.microsoft.com/office/drawing/2014/main" xmlns="" id="{AD581DBF-E00F-4C16-B71B-3E30234C7535}"/>
              </a:ext>
            </a:extLst>
          </p:cNvPr>
          <p:cNvGrpSpPr/>
          <p:nvPr/>
        </p:nvGrpSpPr>
        <p:grpSpPr>
          <a:xfrm>
            <a:off x="461761" y="2420888"/>
            <a:ext cx="7880580" cy="1577094"/>
            <a:chOff x="461761" y="2393390"/>
            <a:chExt cx="7880580" cy="1577094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xmlns="" id="{1FBC059B-BB8A-4E31-A11F-6AFB1C7F1A3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9421" t="4766" r="8442" b="5669"/>
            <a:stretch/>
          </p:blipFill>
          <p:spPr>
            <a:xfrm>
              <a:off x="461761" y="2393390"/>
              <a:ext cx="2670080" cy="1577094"/>
            </a:xfrm>
            <a:prstGeom prst="rect">
              <a:avLst/>
            </a:prstGeom>
          </p:spPr>
        </p:pic>
        <p:sp>
          <p:nvSpPr>
            <p:cNvPr id="15" name="Inhaltsplatzhalter 1">
              <a:extLst>
                <a:ext uri="{FF2B5EF4-FFF2-40B4-BE49-F238E27FC236}">
                  <a16:creationId xmlns:a16="http://schemas.microsoft.com/office/drawing/2014/main" xmlns="" id="{3FA58059-7F4A-4FE1-983C-3DFFCE168878}"/>
                </a:ext>
              </a:extLst>
            </p:cNvPr>
            <p:cNvSpPr txBox="1">
              <a:spLocks/>
            </p:cNvSpPr>
            <p:nvPr/>
          </p:nvSpPr>
          <p:spPr>
            <a:xfrm>
              <a:off x="3354588" y="2970256"/>
              <a:ext cx="4987753" cy="663633"/>
            </a:xfrm>
            <a:prstGeom prst="rect">
              <a:avLst/>
            </a:prstGeom>
          </p:spPr>
          <p:txBody>
            <a:bodyPr vert="horz" lIns="0" tIns="45720" rIns="0" bIns="45720" rtlCol="0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1"/>
                </a:buClr>
                <a:buSzPct val="100000"/>
                <a:buFont typeface="Calibri" panose="020F0502020204030204" pitchFamily="34" charset="0"/>
                <a:buChar char=" "/>
                <a:defRPr sz="20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384048" indent="-18288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566928" indent="-18288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749808" indent="-18288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932688" indent="-18288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11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13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15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17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1">
                <a:buClr>
                  <a:srgbClr val="00458C"/>
                </a:buClr>
                <a:buFont typeface="Arial" panose="020B0604020202020204" pitchFamily="34" charset="0"/>
                <a:buChar char="•"/>
              </a:pPr>
              <a:r>
                <a:rPr lang="bg-BG" sz="2400" dirty="0" smtClean="0">
                  <a:solidFill>
                    <a:srgbClr val="00458C"/>
                  </a:solidFill>
                </a:rPr>
                <a:t>Убийството на Лий Ригби </a:t>
              </a:r>
              <a:r>
                <a:rPr lang="de-DE" sz="2400" dirty="0" smtClean="0">
                  <a:solidFill>
                    <a:srgbClr val="00458C"/>
                  </a:solidFill>
                </a:rPr>
                <a:t>(</a:t>
              </a:r>
              <a:r>
                <a:rPr lang="bg-BG" sz="2400" dirty="0" smtClean="0">
                  <a:solidFill>
                    <a:srgbClr val="00458C"/>
                  </a:solidFill>
                </a:rPr>
                <a:t>Обединеното кралство</a:t>
              </a:r>
              <a:r>
                <a:rPr lang="de-DE" sz="2400" dirty="0" smtClean="0">
                  <a:solidFill>
                    <a:srgbClr val="00458C"/>
                  </a:solidFill>
                </a:rPr>
                <a:t>, 2013</a:t>
              </a:r>
              <a:r>
                <a:rPr lang="bg-BG" sz="2400" dirty="0" smtClean="0">
                  <a:solidFill>
                    <a:srgbClr val="00458C"/>
                  </a:solidFill>
                </a:rPr>
                <a:t> г.</a:t>
              </a:r>
              <a:r>
                <a:rPr lang="de-DE" sz="2400" dirty="0" smtClean="0">
                  <a:solidFill>
                    <a:srgbClr val="00458C"/>
                  </a:solidFill>
                </a:rPr>
                <a:t>)</a:t>
              </a:r>
              <a:endParaRPr lang="de-DE" sz="2400" dirty="0">
                <a:solidFill>
                  <a:srgbClr val="00458C"/>
                </a:solidFill>
              </a:endParaRPr>
            </a:p>
          </p:txBody>
        </p:sp>
      </p:grpSp>
      <p:grpSp>
        <p:nvGrpSpPr>
          <p:cNvPr id="5" name="Gruppieren 4">
            <a:extLst>
              <a:ext uri="{FF2B5EF4-FFF2-40B4-BE49-F238E27FC236}">
                <a16:creationId xmlns:a16="http://schemas.microsoft.com/office/drawing/2014/main" xmlns="" id="{1AF38662-25C9-42F8-958B-7DFD9DBB120A}"/>
              </a:ext>
            </a:extLst>
          </p:cNvPr>
          <p:cNvGrpSpPr/>
          <p:nvPr/>
        </p:nvGrpSpPr>
        <p:grpSpPr>
          <a:xfrm>
            <a:off x="461759" y="4249687"/>
            <a:ext cx="7993269" cy="1587995"/>
            <a:chOff x="461759" y="4222189"/>
            <a:chExt cx="7993269" cy="1587995"/>
          </a:xfrm>
        </p:grpSpPr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xmlns="" id="{D925A461-EDE2-4E8A-A5F7-833D596F0B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2366" t="4188" r="23117" b="35953"/>
            <a:stretch/>
          </p:blipFill>
          <p:spPr>
            <a:xfrm>
              <a:off x="461759" y="4222189"/>
              <a:ext cx="2670081" cy="1587995"/>
            </a:xfrm>
            <a:prstGeom prst="rect">
              <a:avLst/>
            </a:prstGeom>
          </p:spPr>
        </p:pic>
        <p:sp>
          <p:nvSpPr>
            <p:cNvPr id="16" name="Inhaltsplatzhalter 1">
              <a:extLst>
                <a:ext uri="{FF2B5EF4-FFF2-40B4-BE49-F238E27FC236}">
                  <a16:creationId xmlns:a16="http://schemas.microsoft.com/office/drawing/2014/main" xmlns="" id="{EB7163E8-52F1-4498-905E-53BE9402DA32}"/>
                </a:ext>
              </a:extLst>
            </p:cNvPr>
            <p:cNvSpPr txBox="1">
              <a:spLocks/>
            </p:cNvSpPr>
            <p:nvPr/>
          </p:nvSpPr>
          <p:spPr>
            <a:xfrm>
              <a:off x="3354588" y="4681996"/>
              <a:ext cx="5100440" cy="1035787"/>
            </a:xfrm>
            <a:prstGeom prst="rect">
              <a:avLst/>
            </a:prstGeom>
          </p:spPr>
          <p:txBody>
            <a:bodyPr vert="horz" lIns="0" tIns="45720" rIns="0" bIns="45720" rtlCol="0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1"/>
                </a:buClr>
                <a:buSzPct val="100000"/>
                <a:buFont typeface="Calibri" panose="020F0502020204030204" pitchFamily="34" charset="0"/>
                <a:buChar char=" "/>
                <a:defRPr sz="20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384048" indent="-18288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566928" indent="-18288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749808" indent="-18288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932688" indent="-18288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11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13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15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17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1">
                <a:buClr>
                  <a:srgbClr val="00458C"/>
                </a:buClr>
                <a:buFont typeface="Arial" panose="020B0604020202020204" pitchFamily="34" charset="0"/>
                <a:buChar char="•"/>
              </a:pPr>
              <a:r>
                <a:rPr lang="bg-BG" sz="2400" dirty="0" smtClean="0">
                  <a:solidFill>
                    <a:srgbClr val="00458C"/>
                  </a:solidFill>
                </a:rPr>
                <a:t>Убийството на Джеймс Райт Фоули </a:t>
              </a:r>
              <a:r>
                <a:rPr lang="de-DE" sz="2400" dirty="0" smtClean="0">
                  <a:solidFill>
                    <a:srgbClr val="00458C"/>
                  </a:solidFill>
                </a:rPr>
                <a:t>(</a:t>
              </a:r>
              <a:r>
                <a:rPr lang="bg-BG" sz="2400" dirty="0" smtClean="0">
                  <a:solidFill>
                    <a:srgbClr val="00458C"/>
                  </a:solidFill>
                </a:rPr>
                <a:t>Сирия</a:t>
              </a:r>
              <a:r>
                <a:rPr lang="de-DE" sz="2400" dirty="0" smtClean="0">
                  <a:solidFill>
                    <a:srgbClr val="00458C"/>
                  </a:solidFill>
                </a:rPr>
                <a:t>, 2014</a:t>
              </a:r>
              <a:r>
                <a:rPr lang="bg-BG" sz="2400" dirty="0" smtClean="0">
                  <a:solidFill>
                    <a:srgbClr val="00458C"/>
                  </a:solidFill>
                </a:rPr>
                <a:t> г.</a:t>
              </a:r>
              <a:r>
                <a:rPr lang="de-DE" sz="2400" dirty="0" smtClean="0">
                  <a:solidFill>
                    <a:srgbClr val="00458C"/>
                  </a:solidFill>
                </a:rPr>
                <a:t>)</a:t>
              </a:r>
              <a:endParaRPr lang="de-DE" sz="2400" dirty="0">
                <a:solidFill>
                  <a:srgbClr val="00458C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12728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484BC4-8C7A-4DC2-B635-7CC68E0D1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161420"/>
            <a:ext cx="8172399" cy="724942"/>
          </a:xfrm>
        </p:spPr>
        <p:txBody>
          <a:bodyPr>
            <a:normAutofit fontScale="90000"/>
          </a:bodyPr>
          <a:lstStyle/>
          <a:p>
            <a:r>
              <a:rPr lang="bg-BG" sz="3200" dirty="0"/>
              <a:t>Екстремистка пропаганда </a:t>
            </a:r>
            <a:r>
              <a:rPr lang="de-DE" sz="3200" dirty="0"/>
              <a:t>– </a:t>
            </a:r>
            <a:r>
              <a:rPr lang="bg-BG" sz="3200" dirty="0"/>
              <a:t>практическата гледна точка</a:t>
            </a: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xmlns="" id="{1135D77C-9535-4DEF-B825-BD1CDD09FC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6322" y="6455627"/>
            <a:ext cx="7777678" cy="402374"/>
          </a:xfrm>
        </p:spPr>
        <p:txBody>
          <a:bodyPr/>
          <a:lstStyle/>
          <a:p>
            <a:r>
              <a:rPr lang="ru-RU"/>
              <a:t>Проект „Укрепване на капацитет, обмен на опит и изследователска дейност в сферата на сигурността “</a:t>
            </a:r>
            <a:r>
              <a:rPr lang="bg-BG"/>
              <a:t> с договор No. 812108-68-02.10.2024, се изпълнява с финансова</a:t>
            </a:r>
            <a:r>
              <a:rPr lang="en-US"/>
              <a:t> </a:t>
            </a:r>
            <a:r>
              <a:rPr lang="bg-BG"/>
              <a:t>помощ на </a:t>
            </a:r>
            <a:r>
              <a:rPr lang="ru-RU"/>
              <a:t>Програмата на Република България по фонд „Вътрешна сигурност“ за периода 2021 – 2027</a:t>
            </a:r>
            <a:endParaRPr lang="nl-BE" dirty="0"/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xmlns="" id="{019E01D2-F5C1-4D5E-A23A-DF51DF9A1555}"/>
              </a:ext>
            </a:extLst>
          </p:cNvPr>
          <p:cNvGrpSpPr/>
          <p:nvPr/>
        </p:nvGrpSpPr>
        <p:grpSpPr>
          <a:xfrm>
            <a:off x="154324" y="851643"/>
            <a:ext cx="8738156" cy="1061503"/>
            <a:chOff x="328613" y="1196752"/>
            <a:chExt cx="8263594" cy="1061503"/>
          </a:xfrm>
          <a:effectLst>
            <a:outerShdw blurRad="50800" dist="50800" dir="5400000" algn="ctr" rotWithShape="0">
              <a:srgbClr val="000000">
                <a:alpha val="44000"/>
              </a:srgbClr>
            </a:outerShdw>
          </a:effectLst>
        </p:grpSpPr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xmlns="" id="{B67DE71F-3745-4B93-9A35-689A15BE7DEA}"/>
                </a:ext>
              </a:extLst>
            </p:cNvPr>
            <p:cNvSpPr txBox="1"/>
            <p:nvPr/>
          </p:nvSpPr>
          <p:spPr>
            <a:xfrm>
              <a:off x="6067425" y="1196752"/>
              <a:ext cx="2004520" cy="42537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2000" kern="0" dirty="0">
                <a:solidFill>
                  <a:srgbClr val="000000"/>
                </a:solidFill>
                <a:latin typeface="Arial" charset="0"/>
                <a:ea typeface="ＭＳ Ｐゴシック"/>
              </a:endParaRPr>
            </a:p>
          </p:txBody>
        </p:sp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xmlns="" id="{562CC803-75C9-4667-BF9D-22596544F00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8613" y="1896647"/>
              <a:ext cx="8263594" cy="361608"/>
            </a:xfrm>
            <a:prstGeom prst="rect">
              <a:avLst/>
            </a:prstGeom>
            <a:solidFill>
              <a:srgbClr val="00458C"/>
            </a:solidFill>
            <a:ln w="12700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2A79D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 defTabSz="801688">
                <a:defRPr/>
              </a:pPr>
              <a:r>
                <a:rPr lang="bg-BG" b="1" kern="0" noProof="1" smtClean="0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Какви са общите елементи</a:t>
              </a:r>
              <a:r>
                <a:rPr lang="en-US" b="1" kern="0" noProof="1" smtClean="0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?</a:t>
              </a:r>
              <a:endParaRPr lang="en-US" b="1" kern="0" noProof="1">
                <a:solidFill>
                  <a:srgbClr val="FFFFFF"/>
                </a:solidFill>
                <a:ea typeface="ＭＳ Ｐゴシック"/>
                <a:cs typeface="Microsoft Sans Serif" pitchFamily="34" charset="0"/>
              </a:endParaRPr>
            </a:p>
          </p:txBody>
        </p:sp>
      </p:grpSp>
      <p:grpSp>
        <p:nvGrpSpPr>
          <p:cNvPr id="3" name="Gruppieren 2">
            <a:extLst>
              <a:ext uri="{FF2B5EF4-FFF2-40B4-BE49-F238E27FC236}">
                <a16:creationId xmlns:a16="http://schemas.microsoft.com/office/drawing/2014/main" xmlns="" id="{68F21F29-D143-4BA9-9825-2751E6127771}"/>
              </a:ext>
            </a:extLst>
          </p:cNvPr>
          <p:cNvGrpSpPr/>
          <p:nvPr/>
        </p:nvGrpSpPr>
        <p:grpSpPr>
          <a:xfrm>
            <a:off x="395536" y="2286338"/>
            <a:ext cx="8682241" cy="3533159"/>
            <a:chOff x="461759" y="2304523"/>
            <a:chExt cx="8682241" cy="3533159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xmlns="" id="{1FBC059B-BB8A-4E31-A11F-6AFB1C7F1A3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9421" t="4766" r="8442" b="5669"/>
            <a:stretch/>
          </p:blipFill>
          <p:spPr>
            <a:xfrm>
              <a:off x="461761" y="2420888"/>
              <a:ext cx="2670080" cy="1577094"/>
            </a:xfrm>
            <a:prstGeom prst="rect">
              <a:avLst/>
            </a:prstGeom>
          </p:spPr>
        </p:pic>
        <p:sp>
          <p:nvSpPr>
            <p:cNvPr id="15" name="Inhaltsplatzhalter 1">
              <a:extLst>
                <a:ext uri="{FF2B5EF4-FFF2-40B4-BE49-F238E27FC236}">
                  <a16:creationId xmlns:a16="http://schemas.microsoft.com/office/drawing/2014/main" xmlns="" id="{3FA58059-7F4A-4FE1-983C-3DFFCE168878}"/>
                </a:ext>
              </a:extLst>
            </p:cNvPr>
            <p:cNvSpPr txBox="1">
              <a:spLocks/>
            </p:cNvSpPr>
            <p:nvPr/>
          </p:nvSpPr>
          <p:spPr>
            <a:xfrm>
              <a:off x="3203848" y="2304523"/>
              <a:ext cx="5940152" cy="3514974"/>
            </a:xfrm>
            <a:prstGeom prst="rect">
              <a:avLst/>
            </a:prstGeom>
          </p:spPr>
          <p:txBody>
            <a:bodyPr vert="horz" lIns="0" tIns="45720" rIns="0" bIns="45720" rtlCol="0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1"/>
                </a:buClr>
                <a:buSzPct val="100000"/>
                <a:buFont typeface="Calibri" panose="020F0502020204030204" pitchFamily="34" charset="0"/>
                <a:buChar char=" "/>
                <a:defRPr sz="20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384048" indent="-18288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566928" indent="-18288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749808" indent="-18288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932688" indent="-18288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11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13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15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17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1">
                <a:buClr>
                  <a:srgbClr val="00458C"/>
                </a:buClr>
                <a:buFont typeface="Arial" panose="020B0604020202020204" pitchFamily="34" charset="0"/>
                <a:buChar char="•"/>
              </a:pPr>
              <a:r>
                <a:rPr lang="bg-BG" sz="2400" dirty="0" smtClean="0">
                  <a:solidFill>
                    <a:srgbClr val="00458C"/>
                  </a:solidFill>
                </a:rPr>
                <a:t>Аргументация</a:t>
              </a:r>
              <a:r>
                <a:rPr lang="en-US" sz="2400" dirty="0" smtClean="0">
                  <a:solidFill>
                    <a:srgbClr val="00458C"/>
                  </a:solidFill>
                </a:rPr>
                <a:t>: </a:t>
              </a:r>
              <a:endParaRPr lang="en-US" sz="2400" dirty="0">
                <a:solidFill>
                  <a:srgbClr val="00458C"/>
                </a:solidFill>
              </a:endParaRPr>
            </a:p>
            <a:p>
              <a:pPr lvl="2">
                <a:buClr>
                  <a:srgbClr val="00458C"/>
                </a:buClr>
                <a:buFont typeface="Symbol" panose="05050102010706020507" pitchFamily="18" charset="2"/>
                <a:buChar char="-"/>
              </a:pPr>
              <a:r>
                <a:rPr lang="bg-BG" sz="2000" dirty="0" smtClean="0">
                  <a:solidFill>
                    <a:srgbClr val="00458C"/>
                  </a:solidFill>
                </a:rPr>
                <a:t>Отмъщение </a:t>
              </a:r>
              <a:r>
                <a:rPr lang="en-US" sz="2000" dirty="0" smtClean="0">
                  <a:solidFill>
                    <a:srgbClr val="00458C"/>
                  </a:solidFill>
                </a:rPr>
                <a:t>/ </a:t>
              </a:r>
              <a:r>
                <a:rPr lang="bg-BG" sz="2000" dirty="0" smtClean="0">
                  <a:solidFill>
                    <a:srgbClr val="00458C"/>
                  </a:solidFill>
                </a:rPr>
                <a:t>борба с агресията на Запада</a:t>
              </a:r>
              <a:endParaRPr lang="en-US" sz="2000" dirty="0">
                <a:solidFill>
                  <a:srgbClr val="00458C"/>
                </a:solidFill>
              </a:endParaRPr>
            </a:p>
            <a:p>
              <a:pPr lvl="2">
                <a:buClr>
                  <a:srgbClr val="00458C"/>
                </a:buClr>
                <a:buFont typeface="Symbol" panose="05050102010706020507" pitchFamily="18" charset="2"/>
                <a:buChar char="-"/>
              </a:pPr>
              <a:r>
                <a:rPr lang="bg-BG" sz="2000" dirty="0" smtClean="0">
                  <a:solidFill>
                    <a:srgbClr val="00458C"/>
                  </a:solidFill>
                </a:rPr>
                <a:t>Борба за мир и обединение на мюсюлманите по цял свят</a:t>
              </a:r>
              <a:endParaRPr lang="en-US" sz="2000" dirty="0">
                <a:solidFill>
                  <a:srgbClr val="00458C"/>
                </a:solidFill>
              </a:endParaRPr>
            </a:p>
            <a:p>
              <a:pPr lvl="2">
                <a:buClr>
                  <a:srgbClr val="00458C"/>
                </a:buClr>
                <a:buFont typeface="Symbol" panose="05050102010706020507" pitchFamily="18" charset="2"/>
                <a:buChar char="-"/>
              </a:pPr>
              <a:r>
                <a:rPr lang="bg-BG" sz="2000" dirty="0" smtClean="0">
                  <a:solidFill>
                    <a:srgbClr val="00458C"/>
                  </a:solidFill>
                </a:rPr>
                <a:t>Борба за необезпокоявана религиозна дейност</a:t>
              </a:r>
              <a:endParaRPr lang="en-US" sz="2000" dirty="0">
                <a:solidFill>
                  <a:srgbClr val="00458C"/>
                </a:solidFill>
              </a:endParaRPr>
            </a:p>
            <a:p>
              <a:pPr lvl="2">
                <a:buClr>
                  <a:srgbClr val="00458C"/>
                </a:buClr>
                <a:buFont typeface="Symbol" panose="05050102010706020507" pitchFamily="18" charset="2"/>
                <a:buChar char="-"/>
              </a:pPr>
              <a:r>
                <a:rPr lang="bg-BG" sz="2000" dirty="0" smtClean="0">
                  <a:solidFill>
                    <a:srgbClr val="00458C"/>
                  </a:solidFill>
                </a:rPr>
                <a:t>Борба за държава според техните правила и традиции</a:t>
              </a:r>
              <a:endParaRPr lang="en-US" sz="2000" dirty="0">
                <a:solidFill>
                  <a:srgbClr val="00458C"/>
                </a:solidFill>
              </a:endParaRPr>
            </a:p>
            <a:p>
              <a:pPr lvl="2">
                <a:buClr>
                  <a:srgbClr val="00458C"/>
                </a:buClr>
                <a:buFont typeface="Symbol" panose="05050102010706020507" pitchFamily="18" charset="2"/>
                <a:buChar char="-"/>
              </a:pPr>
              <a:r>
                <a:rPr lang="bg-BG" sz="2000" dirty="0" smtClean="0">
                  <a:solidFill>
                    <a:srgbClr val="00458C"/>
                  </a:solidFill>
                </a:rPr>
                <a:t>Виновникът е Западът </a:t>
              </a:r>
              <a:r>
                <a:rPr lang="en-US" sz="2000" dirty="0" smtClean="0">
                  <a:solidFill>
                    <a:srgbClr val="00458C"/>
                  </a:solidFill>
                </a:rPr>
                <a:t>(</a:t>
              </a:r>
              <a:r>
                <a:rPr lang="bg-BG" sz="2000" dirty="0" smtClean="0">
                  <a:solidFill>
                    <a:srgbClr val="00458C"/>
                  </a:solidFill>
                </a:rPr>
                <a:t>самозащита</a:t>
              </a:r>
              <a:r>
                <a:rPr lang="en-US" sz="2000" dirty="0" smtClean="0">
                  <a:solidFill>
                    <a:srgbClr val="00458C"/>
                  </a:solidFill>
                </a:rPr>
                <a:t>)</a:t>
              </a:r>
              <a:endParaRPr lang="en-US" sz="2000" dirty="0">
                <a:solidFill>
                  <a:srgbClr val="00458C"/>
                </a:solidFill>
              </a:endParaRPr>
            </a:p>
            <a:p>
              <a:pPr lvl="2">
                <a:buClr>
                  <a:srgbClr val="00458C"/>
                </a:buClr>
                <a:buFont typeface="Symbol" panose="05050102010706020507" pitchFamily="18" charset="2"/>
                <a:buChar char="-"/>
              </a:pPr>
              <a:r>
                <a:rPr lang="bg-BG" sz="2000" dirty="0" smtClean="0">
                  <a:solidFill>
                    <a:srgbClr val="00458C"/>
                  </a:solidFill>
                </a:rPr>
                <a:t>Съжаляваме, но трябва да се направи</a:t>
              </a:r>
              <a:endParaRPr lang="en-US" sz="2000" dirty="0">
                <a:solidFill>
                  <a:srgbClr val="00458C"/>
                </a:solidFill>
              </a:endParaRPr>
            </a:p>
            <a:p>
              <a:pPr marL="384048" lvl="2" indent="0">
                <a:buClr>
                  <a:srgbClr val="00458C"/>
                </a:buClr>
                <a:buNone/>
              </a:pPr>
              <a:endParaRPr lang="en-US" sz="1200" dirty="0">
                <a:solidFill>
                  <a:srgbClr val="00458C"/>
                </a:solidFill>
              </a:endParaRPr>
            </a:p>
            <a:p>
              <a:pPr lvl="1">
                <a:buClr>
                  <a:srgbClr val="00458C"/>
                </a:buClr>
                <a:buFont typeface="Arial" panose="020B0604020202020204" pitchFamily="34" charset="0"/>
                <a:buChar char="•"/>
              </a:pPr>
              <a:r>
                <a:rPr lang="bg-BG" sz="2400" dirty="0" smtClean="0">
                  <a:solidFill>
                    <a:srgbClr val="00458C"/>
                  </a:solidFill>
                </a:rPr>
                <a:t>Самовъзприятие като жертва и боец от съпротивата</a:t>
              </a:r>
              <a:endParaRPr lang="en-US" sz="2400" dirty="0">
                <a:solidFill>
                  <a:srgbClr val="00458C"/>
                </a:solidFill>
              </a:endParaRPr>
            </a:p>
          </p:txBody>
        </p:sp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xmlns="" id="{D925A461-EDE2-4E8A-A5F7-833D596F0B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2366" t="4188" r="23117" b="35953"/>
            <a:stretch/>
          </p:blipFill>
          <p:spPr>
            <a:xfrm>
              <a:off x="461759" y="4249687"/>
              <a:ext cx="2670081" cy="15879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988179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484BC4-8C7A-4DC2-B635-7CC68E0D1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08" y="161420"/>
            <a:ext cx="8100391" cy="724942"/>
          </a:xfrm>
        </p:spPr>
        <p:txBody>
          <a:bodyPr>
            <a:normAutofit fontScale="90000"/>
          </a:bodyPr>
          <a:lstStyle/>
          <a:p>
            <a:r>
              <a:rPr lang="bg-BG" sz="3200" dirty="0"/>
              <a:t>Екстремистка пропаганда </a:t>
            </a:r>
            <a:r>
              <a:rPr lang="de-DE" sz="3200" dirty="0"/>
              <a:t>– </a:t>
            </a:r>
            <a:r>
              <a:rPr lang="bg-BG" sz="3200" dirty="0"/>
              <a:t>практическата гледна точка</a:t>
            </a: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xmlns="" id="{1135D77C-9535-4DEF-B825-BD1CDD09FC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6322" y="6455627"/>
            <a:ext cx="7777678" cy="402374"/>
          </a:xfrm>
        </p:spPr>
        <p:txBody>
          <a:bodyPr/>
          <a:lstStyle/>
          <a:p>
            <a:r>
              <a:rPr lang="ru-RU"/>
              <a:t>Проект „Укрепване на капацитет, обмен на опит и изследователска дейност в сферата на сигурността “</a:t>
            </a:r>
            <a:r>
              <a:rPr lang="bg-BG"/>
              <a:t> с договор No. 812108-68-02.10.2024, се изпълнява с финансова</a:t>
            </a:r>
            <a:r>
              <a:rPr lang="en-US"/>
              <a:t> </a:t>
            </a:r>
            <a:r>
              <a:rPr lang="bg-BG"/>
              <a:t>помощ на </a:t>
            </a:r>
            <a:r>
              <a:rPr lang="ru-RU"/>
              <a:t>Програмата на Република България по фонд „Вътрешна сигурност“ за периода 2021 – 2027</a:t>
            </a:r>
            <a:endParaRPr lang="nl-BE" dirty="0"/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xmlns="" id="{019E01D2-F5C1-4D5E-A23A-DF51DF9A1555}"/>
              </a:ext>
            </a:extLst>
          </p:cNvPr>
          <p:cNvGrpSpPr/>
          <p:nvPr/>
        </p:nvGrpSpPr>
        <p:grpSpPr>
          <a:xfrm>
            <a:off x="154324" y="851643"/>
            <a:ext cx="8738156" cy="1061503"/>
            <a:chOff x="328613" y="1196752"/>
            <a:chExt cx="8263594" cy="1061503"/>
          </a:xfrm>
          <a:effectLst>
            <a:outerShdw blurRad="50800" dist="50800" dir="5400000" algn="ctr" rotWithShape="0">
              <a:srgbClr val="000000">
                <a:alpha val="44000"/>
              </a:srgbClr>
            </a:outerShdw>
          </a:effectLst>
        </p:grpSpPr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xmlns="" id="{B67DE71F-3745-4B93-9A35-689A15BE7DEA}"/>
                </a:ext>
              </a:extLst>
            </p:cNvPr>
            <p:cNvSpPr txBox="1"/>
            <p:nvPr/>
          </p:nvSpPr>
          <p:spPr>
            <a:xfrm>
              <a:off x="6067425" y="1196752"/>
              <a:ext cx="2004520" cy="42537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2000" kern="0" dirty="0">
                <a:solidFill>
                  <a:srgbClr val="000000"/>
                </a:solidFill>
                <a:latin typeface="Arial" charset="0"/>
                <a:ea typeface="ＭＳ Ｐゴシック"/>
              </a:endParaRPr>
            </a:p>
          </p:txBody>
        </p:sp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xmlns="" id="{562CC803-75C9-4667-BF9D-22596544F00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8613" y="1896647"/>
              <a:ext cx="8263594" cy="361608"/>
            </a:xfrm>
            <a:prstGeom prst="rect">
              <a:avLst/>
            </a:prstGeom>
            <a:solidFill>
              <a:srgbClr val="00458C"/>
            </a:solidFill>
            <a:ln w="12700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2A79D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 defTabSz="801688">
                <a:defRPr/>
              </a:pPr>
              <a:r>
                <a:rPr lang="bg-BG" b="1" kern="0" noProof="1" smtClean="0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Факторът на програмирането на психиката</a:t>
              </a:r>
              <a:endParaRPr lang="en-US" b="1" kern="0" noProof="1">
                <a:solidFill>
                  <a:srgbClr val="FFFFFF"/>
                </a:solidFill>
                <a:ea typeface="ＭＳ Ｐゴシック"/>
                <a:cs typeface="Microsoft Sans Serif" pitchFamily="34" charset="0"/>
              </a:endParaRPr>
            </a:p>
          </p:txBody>
        </p:sp>
      </p:grpSp>
      <p:sp>
        <p:nvSpPr>
          <p:cNvPr id="16" name="Textfeld 15">
            <a:extLst>
              <a:ext uri="{FF2B5EF4-FFF2-40B4-BE49-F238E27FC236}">
                <a16:creationId xmlns:a16="http://schemas.microsoft.com/office/drawing/2014/main" xmlns="" id="{B6873433-EEB6-4A27-9757-E04D797CACD0}"/>
              </a:ext>
            </a:extLst>
          </p:cNvPr>
          <p:cNvSpPr txBox="1"/>
          <p:nvPr/>
        </p:nvSpPr>
        <p:spPr>
          <a:xfrm>
            <a:off x="539552" y="2187668"/>
            <a:ext cx="8352928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bg-BG" sz="2000" b="1" dirty="0" smtClean="0">
                <a:solidFill>
                  <a:srgbClr val="00458C"/>
                </a:solidFill>
              </a:rPr>
              <a:t>Доброволна изолация</a:t>
            </a:r>
            <a:endParaRPr lang="en-US" sz="2000" b="1" dirty="0">
              <a:solidFill>
                <a:srgbClr val="00458C"/>
              </a:solidFill>
            </a:endParaRPr>
          </a:p>
          <a:p>
            <a:pPr marL="342900" indent="-3429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bg-BG" sz="2000" b="1" dirty="0" smtClean="0">
                <a:solidFill>
                  <a:srgbClr val="00458C"/>
                </a:solidFill>
              </a:rPr>
              <a:t>Доброволно участие</a:t>
            </a:r>
            <a:endParaRPr lang="bg-BG" sz="2000" b="1" dirty="0">
              <a:solidFill>
                <a:srgbClr val="00458C"/>
              </a:solidFill>
            </a:endParaRP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bg-BG" sz="2000" b="1" dirty="0" smtClean="0">
                <a:solidFill>
                  <a:srgbClr val="FF0000"/>
                </a:solidFill>
              </a:rPr>
              <a:t> Размразяване         </a:t>
            </a:r>
            <a:r>
              <a:rPr lang="bg-BG" sz="2000" dirty="0" smtClean="0">
                <a:solidFill>
                  <a:srgbClr val="00458C"/>
                </a:solidFill>
              </a:rPr>
              <a:t>Атака на идентичността </a:t>
            </a:r>
            <a:r>
              <a:rPr lang="en-US" sz="2000" dirty="0" smtClean="0">
                <a:solidFill>
                  <a:srgbClr val="00458C"/>
                </a:solidFill>
              </a:rPr>
              <a:t>– </a:t>
            </a:r>
            <a:r>
              <a:rPr lang="bg-BG" sz="2000" dirty="0" smtClean="0">
                <a:solidFill>
                  <a:srgbClr val="00458C"/>
                </a:solidFill>
              </a:rPr>
              <a:t>дезориентация чрез</a:t>
            </a:r>
            <a:r>
              <a:rPr lang="en-US" sz="2000" dirty="0" smtClean="0">
                <a:solidFill>
                  <a:srgbClr val="00458C"/>
                </a:solidFill>
              </a:rPr>
              <a:t>: </a:t>
            </a:r>
            <a:endParaRPr lang="en-US" sz="2000" dirty="0">
              <a:solidFill>
                <a:srgbClr val="00458C"/>
              </a:solidFill>
            </a:endParaRP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altLang="de-DE" sz="2000" dirty="0">
                <a:solidFill>
                  <a:srgbClr val="00458C"/>
                </a:solidFill>
                <a:sym typeface="Wingdings 3" panose="05040102010807070707" pitchFamily="18" charset="2"/>
              </a:rPr>
              <a:t>	</a:t>
            </a:r>
            <a:r>
              <a:rPr lang="de-DE" altLang="de-DE" sz="2000" dirty="0">
                <a:solidFill>
                  <a:srgbClr val="00458C"/>
                </a:solidFill>
                <a:sym typeface="Wingdings 3" panose="05040102010807070707" pitchFamily="18" charset="2"/>
              </a:rPr>
              <a:t></a:t>
            </a:r>
            <a:r>
              <a:rPr lang="en-US" sz="2000" dirty="0">
                <a:solidFill>
                  <a:srgbClr val="00458C"/>
                </a:solidFill>
              </a:rPr>
              <a:t> </a:t>
            </a:r>
            <a:r>
              <a:rPr lang="bg-BG" sz="2000" dirty="0" smtClean="0">
                <a:solidFill>
                  <a:srgbClr val="00458C"/>
                </a:solidFill>
              </a:rPr>
              <a:t>Лишаване от сън</a:t>
            </a:r>
            <a:endParaRPr lang="en-US" sz="2000" dirty="0">
              <a:solidFill>
                <a:srgbClr val="00458C"/>
              </a:solidFill>
            </a:endParaRP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2000" dirty="0">
                <a:solidFill>
                  <a:srgbClr val="00458C"/>
                </a:solidFill>
              </a:rPr>
              <a:t>	</a:t>
            </a:r>
            <a:r>
              <a:rPr lang="de-DE" altLang="de-DE" sz="2000" dirty="0">
                <a:solidFill>
                  <a:srgbClr val="00458C"/>
                </a:solidFill>
                <a:sym typeface="Wingdings 3" panose="05040102010807070707" pitchFamily="18" charset="2"/>
              </a:rPr>
              <a:t></a:t>
            </a:r>
            <a:r>
              <a:rPr lang="en-US" altLang="de-DE" sz="2000" dirty="0">
                <a:solidFill>
                  <a:srgbClr val="00458C"/>
                </a:solidFill>
                <a:sym typeface="Wingdings 3" panose="05040102010807070707" pitchFamily="18" charset="2"/>
              </a:rPr>
              <a:t> </a:t>
            </a:r>
            <a:r>
              <a:rPr lang="bg-BG" sz="2000" dirty="0" smtClean="0">
                <a:solidFill>
                  <a:srgbClr val="00458C"/>
                </a:solidFill>
              </a:rPr>
              <a:t>Манипулиране на храната</a:t>
            </a:r>
            <a:endParaRPr lang="en-US" sz="2000" dirty="0">
              <a:solidFill>
                <a:srgbClr val="00458C"/>
              </a:solidFill>
            </a:endParaRP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2000" dirty="0">
                <a:solidFill>
                  <a:srgbClr val="00458C"/>
                </a:solidFill>
              </a:rPr>
              <a:t>	</a:t>
            </a:r>
            <a:r>
              <a:rPr lang="de-DE" altLang="de-DE" sz="2000" dirty="0">
                <a:solidFill>
                  <a:srgbClr val="00458C"/>
                </a:solidFill>
                <a:sym typeface="Wingdings 3" panose="05040102010807070707" pitchFamily="18" charset="2"/>
              </a:rPr>
              <a:t> </a:t>
            </a:r>
            <a:r>
              <a:rPr lang="bg-BG" sz="2000" dirty="0" smtClean="0">
                <a:solidFill>
                  <a:srgbClr val="00458C"/>
                </a:solidFill>
              </a:rPr>
              <a:t>Наркотици</a:t>
            </a:r>
            <a:endParaRPr lang="en-US" sz="2000" dirty="0">
              <a:solidFill>
                <a:srgbClr val="00458C"/>
              </a:solidFill>
            </a:endParaRP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2000" dirty="0">
                <a:solidFill>
                  <a:srgbClr val="00458C"/>
                </a:solidFill>
              </a:rPr>
              <a:t>	</a:t>
            </a:r>
            <a:r>
              <a:rPr lang="de-DE" altLang="de-DE" sz="2000" dirty="0">
                <a:solidFill>
                  <a:srgbClr val="00458C"/>
                </a:solidFill>
                <a:sym typeface="Wingdings 3" panose="05040102010807070707" pitchFamily="18" charset="2"/>
              </a:rPr>
              <a:t> </a:t>
            </a:r>
            <a:r>
              <a:rPr lang="bg-BG" altLang="de-DE" sz="2000" dirty="0" smtClean="0">
                <a:solidFill>
                  <a:srgbClr val="00458C"/>
                </a:solidFill>
                <a:sym typeface="Wingdings 3" panose="05040102010807070707" pitchFamily="18" charset="2"/>
              </a:rPr>
              <a:t>Прикрита хипноза</a:t>
            </a:r>
            <a:endParaRPr lang="en-US" sz="2000" dirty="0">
              <a:solidFill>
                <a:srgbClr val="00458C"/>
              </a:solidFill>
            </a:endParaRP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2000" dirty="0">
                <a:solidFill>
                  <a:srgbClr val="00458C"/>
                </a:solidFill>
              </a:rPr>
              <a:t>	</a:t>
            </a:r>
            <a:r>
              <a:rPr lang="de-DE" altLang="de-DE" sz="2000" dirty="0">
                <a:solidFill>
                  <a:srgbClr val="00458C"/>
                </a:solidFill>
                <a:sym typeface="Wingdings 3" panose="05040102010807070707" pitchFamily="18" charset="2"/>
              </a:rPr>
              <a:t> </a:t>
            </a:r>
            <a:r>
              <a:rPr lang="bg-BG" sz="2000" dirty="0" smtClean="0">
                <a:solidFill>
                  <a:srgbClr val="00458C"/>
                </a:solidFill>
              </a:rPr>
              <a:t>Обременяване със сетивни впечатления</a:t>
            </a:r>
            <a:endParaRPr lang="en-US" sz="2000" dirty="0">
              <a:solidFill>
                <a:srgbClr val="00458C"/>
              </a:solidFill>
            </a:endParaRP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2000" dirty="0">
                <a:solidFill>
                  <a:srgbClr val="00458C"/>
                </a:solidFill>
              </a:rPr>
              <a:t>	</a:t>
            </a:r>
            <a:r>
              <a:rPr lang="de-DE" altLang="de-DE" sz="2000" dirty="0">
                <a:solidFill>
                  <a:srgbClr val="00458C"/>
                </a:solidFill>
                <a:sym typeface="Wingdings 3" panose="05040102010807070707" pitchFamily="18" charset="2"/>
              </a:rPr>
              <a:t> </a:t>
            </a:r>
            <a:r>
              <a:rPr lang="bg-BG" sz="2000" dirty="0" smtClean="0">
                <a:solidFill>
                  <a:srgbClr val="00458C"/>
                </a:solidFill>
              </a:rPr>
              <a:t>Чувство на вина и тревожност и </a:t>
            </a:r>
            <a:r>
              <a:rPr lang="bg-BG" sz="2000" dirty="0" smtClean="0">
                <a:solidFill>
                  <a:srgbClr val="00458C"/>
                </a:solidFill>
              </a:rPr>
              <a:t>много други</a:t>
            </a:r>
            <a:endParaRPr lang="en-US" sz="2000" dirty="0">
              <a:solidFill>
                <a:srgbClr val="0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8538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484BC4-8C7A-4DC2-B635-7CC68E0D1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08" y="161420"/>
            <a:ext cx="8100391" cy="724942"/>
          </a:xfrm>
        </p:spPr>
        <p:txBody>
          <a:bodyPr>
            <a:normAutofit fontScale="90000"/>
          </a:bodyPr>
          <a:lstStyle/>
          <a:p>
            <a:r>
              <a:rPr lang="bg-BG" sz="3200" dirty="0"/>
              <a:t>Екстремистка пропаганда </a:t>
            </a:r>
            <a:r>
              <a:rPr lang="de-DE" sz="3200" dirty="0"/>
              <a:t>– </a:t>
            </a:r>
            <a:r>
              <a:rPr lang="bg-BG" sz="3200" dirty="0"/>
              <a:t>практическата гледна точка</a:t>
            </a: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xmlns="" id="{1135D77C-9535-4DEF-B825-BD1CDD09FC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6322" y="6455627"/>
            <a:ext cx="7777678" cy="402374"/>
          </a:xfrm>
        </p:spPr>
        <p:txBody>
          <a:bodyPr/>
          <a:lstStyle/>
          <a:p>
            <a:r>
              <a:rPr lang="ru-RU"/>
              <a:t>Проект „Укрепване на капацитет, обмен на опит и изследователска дейност в сферата на сигурността “</a:t>
            </a:r>
            <a:r>
              <a:rPr lang="bg-BG"/>
              <a:t> с договор No. 812108-68-02.10.2024, се изпълнява с финансова</a:t>
            </a:r>
            <a:r>
              <a:rPr lang="en-US"/>
              <a:t> </a:t>
            </a:r>
            <a:r>
              <a:rPr lang="bg-BG"/>
              <a:t>помощ на </a:t>
            </a:r>
            <a:r>
              <a:rPr lang="ru-RU"/>
              <a:t>Програмата на Република България по фонд „Вътрешна сигурност“ за периода 2021 – 2027</a:t>
            </a:r>
            <a:endParaRPr lang="nl-BE" dirty="0"/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xmlns="" id="{019E01D2-F5C1-4D5E-A23A-DF51DF9A1555}"/>
              </a:ext>
            </a:extLst>
          </p:cNvPr>
          <p:cNvGrpSpPr/>
          <p:nvPr/>
        </p:nvGrpSpPr>
        <p:grpSpPr>
          <a:xfrm>
            <a:off x="154324" y="851643"/>
            <a:ext cx="8738156" cy="1061503"/>
            <a:chOff x="328613" y="1196752"/>
            <a:chExt cx="8263594" cy="1061503"/>
          </a:xfrm>
          <a:effectLst>
            <a:outerShdw blurRad="50800" dist="50800" dir="5400000" algn="ctr" rotWithShape="0">
              <a:srgbClr val="000000">
                <a:alpha val="44000"/>
              </a:srgbClr>
            </a:outerShdw>
          </a:effectLst>
        </p:grpSpPr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xmlns="" id="{B67DE71F-3745-4B93-9A35-689A15BE7DEA}"/>
                </a:ext>
              </a:extLst>
            </p:cNvPr>
            <p:cNvSpPr txBox="1"/>
            <p:nvPr/>
          </p:nvSpPr>
          <p:spPr>
            <a:xfrm>
              <a:off x="6067425" y="1196752"/>
              <a:ext cx="2004520" cy="42537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2000" kern="0" dirty="0">
                <a:solidFill>
                  <a:srgbClr val="000000"/>
                </a:solidFill>
                <a:latin typeface="Arial" charset="0"/>
                <a:ea typeface="ＭＳ Ｐゴシック"/>
              </a:endParaRPr>
            </a:p>
          </p:txBody>
        </p:sp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xmlns="" id="{562CC803-75C9-4667-BF9D-22596544F00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8613" y="1896647"/>
              <a:ext cx="8263594" cy="361608"/>
            </a:xfrm>
            <a:prstGeom prst="rect">
              <a:avLst/>
            </a:prstGeom>
            <a:solidFill>
              <a:srgbClr val="00458C"/>
            </a:solidFill>
            <a:ln w="12700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2A79D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 defTabSz="801688">
                <a:defRPr/>
              </a:pPr>
              <a:r>
                <a:rPr lang="bg-BG" b="1" kern="0" noProof="1" smtClean="0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Факторът на програмирането на психиката</a:t>
              </a:r>
              <a:endParaRPr lang="en-US" b="1" kern="0" noProof="1">
                <a:solidFill>
                  <a:srgbClr val="FFFFFF"/>
                </a:solidFill>
                <a:ea typeface="ＭＳ Ｐゴシック"/>
                <a:cs typeface="Microsoft Sans Serif" pitchFamily="34" charset="0"/>
              </a:endParaRPr>
            </a:p>
          </p:txBody>
        </p:sp>
      </p:grpSp>
      <p:sp>
        <p:nvSpPr>
          <p:cNvPr id="16" name="Textfeld 15">
            <a:extLst>
              <a:ext uri="{FF2B5EF4-FFF2-40B4-BE49-F238E27FC236}">
                <a16:creationId xmlns:a16="http://schemas.microsoft.com/office/drawing/2014/main" xmlns="" id="{B6873433-EEB6-4A27-9757-E04D797CACD0}"/>
              </a:ext>
            </a:extLst>
          </p:cNvPr>
          <p:cNvSpPr txBox="1"/>
          <p:nvPr/>
        </p:nvSpPr>
        <p:spPr>
          <a:xfrm>
            <a:off x="154324" y="2181915"/>
            <a:ext cx="8738156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altLang="de-DE" sz="2000" b="1" dirty="0" smtClean="0">
                <a:solidFill>
                  <a:srgbClr val="CC0000"/>
                </a:solidFill>
              </a:rPr>
              <a:t>Промяна</a:t>
            </a:r>
            <a:r>
              <a:rPr lang="en-US" altLang="de-DE" sz="2000" b="1" dirty="0" smtClean="0">
                <a:solidFill>
                  <a:srgbClr val="CC0000"/>
                </a:solidFill>
              </a:rPr>
              <a:t>:</a:t>
            </a:r>
            <a:r>
              <a:rPr lang="en-US" altLang="de-DE" sz="2000" b="1" dirty="0">
                <a:solidFill>
                  <a:srgbClr val="CC0000"/>
                </a:solidFill>
              </a:rPr>
              <a:t>		</a:t>
            </a:r>
          </a:p>
          <a:p>
            <a:endParaRPr lang="en-US" altLang="de-DE" sz="1200" b="1" dirty="0">
              <a:solidFill>
                <a:srgbClr val="CC0000"/>
              </a:solidFill>
            </a:endParaRPr>
          </a:p>
          <a:p>
            <a:pPr>
              <a:buClr>
                <a:srgbClr val="008CD2"/>
              </a:buClr>
            </a:pPr>
            <a:r>
              <a:rPr lang="de-DE" altLang="de-DE" sz="2000" dirty="0">
                <a:solidFill>
                  <a:srgbClr val="0070C0"/>
                </a:solidFill>
                <a:sym typeface="Wingdings 3" panose="05040102010807070707" pitchFamily="18" charset="2"/>
              </a:rPr>
              <a:t>	</a:t>
            </a:r>
            <a:r>
              <a:rPr lang="de-DE" altLang="de-DE" sz="2000" dirty="0">
                <a:solidFill>
                  <a:srgbClr val="00458C"/>
                </a:solidFill>
                <a:sym typeface="Wingdings 3" panose="05040102010807070707" pitchFamily="18" charset="2"/>
              </a:rPr>
              <a:t> </a:t>
            </a:r>
            <a:r>
              <a:rPr lang="bg-BG" altLang="de-DE" sz="2000" dirty="0" smtClean="0">
                <a:solidFill>
                  <a:srgbClr val="00458C"/>
                </a:solidFill>
              </a:rPr>
              <a:t>бавно въвеждане в идеологията с бавна радикализация</a:t>
            </a:r>
            <a:endParaRPr lang="de-DE" altLang="de-DE" sz="2000" dirty="0">
              <a:solidFill>
                <a:srgbClr val="00458C"/>
              </a:solidFill>
            </a:endParaRPr>
          </a:p>
          <a:p>
            <a:pPr>
              <a:buFontTx/>
              <a:buNone/>
            </a:pPr>
            <a:r>
              <a:rPr lang="de-DE" altLang="de-DE" sz="2000" dirty="0">
                <a:solidFill>
                  <a:srgbClr val="00458C"/>
                </a:solidFill>
              </a:rPr>
              <a:t>	</a:t>
            </a:r>
            <a:r>
              <a:rPr lang="de-DE" altLang="de-DE" sz="2000" dirty="0">
                <a:solidFill>
                  <a:srgbClr val="00458C"/>
                </a:solidFill>
                <a:sym typeface="Wingdings 3" panose="05040102010807070707" pitchFamily="18" charset="2"/>
              </a:rPr>
              <a:t> </a:t>
            </a:r>
            <a:r>
              <a:rPr lang="bg-BG" altLang="de-DE" sz="2000" dirty="0" smtClean="0">
                <a:solidFill>
                  <a:srgbClr val="00458C"/>
                </a:solidFill>
              </a:rPr>
              <a:t>постоянно повторение</a:t>
            </a:r>
            <a:r>
              <a:rPr lang="en-US" altLang="de-DE" sz="2000" dirty="0" smtClean="0">
                <a:solidFill>
                  <a:srgbClr val="00458C"/>
                </a:solidFill>
              </a:rPr>
              <a:t>, </a:t>
            </a:r>
            <a:r>
              <a:rPr lang="bg-BG" altLang="de-DE" sz="2000" dirty="0" smtClean="0">
                <a:solidFill>
                  <a:srgbClr val="00458C"/>
                </a:solidFill>
              </a:rPr>
              <a:t>монотонност</a:t>
            </a:r>
            <a:r>
              <a:rPr lang="en-US" altLang="de-DE" sz="2000" dirty="0" smtClean="0">
                <a:solidFill>
                  <a:srgbClr val="00458C"/>
                </a:solidFill>
              </a:rPr>
              <a:t>, </a:t>
            </a:r>
            <a:r>
              <a:rPr lang="bg-BG" altLang="de-DE" sz="2000" dirty="0" smtClean="0">
                <a:solidFill>
                  <a:srgbClr val="00458C"/>
                </a:solidFill>
              </a:rPr>
              <a:t>ритъм</a:t>
            </a:r>
            <a:r>
              <a:rPr lang="en-US" altLang="de-DE" sz="2000" dirty="0" smtClean="0">
                <a:solidFill>
                  <a:srgbClr val="00458C"/>
                </a:solidFill>
              </a:rPr>
              <a:t>, </a:t>
            </a:r>
            <a:r>
              <a:rPr lang="bg-BG" altLang="de-DE" sz="2000" dirty="0" smtClean="0">
                <a:solidFill>
                  <a:srgbClr val="00458C"/>
                </a:solidFill>
              </a:rPr>
              <a:t>нова езикова система</a:t>
            </a:r>
            <a:endParaRPr lang="de-DE" altLang="de-DE" sz="2000" dirty="0">
              <a:solidFill>
                <a:srgbClr val="00458C"/>
              </a:solidFill>
              <a:sym typeface="Wingdings 3" panose="05040102010807070707" pitchFamily="18" charset="2"/>
            </a:endParaRPr>
          </a:p>
          <a:p>
            <a:pPr>
              <a:buFontTx/>
              <a:buNone/>
            </a:pPr>
            <a:r>
              <a:rPr lang="de-DE" altLang="de-DE" sz="2000" dirty="0">
                <a:solidFill>
                  <a:srgbClr val="00458C"/>
                </a:solidFill>
                <a:sym typeface="Wingdings 3" panose="05040102010807070707" pitchFamily="18" charset="2"/>
              </a:rPr>
              <a:t>	 </a:t>
            </a:r>
            <a:r>
              <a:rPr lang="bg-BG" altLang="de-DE" sz="2000" dirty="0" smtClean="0">
                <a:solidFill>
                  <a:srgbClr val="00458C"/>
                </a:solidFill>
              </a:rPr>
              <a:t>безкрайни видеозаписи на „враговете“</a:t>
            </a:r>
          </a:p>
          <a:p>
            <a:pPr>
              <a:buFontTx/>
              <a:buNone/>
            </a:pPr>
            <a:r>
              <a:rPr lang="de-DE" altLang="de-DE" sz="2000" dirty="0">
                <a:solidFill>
                  <a:srgbClr val="00458C"/>
                </a:solidFill>
                <a:sym typeface="Wingdings 3" panose="05040102010807070707" pitchFamily="18" charset="2"/>
              </a:rPr>
              <a:t>	 </a:t>
            </a:r>
            <a:r>
              <a:rPr lang="bg-BG" altLang="de-DE" sz="2000" dirty="0" smtClean="0">
                <a:solidFill>
                  <a:srgbClr val="00458C"/>
                </a:solidFill>
                <a:sym typeface="Wingdings 3" panose="05040102010807070707" pitchFamily="18" charset="2"/>
              </a:rPr>
              <a:t>зараждане на омраза</a:t>
            </a:r>
            <a:endParaRPr lang="de-DE" altLang="de-DE" sz="2000" dirty="0">
              <a:solidFill>
                <a:srgbClr val="00458C"/>
              </a:solidFill>
              <a:sym typeface="Wingdings 3" panose="05040102010807070707" pitchFamily="18" charset="2"/>
            </a:endParaRPr>
          </a:p>
          <a:p>
            <a:endParaRPr lang="de-DE" altLang="de-DE" sz="2000" b="1" dirty="0">
              <a:solidFill>
                <a:srgbClr val="CC0000"/>
              </a:solidFill>
              <a:sym typeface="Wingdings 3" panose="05040102010807070707" pitchFamily="18" charset="2"/>
            </a:endParaRPr>
          </a:p>
          <a:p>
            <a:r>
              <a:rPr lang="bg-BG" altLang="de-DE" sz="2000" b="1" dirty="0" smtClean="0">
                <a:solidFill>
                  <a:srgbClr val="CC0000"/>
                </a:solidFill>
                <a:sym typeface="Wingdings 3" panose="05040102010807070707" pitchFamily="18" charset="2"/>
              </a:rPr>
              <a:t>Повторно замразяване</a:t>
            </a:r>
            <a:r>
              <a:rPr lang="de-DE" altLang="de-DE" sz="2000" b="1" dirty="0" smtClean="0">
                <a:solidFill>
                  <a:srgbClr val="CC0000"/>
                </a:solidFill>
                <a:sym typeface="Wingdings 3" panose="05040102010807070707" pitchFamily="18" charset="2"/>
              </a:rPr>
              <a:t>:</a:t>
            </a:r>
            <a:endParaRPr lang="de-DE" altLang="de-DE" sz="2000" b="1" dirty="0">
              <a:solidFill>
                <a:srgbClr val="CC0000"/>
              </a:solidFill>
              <a:sym typeface="Wingdings 3" panose="05040102010807070707" pitchFamily="18" charset="2"/>
            </a:endParaRPr>
          </a:p>
          <a:p>
            <a:endParaRPr lang="de-DE" altLang="de-DE" sz="1200" b="1" dirty="0">
              <a:solidFill>
                <a:srgbClr val="CC0000"/>
              </a:solidFill>
              <a:sym typeface="Wingdings 3" panose="05040102010807070707" pitchFamily="18" charset="2"/>
            </a:endParaRPr>
          </a:p>
          <a:p>
            <a:pPr lvl="2">
              <a:buClr>
                <a:srgbClr val="0070C0"/>
              </a:buClr>
            </a:pPr>
            <a:r>
              <a:rPr lang="de-DE" altLang="de-DE" sz="2000" dirty="0">
                <a:solidFill>
                  <a:srgbClr val="00458C"/>
                </a:solidFill>
                <a:sym typeface="Wingdings 3" panose="05040102010807070707" pitchFamily="18" charset="2"/>
              </a:rPr>
              <a:t> </a:t>
            </a:r>
            <a:r>
              <a:rPr lang="bg-BG" altLang="de-DE" sz="2000" dirty="0" smtClean="0">
                <a:solidFill>
                  <a:srgbClr val="00458C"/>
                </a:solidFill>
                <a:sym typeface="Wingdings 3" panose="05040102010807070707" pitchFamily="18" charset="2"/>
              </a:rPr>
              <a:t>ново име</a:t>
            </a:r>
            <a:r>
              <a:rPr lang="de-DE" altLang="de-DE" sz="2000" dirty="0" smtClean="0">
                <a:solidFill>
                  <a:srgbClr val="00458C"/>
                </a:solidFill>
                <a:sym typeface="Wingdings 3" panose="05040102010807070707" pitchFamily="18" charset="2"/>
              </a:rPr>
              <a:t>, </a:t>
            </a:r>
            <a:r>
              <a:rPr lang="bg-BG" altLang="de-DE" sz="2000" dirty="0" smtClean="0">
                <a:solidFill>
                  <a:srgbClr val="00458C"/>
                </a:solidFill>
                <a:sym typeface="Wingdings 3" panose="05040102010807070707" pitchFamily="18" charset="2"/>
              </a:rPr>
              <a:t>нови дрехи</a:t>
            </a:r>
            <a:r>
              <a:rPr lang="de-DE" altLang="de-DE" sz="2000" dirty="0" smtClean="0">
                <a:solidFill>
                  <a:srgbClr val="00458C"/>
                </a:solidFill>
                <a:sym typeface="Wingdings 3" panose="05040102010807070707" pitchFamily="18" charset="2"/>
              </a:rPr>
              <a:t>, </a:t>
            </a:r>
            <a:r>
              <a:rPr lang="bg-BG" altLang="de-DE" sz="2000" dirty="0" smtClean="0">
                <a:solidFill>
                  <a:srgbClr val="00458C"/>
                </a:solidFill>
                <a:sym typeface="Wingdings 3" panose="05040102010807070707" pitchFamily="18" charset="2"/>
              </a:rPr>
              <a:t>общи ритуали</a:t>
            </a:r>
            <a:endParaRPr lang="de-DE" altLang="de-DE" sz="2000" dirty="0">
              <a:solidFill>
                <a:srgbClr val="00458C"/>
              </a:solidFill>
            </a:endParaRPr>
          </a:p>
          <a:p>
            <a:pPr marL="342900" indent="-3429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97247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484BC4-8C7A-4DC2-B635-7CC68E0D1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08" y="161420"/>
            <a:ext cx="8100391" cy="724942"/>
          </a:xfrm>
        </p:spPr>
        <p:txBody>
          <a:bodyPr>
            <a:normAutofit fontScale="90000"/>
          </a:bodyPr>
          <a:lstStyle/>
          <a:p>
            <a:r>
              <a:rPr lang="bg-BG" sz="3200" dirty="0"/>
              <a:t>Екстремистка пропаганда </a:t>
            </a:r>
            <a:r>
              <a:rPr lang="de-DE" sz="3200" dirty="0"/>
              <a:t>– </a:t>
            </a:r>
            <a:r>
              <a:rPr lang="bg-BG" sz="3200" dirty="0"/>
              <a:t>практическата гледна точка</a:t>
            </a: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xmlns="" id="{1135D77C-9535-4DEF-B825-BD1CDD09FC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6322" y="6455627"/>
            <a:ext cx="7777678" cy="402374"/>
          </a:xfrm>
        </p:spPr>
        <p:txBody>
          <a:bodyPr/>
          <a:lstStyle/>
          <a:p>
            <a:r>
              <a:rPr lang="ru-RU"/>
              <a:t>Проект „Укрепване на капацитет, обмен на опит и изследователска дейност в сферата на сигурността “</a:t>
            </a:r>
            <a:r>
              <a:rPr lang="bg-BG"/>
              <a:t> с договор No. 812108-68-02.10.2024, се изпълнява с финансова</a:t>
            </a:r>
            <a:r>
              <a:rPr lang="en-US"/>
              <a:t> </a:t>
            </a:r>
            <a:r>
              <a:rPr lang="bg-BG"/>
              <a:t>помощ на </a:t>
            </a:r>
            <a:r>
              <a:rPr lang="ru-RU"/>
              <a:t>Програмата на Република България по фонд „Вътрешна сигурност“ за периода 2021 – 2027</a:t>
            </a:r>
            <a:endParaRPr lang="nl-BE" dirty="0"/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xmlns="" id="{019E01D2-F5C1-4D5E-A23A-DF51DF9A1555}"/>
              </a:ext>
            </a:extLst>
          </p:cNvPr>
          <p:cNvGrpSpPr/>
          <p:nvPr/>
        </p:nvGrpSpPr>
        <p:grpSpPr>
          <a:xfrm>
            <a:off x="154324" y="851643"/>
            <a:ext cx="8738156" cy="1061503"/>
            <a:chOff x="328613" y="1196752"/>
            <a:chExt cx="8263594" cy="1061503"/>
          </a:xfrm>
          <a:effectLst>
            <a:outerShdw blurRad="50800" dist="50800" dir="5400000" algn="ctr" rotWithShape="0">
              <a:srgbClr val="000000">
                <a:alpha val="44000"/>
              </a:srgbClr>
            </a:outerShdw>
          </a:effectLst>
        </p:grpSpPr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xmlns="" id="{B67DE71F-3745-4B93-9A35-689A15BE7DEA}"/>
                </a:ext>
              </a:extLst>
            </p:cNvPr>
            <p:cNvSpPr txBox="1"/>
            <p:nvPr/>
          </p:nvSpPr>
          <p:spPr>
            <a:xfrm>
              <a:off x="6067425" y="1196752"/>
              <a:ext cx="2004520" cy="42537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2000" kern="0" dirty="0">
                <a:solidFill>
                  <a:srgbClr val="000000"/>
                </a:solidFill>
                <a:latin typeface="Arial" charset="0"/>
                <a:ea typeface="ＭＳ Ｐゴシック"/>
              </a:endParaRPr>
            </a:p>
          </p:txBody>
        </p:sp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xmlns="" id="{562CC803-75C9-4667-BF9D-22596544F00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8613" y="1896647"/>
              <a:ext cx="8263594" cy="361608"/>
            </a:xfrm>
            <a:prstGeom prst="rect">
              <a:avLst/>
            </a:prstGeom>
            <a:solidFill>
              <a:srgbClr val="00458C"/>
            </a:solidFill>
            <a:ln w="12700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2A79D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 defTabSz="801688">
                <a:defRPr/>
              </a:pPr>
              <a:r>
                <a:rPr lang="bg-BG" b="1" kern="0" noProof="1" smtClean="0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Влиянието на пропагандата в социалните медии</a:t>
              </a:r>
              <a:endParaRPr lang="en-US" b="1" kern="0" noProof="1">
                <a:solidFill>
                  <a:srgbClr val="FFFFFF"/>
                </a:solidFill>
                <a:ea typeface="ＭＳ Ｐゴシック"/>
                <a:cs typeface="Microsoft Sans Serif" pitchFamily="34" charset="0"/>
              </a:endParaRPr>
            </a:p>
          </p:txBody>
        </p:sp>
      </p:grpSp>
      <p:grpSp>
        <p:nvGrpSpPr>
          <p:cNvPr id="8" name="Gruppieren 7">
            <a:extLst>
              <a:ext uri="{FF2B5EF4-FFF2-40B4-BE49-F238E27FC236}">
                <a16:creationId xmlns:a16="http://schemas.microsoft.com/office/drawing/2014/main" xmlns="" id="{81630766-CCD3-4C3C-B790-D9E3CE89A16F}"/>
              </a:ext>
            </a:extLst>
          </p:cNvPr>
          <p:cNvGrpSpPr>
            <a:grpSpLocks/>
          </p:cNvGrpSpPr>
          <p:nvPr/>
        </p:nvGrpSpPr>
        <p:grpSpPr bwMode="auto">
          <a:xfrm>
            <a:off x="325066" y="2137000"/>
            <a:ext cx="8572378" cy="4129803"/>
            <a:chOff x="373383" y="2446338"/>
            <a:chExt cx="8571887" cy="4129410"/>
          </a:xfrm>
        </p:grpSpPr>
        <p:pic>
          <p:nvPicPr>
            <p:cNvPr id="9" name="Grafik 2">
              <a:extLst>
                <a:ext uri="{FF2B5EF4-FFF2-40B4-BE49-F238E27FC236}">
                  <a16:creationId xmlns:a16="http://schemas.microsoft.com/office/drawing/2014/main" xmlns="" id="{6F4DFEC3-64A3-4EE1-801C-5A1B3233FF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2745" y="4581848"/>
              <a:ext cx="2771670" cy="1993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Grafik 3">
              <a:extLst>
                <a:ext uri="{FF2B5EF4-FFF2-40B4-BE49-F238E27FC236}">
                  <a16:creationId xmlns:a16="http://schemas.microsoft.com/office/drawing/2014/main" xmlns="" id="{BC202E59-2CB6-4740-9579-8E0421D7AB6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35572" y="2446338"/>
              <a:ext cx="2711347" cy="1809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Grafik 3">
              <a:extLst>
                <a:ext uri="{FF2B5EF4-FFF2-40B4-BE49-F238E27FC236}">
                  <a16:creationId xmlns:a16="http://schemas.microsoft.com/office/drawing/2014/main" xmlns="" id="{A409E9EB-8CCA-4E66-89DF-2D0C24203D2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3383" y="4273550"/>
              <a:ext cx="1504893" cy="2232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xmlns="" id="{5437F199-993E-4599-BBD0-F86018D14487}"/>
                </a:ext>
              </a:extLst>
            </p:cNvPr>
            <p:cNvSpPr txBox="1"/>
            <p:nvPr/>
          </p:nvSpPr>
          <p:spPr bwMode="auto">
            <a:xfrm>
              <a:off x="5379676" y="5578797"/>
              <a:ext cx="2361194" cy="34778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2000" kern="0" dirty="0">
                <a:solidFill>
                  <a:srgbClr val="000000"/>
                </a:solidFill>
                <a:latin typeface="Arial" charset="0"/>
                <a:ea typeface="ＭＳ Ｐゴシック"/>
              </a:endParaRPr>
            </a:p>
          </p:txBody>
        </p:sp>
        <p:pic>
          <p:nvPicPr>
            <p:cNvPr id="17" name="Picture 5">
              <a:extLst>
                <a:ext uri="{FF2B5EF4-FFF2-40B4-BE49-F238E27FC236}">
                  <a16:creationId xmlns:a16="http://schemas.microsoft.com/office/drawing/2014/main" xmlns="" id="{4D003EC1-BB09-4195-A3AC-9EE4BB6EEA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97794" y="4554753"/>
              <a:ext cx="1287413" cy="17748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B8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Grafik 3">
              <a:extLst>
                <a:ext uri="{FF2B5EF4-FFF2-40B4-BE49-F238E27FC236}">
                  <a16:creationId xmlns:a16="http://schemas.microsoft.com/office/drawing/2014/main" xmlns="" id="{9C4D8236-BE3C-44DB-B487-FE70F602855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56924" y="3055540"/>
              <a:ext cx="2188346" cy="2758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Textfeld 20">
            <a:extLst>
              <a:ext uri="{FF2B5EF4-FFF2-40B4-BE49-F238E27FC236}">
                <a16:creationId xmlns:a16="http://schemas.microsoft.com/office/drawing/2014/main" xmlns="" id="{76DA53B1-71A5-4928-B2FF-2C90328625EF}"/>
              </a:ext>
            </a:extLst>
          </p:cNvPr>
          <p:cNvSpPr txBox="1"/>
          <p:nvPr/>
        </p:nvSpPr>
        <p:spPr>
          <a:xfrm>
            <a:off x="323529" y="2187669"/>
            <a:ext cx="3816424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00458C"/>
                </a:solidFill>
              </a:rPr>
              <a:t>Youtube</a:t>
            </a:r>
            <a:r>
              <a:rPr lang="en-US" sz="2000" dirty="0">
                <a:solidFill>
                  <a:srgbClr val="00458C"/>
                </a:solidFill>
              </a:rPr>
              <a:t>, Facebook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458C"/>
                </a:solidFill>
              </a:rPr>
              <a:t>WhatsApp, </a:t>
            </a:r>
            <a:r>
              <a:rPr lang="en-US" sz="2000" dirty="0" err="1">
                <a:solidFill>
                  <a:srgbClr val="00458C"/>
                </a:solidFill>
              </a:rPr>
              <a:t>Telegramm</a:t>
            </a:r>
            <a:endParaRPr lang="en-US" sz="2000" dirty="0">
              <a:solidFill>
                <a:srgbClr val="00458C"/>
              </a:solidFill>
            </a:endParaRP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bg-BG" sz="2000" dirty="0" smtClean="0">
                <a:solidFill>
                  <a:srgbClr val="00458C"/>
                </a:solidFill>
              </a:rPr>
              <a:t>Портали за запознанства</a:t>
            </a:r>
            <a:endParaRPr lang="en-US" sz="2000" dirty="0">
              <a:solidFill>
                <a:srgbClr val="0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4325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484BC4-8C7A-4DC2-B635-7CC68E0D1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08" y="161420"/>
            <a:ext cx="8100391" cy="724942"/>
          </a:xfrm>
        </p:spPr>
        <p:txBody>
          <a:bodyPr>
            <a:normAutofit fontScale="90000"/>
          </a:bodyPr>
          <a:lstStyle/>
          <a:p>
            <a:r>
              <a:rPr lang="bg-BG" sz="3200" dirty="0"/>
              <a:t>Екстремистка пропаганда </a:t>
            </a:r>
            <a:r>
              <a:rPr lang="de-DE" sz="3200" dirty="0"/>
              <a:t>– </a:t>
            </a:r>
            <a:r>
              <a:rPr lang="bg-BG" sz="3200" dirty="0"/>
              <a:t>практическата гледна точка</a:t>
            </a: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xmlns="" id="{1135D77C-9535-4DEF-B825-BD1CDD09FC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6322" y="6455627"/>
            <a:ext cx="7777678" cy="402374"/>
          </a:xfrm>
        </p:spPr>
        <p:txBody>
          <a:bodyPr/>
          <a:lstStyle/>
          <a:p>
            <a:r>
              <a:rPr lang="ru-RU"/>
              <a:t>Проект „Укрепване на капацитет, обмен на опит и изследователска дейност в сферата на сигурността “</a:t>
            </a:r>
            <a:r>
              <a:rPr lang="bg-BG"/>
              <a:t> с договор No. 812108-68-02.10.2024, се изпълнява с финансова</a:t>
            </a:r>
            <a:r>
              <a:rPr lang="en-US"/>
              <a:t> </a:t>
            </a:r>
            <a:r>
              <a:rPr lang="bg-BG"/>
              <a:t>помощ на </a:t>
            </a:r>
            <a:r>
              <a:rPr lang="ru-RU"/>
              <a:t>Програмата на Република България по фонд „Вътрешна сигурност“ за периода 2021 – 2027</a:t>
            </a:r>
            <a:endParaRPr lang="nl-BE" dirty="0"/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xmlns="" id="{019E01D2-F5C1-4D5E-A23A-DF51DF9A1555}"/>
              </a:ext>
            </a:extLst>
          </p:cNvPr>
          <p:cNvGrpSpPr/>
          <p:nvPr/>
        </p:nvGrpSpPr>
        <p:grpSpPr>
          <a:xfrm>
            <a:off x="154324" y="851643"/>
            <a:ext cx="8738156" cy="1061503"/>
            <a:chOff x="328613" y="1196752"/>
            <a:chExt cx="8263594" cy="1061503"/>
          </a:xfrm>
          <a:effectLst>
            <a:outerShdw blurRad="50800" dist="50800" dir="5400000" algn="ctr" rotWithShape="0">
              <a:srgbClr val="000000">
                <a:alpha val="44000"/>
              </a:srgbClr>
            </a:outerShdw>
          </a:effectLst>
        </p:grpSpPr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xmlns="" id="{B67DE71F-3745-4B93-9A35-689A15BE7DEA}"/>
                </a:ext>
              </a:extLst>
            </p:cNvPr>
            <p:cNvSpPr txBox="1"/>
            <p:nvPr/>
          </p:nvSpPr>
          <p:spPr>
            <a:xfrm>
              <a:off x="6067425" y="1196752"/>
              <a:ext cx="2004520" cy="42537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2000" kern="0" dirty="0">
                <a:solidFill>
                  <a:srgbClr val="000000"/>
                </a:solidFill>
                <a:latin typeface="Arial" charset="0"/>
                <a:ea typeface="ＭＳ Ｐゴシック"/>
              </a:endParaRPr>
            </a:p>
          </p:txBody>
        </p:sp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xmlns="" id="{562CC803-75C9-4667-BF9D-22596544F00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8613" y="1896647"/>
              <a:ext cx="8263594" cy="361608"/>
            </a:xfrm>
            <a:prstGeom prst="rect">
              <a:avLst/>
            </a:prstGeom>
            <a:solidFill>
              <a:srgbClr val="00458C"/>
            </a:solidFill>
            <a:ln w="12700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2A79D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 defTabSz="801688">
                <a:defRPr/>
              </a:pPr>
              <a:r>
                <a:rPr lang="bg-BG" b="1" kern="0" noProof="1" smtClean="0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Пътят към радикализма</a:t>
              </a:r>
              <a:endParaRPr lang="en-US" b="1" kern="0" noProof="1">
                <a:solidFill>
                  <a:srgbClr val="FFFFFF"/>
                </a:solidFill>
                <a:ea typeface="ＭＳ Ｐゴシック"/>
                <a:cs typeface="Microsoft Sans Serif" pitchFamily="34" charset="0"/>
              </a:endParaRPr>
            </a:p>
          </p:txBody>
        </p:sp>
      </p:grpSp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32633D81-0003-4CF6-916C-8297EE0E40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024" y="2270996"/>
            <a:ext cx="3800590" cy="3809198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xmlns="" id="{B3C877CF-E2C3-4B5F-9F01-027EB8402414}"/>
              </a:ext>
            </a:extLst>
          </p:cNvPr>
          <p:cNvSpPr txBox="1"/>
          <p:nvPr/>
        </p:nvSpPr>
        <p:spPr>
          <a:xfrm>
            <a:off x="371375" y="2353376"/>
            <a:ext cx="4416649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bg-BG" sz="2000" dirty="0" smtClean="0">
                <a:solidFill>
                  <a:srgbClr val="00458C"/>
                </a:solidFill>
              </a:rPr>
              <a:t>Индивидуален </a:t>
            </a:r>
            <a:endParaRPr lang="en-US" sz="2000" dirty="0">
              <a:solidFill>
                <a:srgbClr val="00458C"/>
              </a:solidFill>
            </a:endParaRP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bg-BG" sz="2000" dirty="0" smtClean="0">
                <a:solidFill>
                  <a:srgbClr val="00458C"/>
                </a:solidFill>
              </a:rPr>
              <a:t>Не е линеен</a:t>
            </a:r>
            <a:endParaRPr lang="en-US" sz="2000" dirty="0">
              <a:solidFill>
                <a:srgbClr val="00458C"/>
              </a:solidFill>
            </a:endParaRP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bg-BG" sz="2000" dirty="0" smtClean="0">
                <a:solidFill>
                  <a:srgbClr val="00458C"/>
                </a:solidFill>
              </a:rPr>
              <a:t>Зависи от внезапни фактори на привличане и отблъскване</a:t>
            </a:r>
            <a:endParaRPr lang="en-US" sz="2000" dirty="0">
              <a:solidFill>
                <a:srgbClr val="00458C"/>
              </a:solidFill>
            </a:endParaRP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bg-BG" sz="2000" dirty="0" smtClean="0">
                <a:solidFill>
                  <a:srgbClr val="00458C"/>
                </a:solidFill>
              </a:rPr>
              <a:t>Нуждае се от „стълби“ в подходящия момент</a:t>
            </a:r>
            <a:endParaRPr lang="en-US" sz="2000" dirty="0">
              <a:solidFill>
                <a:srgbClr val="00458C"/>
              </a:solidFill>
            </a:endParaRP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bg-BG" sz="2000" dirty="0" smtClean="0">
                <a:solidFill>
                  <a:srgbClr val="00458C"/>
                </a:solidFill>
              </a:rPr>
              <a:t>Процесът може също да се промени бързо</a:t>
            </a:r>
            <a:endParaRPr lang="en-US" sz="2000" dirty="0">
              <a:solidFill>
                <a:srgbClr val="0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9004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484BC4-8C7A-4DC2-B635-7CC68E0D1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08" y="161420"/>
            <a:ext cx="8100391" cy="724942"/>
          </a:xfrm>
        </p:spPr>
        <p:txBody>
          <a:bodyPr>
            <a:normAutofit fontScale="90000"/>
          </a:bodyPr>
          <a:lstStyle/>
          <a:p>
            <a:r>
              <a:rPr lang="bg-BG" sz="3200" dirty="0"/>
              <a:t>Екстремистка пропаганда </a:t>
            </a:r>
            <a:r>
              <a:rPr lang="de-DE" sz="3200" dirty="0"/>
              <a:t>– </a:t>
            </a:r>
            <a:r>
              <a:rPr lang="bg-BG" sz="3200" dirty="0"/>
              <a:t>практическата гледна точка</a:t>
            </a: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xmlns="" id="{1135D77C-9535-4DEF-B825-BD1CDD09FC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6322" y="6455627"/>
            <a:ext cx="7777678" cy="402374"/>
          </a:xfrm>
        </p:spPr>
        <p:txBody>
          <a:bodyPr/>
          <a:lstStyle/>
          <a:p>
            <a:r>
              <a:rPr lang="ru-RU"/>
              <a:t>Проект „Укрепване на капацитет, обмен на опит и изследователска дейност в сферата на сигурността “</a:t>
            </a:r>
            <a:r>
              <a:rPr lang="bg-BG"/>
              <a:t> с договор No. 812108-68-02.10.2024, се изпълнява с финансова</a:t>
            </a:r>
            <a:r>
              <a:rPr lang="en-US"/>
              <a:t> </a:t>
            </a:r>
            <a:r>
              <a:rPr lang="bg-BG"/>
              <a:t>помощ на </a:t>
            </a:r>
            <a:r>
              <a:rPr lang="ru-RU"/>
              <a:t>Програмата на Република България по фонд „Вътрешна сигурност“ за периода 2021 – 2027</a:t>
            </a:r>
            <a:endParaRPr lang="nl-BE" dirty="0"/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xmlns="" id="{019E01D2-F5C1-4D5E-A23A-DF51DF9A1555}"/>
              </a:ext>
            </a:extLst>
          </p:cNvPr>
          <p:cNvGrpSpPr/>
          <p:nvPr/>
        </p:nvGrpSpPr>
        <p:grpSpPr>
          <a:xfrm>
            <a:off x="154324" y="851643"/>
            <a:ext cx="8738156" cy="1061503"/>
            <a:chOff x="328613" y="1196752"/>
            <a:chExt cx="8263594" cy="1061503"/>
          </a:xfrm>
          <a:effectLst>
            <a:outerShdw blurRad="50800" dist="50800" dir="5400000" algn="ctr" rotWithShape="0">
              <a:srgbClr val="000000">
                <a:alpha val="44000"/>
              </a:srgbClr>
            </a:outerShdw>
          </a:effectLst>
        </p:grpSpPr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xmlns="" id="{B67DE71F-3745-4B93-9A35-689A15BE7DEA}"/>
                </a:ext>
              </a:extLst>
            </p:cNvPr>
            <p:cNvSpPr txBox="1"/>
            <p:nvPr/>
          </p:nvSpPr>
          <p:spPr>
            <a:xfrm>
              <a:off x="6067425" y="1196752"/>
              <a:ext cx="2004520" cy="42537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2000" kern="0" dirty="0">
                <a:solidFill>
                  <a:srgbClr val="000000"/>
                </a:solidFill>
                <a:latin typeface="Arial" charset="0"/>
                <a:ea typeface="ＭＳ Ｐゴシック"/>
              </a:endParaRPr>
            </a:p>
          </p:txBody>
        </p:sp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xmlns="" id="{562CC803-75C9-4667-BF9D-22596544F00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8613" y="1896647"/>
              <a:ext cx="8263594" cy="361608"/>
            </a:xfrm>
            <a:prstGeom prst="rect">
              <a:avLst/>
            </a:prstGeom>
            <a:solidFill>
              <a:srgbClr val="00458C"/>
            </a:solidFill>
            <a:ln w="12700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2A79D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 defTabSz="801688">
                <a:defRPr/>
              </a:pPr>
              <a:r>
                <a:rPr lang="bg-BG" b="1" kern="0" noProof="1" smtClean="0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Какво трябва да правим ние в полицията</a:t>
              </a:r>
              <a:r>
                <a:rPr lang="en-US" b="1" kern="0" noProof="1" smtClean="0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?</a:t>
              </a:r>
              <a:endParaRPr lang="en-US" b="1" kern="0" noProof="1">
                <a:solidFill>
                  <a:srgbClr val="FFFFFF"/>
                </a:solidFill>
                <a:ea typeface="ＭＳ Ｐゴシック"/>
                <a:cs typeface="Microsoft Sans Serif" pitchFamily="34" charset="0"/>
              </a:endParaRPr>
            </a:p>
          </p:txBody>
        </p:sp>
      </p:grpSp>
      <p:grpSp>
        <p:nvGrpSpPr>
          <p:cNvPr id="5" name="Gruppieren 4">
            <a:extLst>
              <a:ext uri="{FF2B5EF4-FFF2-40B4-BE49-F238E27FC236}">
                <a16:creationId xmlns:a16="http://schemas.microsoft.com/office/drawing/2014/main" xmlns="" id="{5806D638-BF30-4507-9035-7526D00A485E}"/>
              </a:ext>
            </a:extLst>
          </p:cNvPr>
          <p:cNvGrpSpPr/>
          <p:nvPr/>
        </p:nvGrpSpPr>
        <p:grpSpPr>
          <a:xfrm>
            <a:off x="279631" y="2303978"/>
            <a:ext cx="2740452" cy="3893372"/>
            <a:chOff x="251520" y="2276872"/>
            <a:chExt cx="2740452" cy="3893372"/>
          </a:xfrm>
        </p:grpSpPr>
        <p:sp>
          <p:nvSpPr>
            <p:cNvPr id="3" name="Rechteck: abgerundete Ecken 2">
              <a:extLst>
                <a:ext uri="{FF2B5EF4-FFF2-40B4-BE49-F238E27FC236}">
                  <a16:creationId xmlns:a16="http://schemas.microsoft.com/office/drawing/2014/main" xmlns="" id="{8356E3D3-2A58-4683-BBF6-7637ABE7E719}"/>
                </a:ext>
              </a:extLst>
            </p:cNvPr>
            <p:cNvSpPr/>
            <p:nvPr/>
          </p:nvSpPr>
          <p:spPr>
            <a:xfrm>
              <a:off x="251520" y="2276872"/>
              <a:ext cx="1800000" cy="968400"/>
            </a:xfrm>
            <a:prstGeom prst="roundRect">
              <a:avLst/>
            </a:prstGeom>
            <a:solidFill>
              <a:srgbClr val="00458C"/>
            </a:solidFill>
            <a:ln w="1016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g-BG" sz="2000" b="1" dirty="0" smtClean="0"/>
                <a:t>Информация </a:t>
              </a:r>
              <a:endParaRPr lang="de-DE" sz="2000" b="1" dirty="0"/>
            </a:p>
          </p:txBody>
        </p:sp>
        <p:sp>
          <p:nvSpPr>
            <p:cNvPr id="4" name="Rechteck: abgerundete Ecken 3">
              <a:extLst>
                <a:ext uri="{FF2B5EF4-FFF2-40B4-BE49-F238E27FC236}">
                  <a16:creationId xmlns:a16="http://schemas.microsoft.com/office/drawing/2014/main" xmlns="" id="{8A1A4BAC-8FD7-4756-9E48-AB480790260C}"/>
                </a:ext>
              </a:extLst>
            </p:cNvPr>
            <p:cNvSpPr/>
            <p:nvPr/>
          </p:nvSpPr>
          <p:spPr>
            <a:xfrm>
              <a:off x="511441" y="3145909"/>
              <a:ext cx="2093820" cy="302433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458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0000" bIns="90000" rtlCol="0" anchor="t" anchorCtr="0"/>
            <a:lstStyle/>
            <a:p>
              <a:pPr marL="180000" indent="-18000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bg-BG" sz="2000" dirty="0" smtClean="0">
                  <a:solidFill>
                    <a:srgbClr val="00458C"/>
                  </a:solidFill>
                </a:rPr>
                <a:t>Данни, досиета</a:t>
              </a:r>
              <a:endParaRPr lang="de-DE" sz="2000" dirty="0">
                <a:solidFill>
                  <a:srgbClr val="00458C"/>
                </a:solidFill>
              </a:endParaRPr>
            </a:p>
            <a:p>
              <a:pPr marL="180000" indent="-18000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bg-BG" sz="2000" dirty="0" smtClean="0">
                  <a:solidFill>
                    <a:srgbClr val="00458C"/>
                  </a:solidFill>
                </a:rPr>
                <a:t>Снимки от разузнаване на престъпления</a:t>
              </a:r>
              <a:endParaRPr lang="de-DE" sz="2000" dirty="0">
                <a:solidFill>
                  <a:srgbClr val="00458C"/>
                </a:solidFill>
              </a:endParaRPr>
            </a:p>
            <a:p>
              <a:pPr marL="180000" indent="-18000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bg-BG" sz="2000" dirty="0" smtClean="0">
                  <a:solidFill>
                    <a:srgbClr val="00458C"/>
                  </a:solidFill>
                </a:rPr>
                <a:t>Разузнава-телни ограни</a:t>
              </a:r>
              <a:endParaRPr lang="de-DE" sz="2000" dirty="0">
                <a:solidFill>
                  <a:srgbClr val="00458C"/>
                </a:solidFill>
              </a:endParaRPr>
            </a:p>
          </p:txBody>
        </p:sp>
        <p:sp>
          <p:nvSpPr>
            <p:cNvPr id="16" name="AutoShape 8">
              <a:extLst>
                <a:ext uri="{FF2B5EF4-FFF2-40B4-BE49-F238E27FC236}">
                  <a16:creationId xmlns:a16="http://schemas.microsoft.com/office/drawing/2014/main" xmlns="" id="{08E1717C-5E80-4776-BE36-5B868C8B27BE}"/>
                </a:ext>
              </a:extLst>
            </p:cNvPr>
            <p:cNvSpPr>
              <a:spLocks noChangeArrowheads="1"/>
            </p:cNvSpPr>
            <p:nvPr/>
          </p:nvSpPr>
          <p:spPr bwMode="gray">
            <a:xfrm flipV="1">
              <a:off x="2396397" y="2591027"/>
              <a:ext cx="595575" cy="402373"/>
            </a:xfrm>
            <a:prstGeom prst="rightArrow">
              <a:avLst>
                <a:gd name="adj1" fmla="val 55000"/>
                <a:gd name="adj2" fmla="val 63606"/>
              </a:avLst>
            </a:prstGeom>
            <a:gradFill rotWithShape="1">
              <a:gsLst>
                <a:gs pos="0">
                  <a:srgbClr val="EAEAEA"/>
                </a:gs>
                <a:gs pos="100000">
                  <a:srgbClr val="969696"/>
                </a:gs>
              </a:gsLst>
              <a:lin ang="0" scaled="1"/>
            </a:gradFill>
            <a:ln w="28575">
              <a:solidFill>
                <a:srgbClr val="FFFFFF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000000">
                  <a:alpha val="50000"/>
                </a:srgbClr>
              </a:outerShdw>
            </a:effectLst>
          </p:spPr>
          <p:txBody>
            <a:bodyPr vert="eaVert" lIns="324000" tIns="0" rIns="0" bIns="0" anchor="ctr"/>
            <a:lstStyle/>
            <a:p>
              <a:pPr algn="ctr">
                <a:lnSpc>
                  <a:spcPct val="120000"/>
                </a:lnSpc>
                <a:spcBef>
                  <a:spcPts val="1800"/>
                </a:spcBef>
                <a:defRPr/>
              </a:pPr>
              <a:endParaRPr lang="de-DE" sz="2000" kern="0" noProof="1">
                <a:solidFill>
                  <a:srgbClr val="000000"/>
                </a:solidFill>
                <a:ea typeface="ＭＳ Ｐゴシック"/>
              </a:endParaRPr>
            </a:p>
          </p:txBody>
        </p:sp>
      </p:grpSp>
      <p:grpSp>
        <p:nvGrpSpPr>
          <p:cNvPr id="8" name="Gruppieren 7">
            <a:extLst>
              <a:ext uri="{FF2B5EF4-FFF2-40B4-BE49-F238E27FC236}">
                <a16:creationId xmlns:a16="http://schemas.microsoft.com/office/drawing/2014/main" xmlns="" id="{FA7F405F-4C35-43DE-B634-FD319C5A115F}"/>
              </a:ext>
            </a:extLst>
          </p:cNvPr>
          <p:cNvGrpSpPr/>
          <p:nvPr/>
        </p:nvGrpSpPr>
        <p:grpSpPr>
          <a:xfrm>
            <a:off x="6428845" y="2281814"/>
            <a:ext cx="2463635" cy="3888429"/>
            <a:chOff x="6428845" y="2281814"/>
            <a:chExt cx="2463635" cy="3888429"/>
          </a:xfrm>
        </p:grpSpPr>
        <p:sp>
          <p:nvSpPr>
            <p:cNvPr id="15" name="Rechteck: abgerundete Ecken 14">
              <a:extLst>
                <a:ext uri="{FF2B5EF4-FFF2-40B4-BE49-F238E27FC236}">
                  <a16:creationId xmlns:a16="http://schemas.microsoft.com/office/drawing/2014/main" xmlns="" id="{797F30E6-561B-4C74-AAE5-59ADAE35B4FC}"/>
                </a:ext>
              </a:extLst>
            </p:cNvPr>
            <p:cNvSpPr/>
            <p:nvPr/>
          </p:nvSpPr>
          <p:spPr>
            <a:xfrm>
              <a:off x="6428845" y="2281814"/>
              <a:ext cx="1800000" cy="968400"/>
            </a:xfrm>
            <a:prstGeom prst="roundRect">
              <a:avLst/>
            </a:prstGeom>
            <a:solidFill>
              <a:schemeClr val="tx2">
                <a:lumMod val="40000"/>
                <a:lumOff val="60000"/>
              </a:schemeClr>
            </a:solidFill>
            <a:ln w="1016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g-BG" sz="2000" b="1" dirty="0" smtClean="0"/>
                <a:t>Координация </a:t>
              </a:r>
              <a:endParaRPr lang="de-DE" sz="2000" b="1" dirty="0"/>
            </a:p>
          </p:txBody>
        </p:sp>
        <p:sp>
          <p:nvSpPr>
            <p:cNvPr id="23" name="Rechteck: abgerundete Ecken 22">
              <a:extLst>
                <a:ext uri="{FF2B5EF4-FFF2-40B4-BE49-F238E27FC236}">
                  <a16:creationId xmlns:a16="http://schemas.microsoft.com/office/drawing/2014/main" xmlns="" id="{A4CA5BC3-6C43-49E3-A8F6-4954FB418FA4}"/>
                </a:ext>
              </a:extLst>
            </p:cNvPr>
            <p:cNvSpPr/>
            <p:nvPr/>
          </p:nvSpPr>
          <p:spPr>
            <a:xfrm>
              <a:off x="6860892" y="3139218"/>
              <a:ext cx="2031588" cy="303102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458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0000" bIns="90000" rtlCol="0" anchor="t" anchorCtr="0"/>
            <a:lstStyle/>
            <a:p>
              <a:pPr marL="180000" indent="-18000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bg-BG" sz="2000" dirty="0" smtClean="0">
                  <a:solidFill>
                    <a:srgbClr val="00458C"/>
                  </a:solidFill>
                </a:rPr>
                <a:t>Централна точка за контакт</a:t>
              </a:r>
              <a:endParaRPr lang="de-DE" sz="2000" dirty="0">
                <a:solidFill>
                  <a:srgbClr val="00458C"/>
                </a:solidFill>
              </a:endParaRPr>
            </a:p>
            <a:p>
              <a:pPr marL="180000" indent="-18000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bg-BG" sz="2000" dirty="0" smtClean="0">
                  <a:solidFill>
                    <a:srgbClr val="00458C"/>
                  </a:solidFill>
                </a:rPr>
                <a:t>Централно управление на случая</a:t>
              </a:r>
              <a:endParaRPr lang="de-DE" sz="2000" dirty="0">
                <a:solidFill>
                  <a:srgbClr val="00458C"/>
                </a:solidFill>
              </a:endParaRPr>
            </a:p>
            <a:p>
              <a:pPr marL="180000" indent="-18000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bg-BG" sz="2000" dirty="0" smtClean="0">
                  <a:solidFill>
                    <a:srgbClr val="00458C"/>
                  </a:solidFill>
                </a:rPr>
                <a:t>Координация с други органи</a:t>
              </a:r>
              <a:endParaRPr lang="de-DE" sz="2000" dirty="0">
                <a:solidFill>
                  <a:srgbClr val="00458C"/>
                </a:solidFill>
              </a:endParaRPr>
            </a:p>
            <a:p>
              <a:pPr marL="180000" indent="-18000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endParaRPr lang="de-DE" sz="2000" dirty="0">
                <a:solidFill>
                  <a:srgbClr val="00458C"/>
                </a:solidFill>
              </a:endParaRPr>
            </a:p>
          </p:txBody>
        </p:sp>
      </p:grpSp>
      <p:grpSp>
        <p:nvGrpSpPr>
          <p:cNvPr id="6" name="Gruppieren 5">
            <a:extLst>
              <a:ext uri="{FF2B5EF4-FFF2-40B4-BE49-F238E27FC236}">
                <a16:creationId xmlns:a16="http://schemas.microsoft.com/office/drawing/2014/main" xmlns="" id="{A60AE722-C195-4A25-9711-99A44596F873}"/>
              </a:ext>
            </a:extLst>
          </p:cNvPr>
          <p:cNvGrpSpPr/>
          <p:nvPr/>
        </p:nvGrpSpPr>
        <p:grpSpPr>
          <a:xfrm>
            <a:off x="3332501" y="2276872"/>
            <a:ext cx="2808312" cy="4032448"/>
            <a:chOff x="3332501" y="2276872"/>
            <a:chExt cx="2808312" cy="4032448"/>
          </a:xfrm>
        </p:grpSpPr>
        <p:sp>
          <p:nvSpPr>
            <p:cNvPr id="14" name="Rechteck: abgerundete Ecken 13">
              <a:extLst>
                <a:ext uri="{FF2B5EF4-FFF2-40B4-BE49-F238E27FC236}">
                  <a16:creationId xmlns:a16="http://schemas.microsoft.com/office/drawing/2014/main" xmlns="" id="{B1D0EB3A-079E-41E2-B6DE-2A24608F1D1E}"/>
                </a:ext>
              </a:extLst>
            </p:cNvPr>
            <p:cNvSpPr/>
            <p:nvPr/>
          </p:nvSpPr>
          <p:spPr>
            <a:xfrm>
              <a:off x="3332501" y="2276872"/>
              <a:ext cx="1800000" cy="968400"/>
            </a:xfrm>
            <a:prstGeom prst="roundRect">
              <a:avLst/>
            </a:prstGeom>
            <a:solidFill>
              <a:schemeClr val="accent1"/>
            </a:solidFill>
            <a:ln w="1016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g-BG" sz="2000" b="1" dirty="0" smtClean="0"/>
                <a:t>Анализ </a:t>
              </a:r>
              <a:endParaRPr lang="de-DE" sz="2000" b="1" dirty="0"/>
            </a:p>
          </p:txBody>
        </p:sp>
        <p:sp>
          <p:nvSpPr>
            <p:cNvPr id="17" name="AutoShape 8">
              <a:extLst>
                <a:ext uri="{FF2B5EF4-FFF2-40B4-BE49-F238E27FC236}">
                  <a16:creationId xmlns:a16="http://schemas.microsoft.com/office/drawing/2014/main" xmlns="" id="{9EA67FD7-ABD2-474E-A3E1-DB0134BF8D8C}"/>
                </a:ext>
              </a:extLst>
            </p:cNvPr>
            <p:cNvSpPr>
              <a:spLocks noChangeArrowheads="1"/>
            </p:cNvSpPr>
            <p:nvPr/>
          </p:nvSpPr>
          <p:spPr bwMode="gray">
            <a:xfrm flipV="1">
              <a:off x="5545238" y="2559885"/>
              <a:ext cx="595575" cy="402373"/>
            </a:xfrm>
            <a:prstGeom prst="rightArrow">
              <a:avLst>
                <a:gd name="adj1" fmla="val 55000"/>
                <a:gd name="adj2" fmla="val 63606"/>
              </a:avLst>
            </a:prstGeom>
            <a:gradFill rotWithShape="1">
              <a:gsLst>
                <a:gs pos="0">
                  <a:srgbClr val="EAEAEA"/>
                </a:gs>
                <a:gs pos="100000">
                  <a:srgbClr val="969696"/>
                </a:gs>
              </a:gsLst>
              <a:lin ang="0" scaled="1"/>
            </a:gradFill>
            <a:ln w="28575">
              <a:solidFill>
                <a:srgbClr val="FFFFFF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000000">
                  <a:alpha val="50000"/>
                </a:srgbClr>
              </a:outerShdw>
            </a:effectLst>
          </p:spPr>
          <p:txBody>
            <a:bodyPr vert="eaVert" lIns="324000" tIns="0" rIns="0" bIns="0" anchor="ctr"/>
            <a:lstStyle/>
            <a:p>
              <a:pPr algn="ctr">
                <a:lnSpc>
                  <a:spcPct val="120000"/>
                </a:lnSpc>
                <a:spcBef>
                  <a:spcPts val="1800"/>
                </a:spcBef>
                <a:defRPr/>
              </a:pPr>
              <a:endParaRPr lang="de-DE" sz="2000" kern="0" noProof="1">
                <a:solidFill>
                  <a:srgbClr val="000000"/>
                </a:solidFill>
                <a:ea typeface="ＭＳ Ｐゴシック"/>
              </a:endParaRPr>
            </a:p>
          </p:txBody>
        </p:sp>
        <p:sp>
          <p:nvSpPr>
            <p:cNvPr id="24" name="Rechteck: abgerundete Ecken 23">
              <a:extLst>
                <a:ext uri="{FF2B5EF4-FFF2-40B4-BE49-F238E27FC236}">
                  <a16:creationId xmlns:a16="http://schemas.microsoft.com/office/drawing/2014/main" xmlns="" id="{6B1F70D6-CADC-422F-A26C-F07A7B6D5DD2}"/>
                </a:ext>
              </a:extLst>
            </p:cNvPr>
            <p:cNvSpPr/>
            <p:nvPr/>
          </p:nvSpPr>
          <p:spPr>
            <a:xfrm>
              <a:off x="3419873" y="3173015"/>
              <a:ext cx="2345337" cy="3136305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458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0000" bIns="90000" rtlCol="0" anchor="ctr"/>
            <a:lstStyle/>
            <a:p>
              <a:pPr marL="180000" indent="-18000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bg-BG" sz="2000" dirty="0" smtClean="0">
                  <a:solidFill>
                    <a:srgbClr val="00458C"/>
                  </a:solidFill>
                </a:rPr>
                <a:t>Катализатори</a:t>
              </a:r>
              <a:endParaRPr lang="en-US" sz="2000" dirty="0">
                <a:solidFill>
                  <a:srgbClr val="00458C"/>
                </a:solidFill>
              </a:endParaRPr>
            </a:p>
            <a:p>
              <a:pPr marL="180000" indent="-18000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bg-BG" sz="2000" dirty="0" smtClean="0">
                  <a:solidFill>
                    <a:srgbClr val="00458C"/>
                  </a:solidFill>
                </a:rPr>
                <a:t>Отправна точка</a:t>
              </a:r>
              <a:endParaRPr lang="en-US" sz="2000" dirty="0">
                <a:solidFill>
                  <a:srgbClr val="00458C"/>
                </a:solidFill>
              </a:endParaRPr>
            </a:p>
            <a:p>
              <a:pPr marL="180000" indent="-18000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bg-BG" sz="2000" dirty="0" smtClean="0">
                  <a:solidFill>
                    <a:srgbClr val="00458C"/>
                  </a:solidFill>
                </a:rPr>
                <a:t>Посредник </a:t>
              </a:r>
              <a:endParaRPr lang="en-US" sz="2000" dirty="0">
                <a:solidFill>
                  <a:srgbClr val="00458C"/>
                </a:solidFill>
              </a:endParaRPr>
            </a:p>
            <a:p>
              <a:pPr marL="180000" indent="-18000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bg-BG" sz="2000" dirty="0" smtClean="0">
                  <a:solidFill>
                    <a:srgbClr val="00458C"/>
                  </a:solidFill>
                </a:rPr>
                <a:t>Заплаха </a:t>
              </a:r>
              <a:endParaRPr lang="en-US" sz="2000" dirty="0">
                <a:solidFill>
                  <a:srgbClr val="00458C"/>
                </a:solidFill>
              </a:endParaRPr>
            </a:p>
            <a:p>
              <a:pPr marL="180000" indent="-18000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bg-BG" sz="2000" dirty="0" smtClean="0">
                  <a:solidFill>
                    <a:srgbClr val="00458C"/>
                  </a:solidFill>
                </a:rPr>
                <a:t>Привличане</a:t>
              </a:r>
              <a:r>
                <a:rPr lang="en-US" sz="2000" dirty="0" smtClean="0">
                  <a:solidFill>
                    <a:srgbClr val="00458C"/>
                  </a:solidFill>
                </a:rPr>
                <a:t>/</a:t>
              </a:r>
              <a:endParaRPr lang="bg-BG" sz="2000" dirty="0" smtClean="0">
                <a:solidFill>
                  <a:srgbClr val="00458C"/>
                </a:solidFill>
              </a:endParaRPr>
            </a:p>
            <a:p>
              <a:pPr>
                <a:spcAft>
                  <a:spcPts val="600"/>
                </a:spcAft>
              </a:pPr>
              <a:r>
                <a:rPr lang="bg-BG" sz="2000" dirty="0" smtClean="0">
                  <a:solidFill>
                    <a:srgbClr val="00458C"/>
                  </a:solidFill>
                </a:rPr>
                <a:t>отблъскване</a:t>
              </a:r>
              <a:endParaRPr lang="en-US" sz="2000" dirty="0">
                <a:solidFill>
                  <a:srgbClr val="00458C"/>
                </a:solidFill>
              </a:endParaRPr>
            </a:p>
            <a:p>
              <a:pPr marL="180000" indent="-18000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bg-BG" sz="2000" dirty="0" smtClean="0">
                  <a:solidFill>
                    <a:srgbClr val="00458C"/>
                  </a:solidFill>
                </a:rPr>
                <a:t>Влияние на религията</a:t>
              </a:r>
              <a:endParaRPr lang="de-DE" sz="2000" dirty="0">
                <a:solidFill>
                  <a:srgbClr val="00458C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12026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484BC4-8C7A-4DC2-B635-7CC68E0D1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08" y="161420"/>
            <a:ext cx="8100391" cy="724942"/>
          </a:xfrm>
        </p:spPr>
        <p:txBody>
          <a:bodyPr>
            <a:normAutofit fontScale="90000"/>
          </a:bodyPr>
          <a:lstStyle/>
          <a:p>
            <a:r>
              <a:rPr lang="bg-BG" sz="3200" dirty="0"/>
              <a:t>Екстремистка пропаганда </a:t>
            </a:r>
            <a:r>
              <a:rPr lang="de-DE" sz="3200" dirty="0"/>
              <a:t>– </a:t>
            </a:r>
            <a:r>
              <a:rPr lang="bg-BG" sz="3200" dirty="0"/>
              <a:t>практическата гледна точка</a:t>
            </a: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xmlns="" id="{1135D77C-9535-4DEF-B825-BD1CDD09FC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6322" y="6455627"/>
            <a:ext cx="7777678" cy="402374"/>
          </a:xfrm>
        </p:spPr>
        <p:txBody>
          <a:bodyPr/>
          <a:lstStyle/>
          <a:p>
            <a:r>
              <a:rPr lang="ru-RU"/>
              <a:t>Проект „Укрепване на капацитет, обмен на опит и изследователска дейност в сферата на сигурността “</a:t>
            </a:r>
            <a:r>
              <a:rPr lang="bg-BG"/>
              <a:t> с договор No. 812108-68-02.10.2024, се изпълнява с финансова</a:t>
            </a:r>
            <a:r>
              <a:rPr lang="en-US"/>
              <a:t> </a:t>
            </a:r>
            <a:r>
              <a:rPr lang="bg-BG"/>
              <a:t>помощ на </a:t>
            </a:r>
            <a:r>
              <a:rPr lang="ru-RU"/>
              <a:t>Програмата на Република България по фонд „Вътрешна сигурност“ за периода 2021 – 2027</a:t>
            </a:r>
            <a:endParaRPr lang="nl-BE" dirty="0"/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xmlns="" id="{019E01D2-F5C1-4D5E-A23A-DF51DF9A1555}"/>
              </a:ext>
            </a:extLst>
          </p:cNvPr>
          <p:cNvGrpSpPr/>
          <p:nvPr/>
        </p:nvGrpSpPr>
        <p:grpSpPr>
          <a:xfrm>
            <a:off x="154324" y="851643"/>
            <a:ext cx="8738156" cy="1061503"/>
            <a:chOff x="328613" y="1196752"/>
            <a:chExt cx="8263594" cy="1061503"/>
          </a:xfrm>
          <a:effectLst>
            <a:outerShdw blurRad="50800" dist="50800" dir="5400000" algn="ctr" rotWithShape="0">
              <a:srgbClr val="000000">
                <a:alpha val="44000"/>
              </a:srgbClr>
            </a:outerShdw>
          </a:effectLst>
        </p:grpSpPr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xmlns="" id="{B67DE71F-3745-4B93-9A35-689A15BE7DEA}"/>
                </a:ext>
              </a:extLst>
            </p:cNvPr>
            <p:cNvSpPr txBox="1"/>
            <p:nvPr/>
          </p:nvSpPr>
          <p:spPr>
            <a:xfrm>
              <a:off x="6067425" y="1196752"/>
              <a:ext cx="2004520" cy="42537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2000" kern="0" dirty="0">
                <a:solidFill>
                  <a:srgbClr val="000000"/>
                </a:solidFill>
                <a:latin typeface="Arial" charset="0"/>
                <a:ea typeface="ＭＳ Ｐゴシック"/>
              </a:endParaRPr>
            </a:p>
          </p:txBody>
        </p:sp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xmlns="" id="{562CC803-75C9-4667-BF9D-22596544F00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8613" y="1896647"/>
              <a:ext cx="8263594" cy="361608"/>
            </a:xfrm>
            <a:prstGeom prst="rect">
              <a:avLst/>
            </a:prstGeom>
            <a:solidFill>
              <a:srgbClr val="00458C"/>
            </a:solidFill>
            <a:ln w="12700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2A79D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 defTabSz="801688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bg-BG" b="1" kern="0" noProof="1" smtClean="0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Програма </a:t>
              </a:r>
              <a:endParaRPr lang="de-DE" b="1" kern="0" noProof="1">
                <a:solidFill>
                  <a:srgbClr val="FFFFFF"/>
                </a:solidFill>
                <a:latin typeface="+mn-lt"/>
                <a:ea typeface="ＭＳ Ｐゴシック"/>
                <a:cs typeface="Microsoft Sans Serif" pitchFamily="34" charset="0"/>
              </a:endParaRPr>
            </a:p>
          </p:txBody>
        </p:sp>
      </p:grpSp>
      <p:grpSp>
        <p:nvGrpSpPr>
          <p:cNvPr id="20" name="Gruppieren 19">
            <a:extLst>
              <a:ext uri="{FF2B5EF4-FFF2-40B4-BE49-F238E27FC236}">
                <a16:creationId xmlns:a16="http://schemas.microsoft.com/office/drawing/2014/main" xmlns="" id="{A8DAE004-3F92-4C78-AA20-FD6D54F08C22}"/>
              </a:ext>
            </a:extLst>
          </p:cNvPr>
          <p:cNvGrpSpPr/>
          <p:nvPr/>
        </p:nvGrpSpPr>
        <p:grpSpPr>
          <a:xfrm>
            <a:off x="388561" y="4273228"/>
            <a:ext cx="8278812" cy="567805"/>
            <a:chOff x="328614" y="1650346"/>
            <a:chExt cx="8278812" cy="723900"/>
          </a:xfrm>
          <a:effectLst>
            <a:outerShdw blurRad="50800" dist="50800" dir="5400000" algn="ctr" rotWithShape="0">
              <a:srgbClr val="000000">
                <a:alpha val="44000"/>
              </a:srgbClr>
            </a:outerShdw>
          </a:effectLst>
        </p:grpSpPr>
        <p:sp>
          <p:nvSpPr>
            <p:cNvPr id="21" name="Rectangle 3">
              <a:extLst>
                <a:ext uri="{FF2B5EF4-FFF2-40B4-BE49-F238E27FC236}">
                  <a16:creationId xmlns:a16="http://schemas.microsoft.com/office/drawing/2014/main" xmlns="" id="{99756B76-5BC9-4705-B56D-AC1AEA5CBE69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775156" y="1650346"/>
              <a:ext cx="7832270" cy="723900"/>
            </a:xfrm>
            <a:prstGeom prst="rect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FFFFFF">
                    <a:gamma/>
                    <a:shade val="92941"/>
                    <a:invGamma/>
                  </a:srgbClr>
                </a:gs>
              </a:gsLst>
              <a:lin ang="0" scaled="1"/>
            </a:gradFill>
            <a:ln w="12700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53882" dir="2700000" algn="ctr" rotWithShape="0">
                      <a:srgbClr val="B2B2B2"/>
                    </a:outerShdw>
                  </a:effectLst>
                </a14:hiddenEffects>
              </a:ext>
            </a:extLst>
          </p:spPr>
          <p:txBody>
            <a:bodyPr lIns="252000" tIns="72000" rIns="72000" bIns="720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25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000" b="0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ＭＳ Ｐゴシック"/>
                <a:cs typeface="Microsoft Sans Serif" pitchFamily="34" charset="0"/>
              </a:endParaRPr>
            </a:p>
          </p:txBody>
        </p:sp>
        <p:sp>
          <p:nvSpPr>
            <p:cNvPr id="22" name="Rectangle 7">
              <a:extLst>
                <a:ext uri="{FF2B5EF4-FFF2-40B4-BE49-F238E27FC236}">
                  <a16:creationId xmlns:a16="http://schemas.microsoft.com/office/drawing/2014/main" xmlns="" id="{7D7F38D2-5975-4114-BB3F-E6F1A7FD88DF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8614" y="1650346"/>
              <a:ext cx="451178" cy="723900"/>
            </a:xfrm>
            <a:prstGeom prst="rect">
              <a:avLst/>
            </a:prstGeom>
            <a:solidFill>
              <a:srgbClr val="00458C"/>
            </a:solidFill>
            <a:ln w="12700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marL="0" marR="0" lvl="0" indent="0" algn="ctr" defTabSz="80168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2000" b="1" i="0" u="none" strike="noStrike" kern="0" cap="none" spc="0" normalizeH="0" baseline="0" noProof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ource Sans Pro" panose="020B0503030403020204" pitchFamily="34" charset="0"/>
                  <a:ea typeface="ＭＳ Ｐゴシック"/>
                  <a:cs typeface="Microsoft Sans Serif" pitchFamily="34" charset="0"/>
                </a:rPr>
                <a:t>4</a:t>
              </a:r>
            </a:p>
          </p:txBody>
        </p:sp>
      </p:grpSp>
      <p:sp>
        <p:nvSpPr>
          <p:cNvPr id="23" name="Rectangle 3">
            <a:extLst>
              <a:ext uri="{FF2B5EF4-FFF2-40B4-BE49-F238E27FC236}">
                <a16:creationId xmlns:a16="http://schemas.microsoft.com/office/drawing/2014/main" xmlns="" id="{528D7197-7998-4C1D-9E16-9E7A84C56CE8}"/>
              </a:ext>
            </a:extLst>
          </p:cNvPr>
          <p:cNvSpPr>
            <a:spLocks noChangeArrowheads="1"/>
          </p:cNvSpPr>
          <p:nvPr/>
        </p:nvSpPr>
        <p:spPr bwMode="gray">
          <a:xfrm>
            <a:off x="844186" y="4272233"/>
            <a:ext cx="7832270" cy="56880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FFFFFF">
                  <a:gamma/>
                  <a:shade val="92941"/>
                  <a:invGamma/>
                </a:srgbClr>
              </a:gs>
            </a:gsLst>
            <a:lin ang="0" scaled="1"/>
          </a:gradFill>
          <a:ln w="12700">
            <a:solidFill>
              <a:srgbClr val="C0C0C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rgbClr val="B2B2B2"/>
                  </a:outerShdw>
                </a:effectLst>
              </a14:hiddenEffects>
            </a:ext>
          </a:extLst>
        </p:spPr>
        <p:txBody>
          <a:bodyPr lIns="252000" tIns="72000" rIns="72000" bIns="72000" anchor="ctr"/>
          <a:lstStyle/>
          <a:p>
            <a:pPr lvl="0">
              <a:spcBef>
                <a:spcPct val="25000"/>
              </a:spcBef>
              <a:defRPr/>
            </a:pPr>
            <a:r>
              <a:rPr lang="bg-BG" sz="2000" dirty="0" smtClean="0">
                <a:solidFill>
                  <a:srgbClr val="00458C"/>
                </a:solidFill>
              </a:rPr>
              <a:t>Упражнение </a:t>
            </a:r>
            <a:r>
              <a:rPr lang="en-US" sz="2000" dirty="0" smtClean="0">
                <a:solidFill>
                  <a:srgbClr val="00458C"/>
                </a:solidFill>
              </a:rPr>
              <a:t>1</a:t>
            </a:r>
            <a:r>
              <a:rPr lang="bg-BG" sz="2000" dirty="0" smtClean="0">
                <a:solidFill>
                  <a:srgbClr val="00458C"/>
                </a:solidFill>
              </a:rPr>
              <a:t>:</a:t>
            </a:r>
            <a:r>
              <a:rPr lang="en-US" sz="2000" dirty="0" smtClean="0">
                <a:solidFill>
                  <a:srgbClr val="00458C"/>
                </a:solidFill>
              </a:rPr>
              <a:t> </a:t>
            </a:r>
            <a:r>
              <a:rPr lang="bg-BG" sz="2000" dirty="0" smtClean="0">
                <a:solidFill>
                  <a:srgbClr val="00458C"/>
                </a:solidFill>
              </a:rPr>
              <a:t>18-годишен терорист</a:t>
            </a:r>
            <a:endParaRPr lang="en-US" sz="2000" kern="0" noProof="1">
              <a:solidFill>
                <a:srgbClr val="00458C"/>
              </a:solidFill>
              <a:cs typeface="Microsoft Sans Serif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7202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484BC4-8C7A-4DC2-B635-7CC68E0D1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161420"/>
            <a:ext cx="8172399" cy="724942"/>
          </a:xfrm>
        </p:spPr>
        <p:txBody>
          <a:bodyPr>
            <a:normAutofit fontScale="90000"/>
          </a:bodyPr>
          <a:lstStyle/>
          <a:p>
            <a:r>
              <a:rPr lang="bg-BG" sz="3200" dirty="0"/>
              <a:t>Екстремистка пропаганда </a:t>
            </a:r>
            <a:r>
              <a:rPr lang="de-DE" sz="3200" dirty="0"/>
              <a:t>– </a:t>
            </a:r>
            <a:r>
              <a:rPr lang="bg-BG" sz="3200" dirty="0"/>
              <a:t>практическата гледна точка</a:t>
            </a: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xmlns="" id="{1135D77C-9535-4DEF-B825-BD1CDD09FC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6322" y="6455627"/>
            <a:ext cx="7777678" cy="402374"/>
          </a:xfrm>
        </p:spPr>
        <p:txBody>
          <a:bodyPr/>
          <a:lstStyle/>
          <a:p>
            <a:r>
              <a:rPr lang="ru-RU" dirty="0"/>
              <a:t>Проект „Укрепване на капацитет, обмен на опит и изследователска дейност в сферата на сигурността “</a:t>
            </a:r>
            <a:r>
              <a:rPr lang="bg-BG" dirty="0"/>
              <a:t> с договор No. 812108-68-02.10.2024, се изпълнява с финансова</a:t>
            </a:r>
            <a:r>
              <a:rPr lang="en-US" dirty="0"/>
              <a:t> </a:t>
            </a:r>
            <a:r>
              <a:rPr lang="bg-BG" dirty="0"/>
              <a:t>помощ на </a:t>
            </a:r>
            <a:r>
              <a:rPr lang="ru-RU" dirty="0"/>
              <a:t>Програмата на Република България по фонд „Вътрешна сигурност“ за периода 2021 – 2027</a:t>
            </a:r>
            <a:endParaRPr lang="nl-BE" dirty="0"/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xmlns="" id="{019E01D2-F5C1-4D5E-A23A-DF51DF9A1555}"/>
              </a:ext>
            </a:extLst>
          </p:cNvPr>
          <p:cNvGrpSpPr/>
          <p:nvPr/>
        </p:nvGrpSpPr>
        <p:grpSpPr>
          <a:xfrm>
            <a:off x="154324" y="851643"/>
            <a:ext cx="8738156" cy="1061503"/>
            <a:chOff x="328613" y="1196752"/>
            <a:chExt cx="8263594" cy="1061503"/>
          </a:xfrm>
          <a:effectLst>
            <a:outerShdw blurRad="50800" dist="50800" dir="5400000" algn="ctr" rotWithShape="0">
              <a:srgbClr val="000000">
                <a:alpha val="44000"/>
              </a:srgbClr>
            </a:outerShdw>
          </a:effectLst>
        </p:grpSpPr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xmlns="" id="{B67DE71F-3745-4B93-9A35-689A15BE7DEA}"/>
                </a:ext>
              </a:extLst>
            </p:cNvPr>
            <p:cNvSpPr txBox="1"/>
            <p:nvPr/>
          </p:nvSpPr>
          <p:spPr>
            <a:xfrm>
              <a:off x="6067425" y="1196752"/>
              <a:ext cx="2004520" cy="42537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2000" kern="0" dirty="0">
                <a:solidFill>
                  <a:srgbClr val="000000"/>
                </a:solidFill>
                <a:latin typeface="Arial" charset="0"/>
                <a:ea typeface="ＭＳ Ｐゴシック"/>
              </a:endParaRPr>
            </a:p>
          </p:txBody>
        </p:sp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xmlns="" id="{562CC803-75C9-4667-BF9D-22596544F00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8613" y="1896647"/>
              <a:ext cx="8263594" cy="361608"/>
            </a:xfrm>
            <a:prstGeom prst="rect">
              <a:avLst/>
            </a:prstGeom>
            <a:solidFill>
              <a:srgbClr val="00458C"/>
            </a:solidFill>
            <a:ln w="12700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2A79D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 defTabSz="801688">
                <a:defRPr/>
              </a:pPr>
              <a:r>
                <a:rPr lang="bg-BG" b="1" kern="0" noProof="1" smtClean="0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Упражнение </a:t>
              </a:r>
              <a:r>
                <a:rPr lang="en-US" b="1" kern="0" noProof="1" smtClean="0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1 </a:t>
              </a:r>
              <a:r>
                <a:rPr lang="en-US" b="1" kern="0" noProof="1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– </a:t>
              </a:r>
              <a:r>
                <a:rPr lang="bg-BG" b="1" kern="0" noProof="1" smtClean="0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цели на работната сесия</a:t>
              </a:r>
              <a:endParaRPr lang="en-US" b="1" kern="0" noProof="1">
                <a:solidFill>
                  <a:srgbClr val="FFFFFF"/>
                </a:solidFill>
                <a:ea typeface="ＭＳ Ｐゴシック"/>
                <a:cs typeface="Microsoft Sans Serif" pitchFamily="34" charset="0"/>
              </a:endParaRPr>
            </a:p>
          </p:txBody>
        </p:sp>
      </p:grpSp>
      <p:pic>
        <p:nvPicPr>
          <p:cNvPr id="17" name="Grafik 16" descr="Kundenbewertung RNL">
            <a:extLst>
              <a:ext uri="{FF2B5EF4-FFF2-40B4-BE49-F238E27FC236}">
                <a16:creationId xmlns:a16="http://schemas.microsoft.com/office/drawing/2014/main" xmlns="" id="{113EBD0F-39DA-4B9D-855F-44EA7E83AAD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100149" y="3015170"/>
            <a:ext cx="2364748" cy="2364748"/>
          </a:xfrm>
          <a:prstGeom prst="rect">
            <a:avLst/>
          </a:prstGeom>
        </p:spPr>
      </p:pic>
      <p:sp>
        <p:nvSpPr>
          <p:cNvPr id="24" name="Text Box 4">
            <a:extLst>
              <a:ext uri="{FF2B5EF4-FFF2-40B4-BE49-F238E27FC236}">
                <a16:creationId xmlns:a16="http://schemas.microsoft.com/office/drawing/2014/main" xmlns="" id="{02F891BD-25B5-43DB-B28F-732D355EFFC0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395536" y="3004166"/>
            <a:ext cx="5616624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61B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EA501"/>
                  </a:outerShdw>
                </a:effectLst>
              </a14:hiddenEffects>
            </a:ext>
          </a:extLst>
        </p:spPr>
        <p:txBody>
          <a:bodyPr wrap="square" l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>
              <a:buClr>
                <a:srgbClr val="00458C"/>
              </a:buClr>
              <a:buFont typeface="Arial" panose="020B0604020202020204" pitchFamily="34" charset="0"/>
              <a:buChar char="•"/>
            </a:pPr>
            <a:r>
              <a:rPr lang="bg-BG" altLang="de-DE" sz="2000" b="1" noProof="1" smtClean="0">
                <a:solidFill>
                  <a:srgbClr val="00458C"/>
                </a:solidFill>
                <a:latin typeface="+mn-lt"/>
                <a:cs typeface="Microsoft Sans Serif" panose="020B0604020202020204" pitchFamily="34" charset="0"/>
              </a:rPr>
              <a:t>Установяване</a:t>
            </a:r>
            <a:r>
              <a:rPr lang="en-US" altLang="de-DE" sz="2000" noProof="1" smtClean="0">
                <a:solidFill>
                  <a:srgbClr val="00458C"/>
                </a:solidFill>
                <a:latin typeface="+mn-lt"/>
                <a:cs typeface="Microsoft Sans Serif" panose="020B0604020202020204" pitchFamily="34" charset="0"/>
              </a:rPr>
              <a:t> </a:t>
            </a:r>
            <a:r>
              <a:rPr lang="bg-BG" altLang="de-DE" sz="2000" noProof="1" smtClean="0">
                <a:solidFill>
                  <a:srgbClr val="00458C"/>
                </a:solidFill>
                <a:latin typeface="+mn-lt"/>
                <a:cs typeface="Microsoft Sans Serif" panose="020B0604020202020204" pitchFamily="34" charset="0"/>
              </a:rPr>
              <a:t>и описание на т.нар. „</a:t>
            </a:r>
            <a:r>
              <a:rPr lang="bg-BG" altLang="de-DE" sz="2000" b="1" noProof="1" smtClean="0">
                <a:solidFill>
                  <a:srgbClr val="00458C"/>
                </a:solidFill>
                <a:latin typeface="+mn-lt"/>
                <a:cs typeface="Microsoft Sans Serif" panose="020B0604020202020204" pitchFamily="34" charset="0"/>
              </a:rPr>
              <a:t>фактори на привличане и отблъскване“,</a:t>
            </a:r>
            <a:r>
              <a:rPr lang="en-US" altLang="de-DE" sz="2000" noProof="1" smtClean="0">
                <a:solidFill>
                  <a:srgbClr val="00458C"/>
                </a:solidFill>
                <a:latin typeface="+mn-lt"/>
                <a:cs typeface="Microsoft Sans Serif" panose="020B0604020202020204" pitchFamily="34" charset="0"/>
              </a:rPr>
              <a:t> </a:t>
            </a:r>
            <a:r>
              <a:rPr lang="bg-BG" altLang="de-DE" sz="2000" noProof="1" smtClean="0">
                <a:solidFill>
                  <a:srgbClr val="00458C"/>
                </a:solidFill>
                <a:latin typeface="+mn-lt"/>
                <a:cs typeface="Microsoft Sans Serif" panose="020B0604020202020204" pitchFamily="34" charset="0"/>
              </a:rPr>
              <a:t>които са подтикнали, улеснили или дори насърчили радикализацията на извършителя</a:t>
            </a:r>
            <a:endParaRPr lang="en-US" altLang="de-DE" sz="2000" noProof="1">
              <a:solidFill>
                <a:srgbClr val="00458C"/>
              </a:solidFill>
              <a:latin typeface="+mn-lt"/>
              <a:cs typeface="Microsoft Sans Serif" panose="020B0604020202020204" pitchFamily="34" charset="0"/>
            </a:endParaRPr>
          </a:p>
          <a:p>
            <a:pPr marL="285750" indent="-285750">
              <a:buClr>
                <a:srgbClr val="00458C"/>
              </a:buClr>
              <a:buFont typeface="Arial" panose="020B0604020202020204" pitchFamily="34" charset="0"/>
              <a:buChar char="•"/>
            </a:pPr>
            <a:r>
              <a:rPr lang="bg-BG" altLang="de-DE" sz="2000" noProof="1" smtClean="0">
                <a:solidFill>
                  <a:srgbClr val="00458C"/>
                </a:solidFill>
                <a:latin typeface="+mn-lt"/>
                <a:cs typeface="Microsoft Sans Serif" panose="020B0604020202020204" pitchFamily="34" charset="0"/>
              </a:rPr>
              <a:t>Разработване на</a:t>
            </a:r>
            <a:r>
              <a:rPr lang="en-US" altLang="de-DE" sz="2000" noProof="1" smtClean="0">
                <a:solidFill>
                  <a:srgbClr val="00458C"/>
                </a:solidFill>
                <a:latin typeface="+mn-lt"/>
                <a:cs typeface="Microsoft Sans Serif" panose="020B0604020202020204" pitchFamily="34" charset="0"/>
              </a:rPr>
              <a:t> </a:t>
            </a:r>
            <a:r>
              <a:rPr lang="bg-BG" altLang="de-DE" sz="2000" b="1" noProof="1" smtClean="0">
                <a:solidFill>
                  <a:srgbClr val="00458C"/>
                </a:solidFill>
                <a:latin typeface="+mn-lt"/>
                <a:cs typeface="Microsoft Sans Serif" panose="020B0604020202020204" pitchFamily="34" charset="0"/>
              </a:rPr>
              <a:t>подходи </a:t>
            </a:r>
            <a:r>
              <a:rPr lang="bg-BG" altLang="de-DE" sz="2000" noProof="1" smtClean="0">
                <a:solidFill>
                  <a:srgbClr val="00458C"/>
                </a:solidFill>
                <a:latin typeface="+mn-lt"/>
                <a:cs typeface="Microsoft Sans Serif" panose="020B0604020202020204" pitchFamily="34" charset="0"/>
              </a:rPr>
              <a:t>и</a:t>
            </a:r>
            <a:r>
              <a:rPr lang="bg-BG" altLang="de-DE" sz="2000" b="1" noProof="1" smtClean="0">
                <a:solidFill>
                  <a:srgbClr val="00458C"/>
                </a:solidFill>
                <a:latin typeface="+mn-lt"/>
                <a:cs typeface="Microsoft Sans Serif" panose="020B0604020202020204" pitchFamily="34" charset="0"/>
              </a:rPr>
              <a:t> стратегии за превенция, </a:t>
            </a:r>
            <a:r>
              <a:rPr lang="bg-BG" altLang="de-DE" sz="2000" noProof="1" smtClean="0">
                <a:solidFill>
                  <a:srgbClr val="00458C"/>
                </a:solidFill>
                <a:latin typeface="+mn-lt"/>
                <a:cs typeface="Microsoft Sans Serif" panose="020B0604020202020204" pitchFamily="34" charset="0"/>
              </a:rPr>
              <a:t>които биха могли да предотвратят престъплението</a:t>
            </a:r>
            <a:r>
              <a:rPr lang="en-US" altLang="de-DE" sz="2000" noProof="1" smtClean="0">
                <a:solidFill>
                  <a:srgbClr val="00458C"/>
                </a:solidFill>
                <a:latin typeface="+mn-lt"/>
                <a:cs typeface="Microsoft Sans Serif" panose="020B0604020202020204" pitchFamily="34" charset="0"/>
              </a:rPr>
              <a:t>. </a:t>
            </a:r>
            <a:r>
              <a:rPr lang="bg-BG" altLang="de-DE" sz="2000" noProof="1" smtClean="0">
                <a:solidFill>
                  <a:srgbClr val="00458C"/>
                </a:solidFill>
                <a:latin typeface="+mn-lt"/>
                <a:cs typeface="Microsoft Sans Serif" panose="020B0604020202020204" pitchFamily="34" charset="0"/>
              </a:rPr>
              <a:t>Това трябва да включва както</a:t>
            </a:r>
            <a:r>
              <a:rPr lang="en-US" altLang="de-DE" sz="2000" b="1" noProof="1" smtClean="0">
                <a:solidFill>
                  <a:srgbClr val="00458C"/>
                </a:solidFill>
                <a:latin typeface="+mn-lt"/>
                <a:cs typeface="Microsoft Sans Serif" panose="020B0604020202020204" pitchFamily="34" charset="0"/>
              </a:rPr>
              <a:t> </a:t>
            </a:r>
            <a:r>
              <a:rPr lang="bg-BG" altLang="de-DE" sz="2000" b="1" noProof="1" smtClean="0">
                <a:solidFill>
                  <a:srgbClr val="00458C"/>
                </a:solidFill>
                <a:latin typeface="+mn-lt"/>
                <a:cs typeface="Microsoft Sans Serif" panose="020B0604020202020204" pitchFamily="34" charset="0"/>
              </a:rPr>
              <a:t>полицейски</a:t>
            </a:r>
            <a:r>
              <a:rPr lang="en-US" altLang="de-DE" sz="2000" b="1" noProof="1" smtClean="0">
                <a:solidFill>
                  <a:srgbClr val="00458C"/>
                </a:solidFill>
                <a:latin typeface="+mn-lt"/>
                <a:cs typeface="Microsoft Sans Serif" panose="020B0604020202020204" pitchFamily="34" charset="0"/>
              </a:rPr>
              <a:t> </a:t>
            </a:r>
            <a:r>
              <a:rPr lang="bg-BG" altLang="de-DE" sz="2000" noProof="1" smtClean="0">
                <a:solidFill>
                  <a:srgbClr val="00458C"/>
                </a:solidFill>
                <a:latin typeface="+mn-lt"/>
                <a:cs typeface="Microsoft Sans Serif" panose="020B0604020202020204" pitchFamily="34" charset="0"/>
              </a:rPr>
              <a:t>мерки, така и дейности на други организации</a:t>
            </a:r>
            <a:endParaRPr lang="en-US" altLang="de-DE" sz="2000" noProof="1">
              <a:solidFill>
                <a:srgbClr val="00458C"/>
              </a:solidFill>
              <a:latin typeface="+mn-lt"/>
              <a:cs typeface="Microsoft Sans Serif" panose="020B0604020202020204" pitchFamily="34" charset="0"/>
            </a:endParaRPr>
          </a:p>
        </p:txBody>
      </p:sp>
      <p:sp>
        <p:nvSpPr>
          <p:cNvPr id="10" name="TextBox 3">
            <a:extLst>
              <a:ext uri="{FF2B5EF4-FFF2-40B4-BE49-F238E27FC236}">
                <a16:creationId xmlns:a16="http://schemas.microsoft.com/office/drawing/2014/main" xmlns="" id="{022AE91A-DE06-494E-BBC2-3A4DC8216511}"/>
              </a:ext>
            </a:extLst>
          </p:cNvPr>
          <p:cNvSpPr txBox="1"/>
          <p:nvPr/>
        </p:nvSpPr>
        <p:spPr>
          <a:xfrm>
            <a:off x="1471343" y="2312331"/>
            <a:ext cx="62013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400" b="1" dirty="0" smtClean="0">
                <a:solidFill>
                  <a:srgbClr val="00458C"/>
                </a:solidFill>
              </a:rPr>
              <a:t>Групова работа </a:t>
            </a:r>
            <a:r>
              <a:rPr lang="de-DE" sz="2400" b="1" dirty="0" smtClean="0">
                <a:solidFill>
                  <a:srgbClr val="00458C"/>
                </a:solidFill>
              </a:rPr>
              <a:t>(30 </a:t>
            </a:r>
            <a:r>
              <a:rPr lang="bg-BG" sz="2400" b="1" dirty="0" smtClean="0">
                <a:solidFill>
                  <a:srgbClr val="00458C"/>
                </a:solidFill>
              </a:rPr>
              <a:t>минути</a:t>
            </a:r>
            <a:r>
              <a:rPr lang="de-DE" sz="2400" b="1" dirty="0" smtClean="0">
                <a:solidFill>
                  <a:srgbClr val="00458C"/>
                </a:solidFill>
              </a:rPr>
              <a:t>)</a:t>
            </a:r>
            <a:endParaRPr lang="en-US" sz="2400" b="1" dirty="0">
              <a:solidFill>
                <a:srgbClr val="0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348734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484BC4-8C7A-4DC2-B635-7CC68E0D1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08" y="161420"/>
            <a:ext cx="8100391" cy="724942"/>
          </a:xfrm>
        </p:spPr>
        <p:txBody>
          <a:bodyPr>
            <a:normAutofit fontScale="90000"/>
          </a:bodyPr>
          <a:lstStyle/>
          <a:p>
            <a:r>
              <a:rPr lang="bg-BG" sz="3200" dirty="0"/>
              <a:t>Екстремистка пропаганда </a:t>
            </a:r>
            <a:r>
              <a:rPr lang="de-DE" sz="3200" dirty="0"/>
              <a:t>– </a:t>
            </a:r>
            <a:r>
              <a:rPr lang="bg-BG" sz="3200" dirty="0"/>
              <a:t>практическата гледна точка</a:t>
            </a: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xmlns="" id="{1135D77C-9535-4DEF-B825-BD1CDD09FC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6322" y="6455627"/>
            <a:ext cx="7777678" cy="402374"/>
          </a:xfrm>
        </p:spPr>
        <p:txBody>
          <a:bodyPr/>
          <a:lstStyle/>
          <a:p>
            <a:r>
              <a:rPr lang="ru-RU"/>
              <a:t>Проект „Укрепване на капацитет, обмен на опит и изследователска дейност в сферата на сигурността “</a:t>
            </a:r>
            <a:r>
              <a:rPr lang="bg-BG"/>
              <a:t> с договор No. 812108-68-02.10.2024, се изпълнява с финансова</a:t>
            </a:r>
            <a:r>
              <a:rPr lang="en-US"/>
              <a:t> </a:t>
            </a:r>
            <a:r>
              <a:rPr lang="bg-BG"/>
              <a:t>помощ на </a:t>
            </a:r>
            <a:r>
              <a:rPr lang="ru-RU"/>
              <a:t>Програмата на Република България по фонд „Вътрешна сигурност“ за периода 2021 – 2027</a:t>
            </a:r>
            <a:endParaRPr lang="nl-BE" dirty="0"/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xmlns="" id="{019E01D2-F5C1-4D5E-A23A-DF51DF9A1555}"/>
              </a:ext>
            </a:extLst>
          </p:cNvPr>
          <p:cNvGrpSpPr/>
          <p:nvPr/>
        </p:nvGrpSpPr>
        <p:grpSpPr>
          <a:xfrm>
            <a:off x="154324" y="851643"/>
            <a:ext cx="8738156" cy="1061503"/>
            <a:chOff x="328613" y="1196752"/>
            <a:chExt cx="8263594" cy="1061503"/>
          </a:xfrm>
          <a:effectLst>
            <a:outerShdw blurRad="50800" dist="50800" dir="5400000" algn="ctr" rotWithShape="0">
              <a:srgbClr val="000000">
                <a:alpha val="44000"/>
              </a:srgbClr>
            </a:outerShdw>
          </a:effectLst>
        </p:grpSpPr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xmlns="" id="{B67DE71F-3745-4B93-9A35-689A15BE7DEA}"/>
                </a:ext>
              </a:extLst>
            </p:cNvPr>
            <p:cNvSpPr txBox="1"/>
            <p:nvPr/>
          </p:nvSpPr>
          <p:spPr>
            <a:xfrm>
              <a:off x="6067425" y="1196752"/>
              <a:ext cx="2004520" cy="42537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2000" kern="0" dirty="0">
                <a:solidFill>
                  <a:srgbClr val="000000"/>
                </a:solidFill>
                <a:latin typeface="Arial" charset="0"/>
                <a:ea typeface="ＭＳ Ｐゴシック"/>
              </a:endParaRPr>
            </a:p>
          </p:txBody>
        </p:sp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xmlns="" id="{562CC803-75C9-4667-BF9D-22596544F00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8613" y="1896647"/>
              <a:ext cx="8263594" cy="361608"/>
            </a:xfrm>
            <a:prstGeom prst="rect">
              <a:avLst/>
            </a:prstGeom>
            <a:solidFill>
              <a:srgbClr val="00458C"/>
            </a:solidFill>
            <a:ln w="12700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2A79D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 defTabSz="801688">
                <a:defRPr/>
              </a:pPr>
              <a:r>
                <a:rPr lang="bg-BG" b="1" kern="0" noProof="1" smtClean="0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Упражнение </a:t>
              </a:r>
              <a:r>
                <a:rPr lang="en-US" b="1" kern="0" noProof="1" smtClean="0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1 </a:t>
              </a:r>
              <a:r>
                <a:rPr lang="en-US" b="1" kern="0" noProof="1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– </a:t>
              </a:r>
              <a:r>
                <a:rPr lang="bg-BG" b="1" kern="0" noProof="1" smtClean="0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случаят</a:t>
              </a:r>
              <a:r>
                <a:rPr lang="en-US" b="1" kern="0" noProof="1" smtClean="0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 </a:t>
              </a:r>
              <a:endParaRPr lang="en-US" b="1" kern="0" noProof="1">
                <a:solidFill>
                  <a:srgbClr val="FFFFFF"/>
                </a:solidFill>
                <a:ea typeface="ＭＳ Ｐゴシック"/>
                <a:cs typeface="Microsoft Sans Serif" pitchFamily="34" charset="0"/>
              </a:endParaRPr>
            </a:p>
          </p:txBody>
        </p:sp>
      </p:grpSp>
      <p:sp>
        <p:nvSpPr>
          <p:cNvPr id="9" name="Rechteck 8">
            <a:extLst>
              <a:ext uri="{FF2B5EF4-FFF2-40B4-BE49-F238E27FC236}">
                <a16:creationId xmlns:a16="http://schemas.microsoft.com/office/drawing/2014/main" xmlns="" id="{B0475B66-B145-4D5F-B93E-52E5AC11A02F}"/>
              </a:ext>
            </a:extLst>
          </p:cNvPr>
          <p:cNvSpPr/>
          <p:nvPr/>
        </p:nvSpPr>
        <p:spPr>
          <a:xfrm>
            <a:off x="-330750" y="2086926"/>
            <a:ext cx="5912872" cy="6718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1" hangingPunct="1">
              <a:lnSpc>
                <a:spcPct val="150000"/>
              </a:lnSpc>
              <a:spcBef>
                <a:spcPts val="0"/>
              </a:spcBef>
              <a:buClr>
                <a:schemeClr val="tx1">
                  <a:lumMod val="75000"/>
                  <a:lumOff val="25000"/>
                </a:schemeClr>
              </a:buClr>
            </a:pPr>
            <a:r>
              <a:rPr lang="bg-BG" sz="2800" noProof="1" smtClean="0">
                <a:solidFill>
                  <a:srgbClr val="00458C"/>
                </a:solidFill>
              </a:rPr>
              <a:t>Какво точно се е случило</a:t>
            </a:r>
            <a:r>
              <a:rPr lang="en-US" sz="2800" noProof="1" smtClean="0">
                <a:solidFill>
                  <a:srgbClr val="00458C"/>
                </a:solidFill>
              </a:rPr>
              <a:t>?</a:t>
            </a:r>
            <a:endParaRPr lang="en-US" sz="2800" noProof="1">
              <a:solidFill>
                <a:srgbClr val="00458C"/>
              </a:solidFill>
            </a:endParaRPr>
          </a:p>
        </p:txBody>
      </p:sp>
      <p:pic>
        <p:nvPicPr>
          <p:cNvPr id="10" name="Picture 2" descr="Nach Schüssen in München: Die große Frage nach dem &quot;Warum&quot; | BR24">
            <a:extLst>
              <a:ext uri="{FF2B5EF4-FFF2-40B4-BE49-F238E27FC236}">
                <a16:creationId xmlns:a16="http://schemas.microsoft.com/office/drawing/2014/main" xmlns="" id="{13F5D669-7A93-4516-8F8A-F6F2609CDA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2285" y="2503206"/>
            <a:ext cx="3407471" cy="1908184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Grafik 13" descr="Videokamera">
            <a:hlinkClick r:id="rId4"/>
            <a:extLst>
              <a:ext uri="{FF2B5EF4-FFF2-40B4-BE49-F238E27FC236}">
                <a16:creationId xmlns:a16="http://schemas.microsoft.com/office/drawing/2014/main" xmlns="" id="{3C7F8D53-8B9C-4EAA-918C-5F27CB9D41B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6553078" y="4751085"/>
            <a:ext cx="1110754" cy="1110754"/>
          </a:xfrm>
          <a:prstGeom prst="rect">
            <a:avLst/>
          </a:prstGeom>
        </p:spPr>
      </p:pic>
      <p:sp>
        <p:nvSpPr>
          <p:cNvPr id="15" name="Rechteck 14">
            <a:extLst>
              <a:ext uri="{FF2B5EF4-FFF2-40B4-BE49-F238E27FC236}">
                <a16:creationId xmlns:a16="http://schemas.microsoft.com/office/drawing/2014/main" xmlns="" id="{FD55E9B8-EE0B-4679-A8D8-3264A7B56098}"/>
              </a:ext>
            </a:extLst>
          </p:cNvPr>
          <p:cNvSpPr/>
          <p:nvPr/>
        </p:nvSpPr>
        <p:spPr>
          <a:xfrm>
            <a:off x="182446" y="2903259"/>
            <a:ext cx="5399676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eaLnBrk="1" hangingPunct="1">
              <a:spcBef>
                <a:spcPts val="0"/>
              </a:spcBef>
              <a:spcAft>
                <a:spcPts val="600"/>
              </a:spcAft>
              <a:buClr>
                <a:srgbClr val="00458C"/>
              </a:buClr>
              <a:buFont typeface="Arial" panose="020B0604020202020204" pitchFamily="34" charset="0"/>
              <a:buChar char="•"/>
            </a:pPr>
            <a:r>
              <a:rPr lang="en-US" sz="2000" noProof="1" smtClean="0">
                <a:solidFill>
                  <a:srgbClr val="00458C"/>
                </a:solidFill>
              </a:rPr>
              <a:t>18</a:t>
            </a:r>
            <a:r>
              <a:rPr lang="bg-BG" sz="2000" noProof="1" smtClean="0">
                <a:solidFill>
                  <a:srgbClr val="00458C"/>
                </a:solidFill>
              </a:rPr>
              <a:t>-годишен, от Австрия</a:t>
            </a:r>
            <a:endParaRPr lang="en-US" sz="2000" noProof="1">
              <a:solidFill>
                <a:srgbClr val="00458C"/>
              </a:solidFill>
            </a:endParaRPr>
          </a:p>
          <a:p>
            <a:pPr marL="285750" lvl="0" indent="-285750" eaLnBrk="1" hangingPunct="1">
              <a:spcBef>
                <a:spcPts val="0"/>
              </a:spcBef>
              <a:spcAft>
                <a:spcPts val="600"/>
              </a:spcAft>
              <a:buClr>
                <a:srgbClr val="00458C"/>
              </a:buClr>
              <a:buFont typeface="Arial" panose="020B0604020202020204" pitchFamily="34" charset="0"/>
              <a:buChar char="•"/>
            </a:pPr>
            <a:r>
              <a:rPr lang="bg-BG" sz="2000" noProof="1" smtClean="0">
                <a:solidFill>
                  <a:srgbClr val="00458C"/>
                </a:solidFill>
              </a:rPr>
              <a:t>Семеен произход</a:t>
            </a:r>
            <a:r>
              <a:rPr lang="en-US" sz="2000" noProof="1" smtClean="0">
                <a:solidFill>
                  <a:srgbClr val="00458C"/>
                </a:solidFill>
              </a:rPr>
              <a:t>: </a:t>
            </a:r>
            <a:r>
              <a:rPr lang="bg-BG" sz="2000" noProof="1" smtClean="0">
                <a:solidFill>
                  <a:srgbClr val="00458C"/>
                </a:solidFill>
              </a:rPr>
              <a:t>Босна и Херцеговина</a:t>
            </a:r>
            <a:endParaRPr lang="en-US" sz="2000" noProof="1">
              <a:solidFill>
                <a:srgbClr val="00458C"/>
              </a:solidFill>
            </a:endParaRPr>
          </a:p>
          <a:p>
            <a:pPr marL="285750" lvl="0" indent="-285750" eaLnBrk="1" hangingPunct="1">
              <a:spcBef>
                <a:spcPts val="0"/>
              </a:spcBef>
              <a:spcAft>
                <a:spcPts val="600"/>
              </a:spcAft>
              <a:buClr>
                <a:srgbClr val="00458C"/>
              </a:buClr>
              <a:buFont typeface="Arial" panose="020B0604020202020204" pitchFamily="34" charset="0"/>
              <a:buChar char="•"/>
            </a:pPr>
            <a:r>
              <a:rPr lang="bg-BG" sz="2000" noProof="1" smtClean="0">
                <a:solidFill>
                  <a:srgbClr val="00458C"/>
                </a:solidFill>
              </a:rPr>
              <a:t>Бил е радикализиран три години по-рано</a:t>
            </a:r>
            <a:endParaRPr lang="en-US" sz="2000" noProof="1">
              <a:solidFill>
                <a:srgbClr val="00458C"/>
              </a:solidFill>
            </a:endParaRPr>
          </a:p>
          <a:p>
            <a:pPr marL="285750" lvl="0" indent="-285750" eaLnBrk="1" hangingPunct="1">
              <a:spcBef>
                <a:spcPts val="0"/>
              </a:spcBef>
              <a:spcAft>
                <a:spcPts val="600"/>
              </a:spcAft>
              <a:buClr>
                <a:srgbClr val="00458C"/>
              </a:buClr>
              <a:buFont typeface="Arial" panose="020B0604020202020204" pitchFamily="34" charset="0"/>
              <a:buChar char="•"/>
            </a:pPr>
            <a:r>
              <a:rPr lang="bg-BG" sz="2000" noProof="1" smtClean="0">
                <a:solidFill>
                  <a:srgbClr val="00458C"/>
                </a:solidFill>
              </a:rPr>
              <a:t>Саморадикализиран </a:t>
            </a:r>
            <a:endParaRPr lang="en-US" sz="2000" noProof="1">
              <a:solidFill>
                <a:srgbClr val="00458C"/>
              </a:solidFill>
            </a:endParaRPr>
          </a:p>
          <a:p>
            <a:pPr marL="285750" lvl="0" indent="-285750" eaLnBrk="1" hangingPunct="1">
              <a:spcBef>
                <a:spcPts val="0"/>
              </a:spcBef>
              <a:spcAft>
                <a:spcPts val="600"/>
              </a:spcAft>
              <a:buClr>
                <a:srgbClr val="00458C"/>
              </a:buClr>
              <a:buFont typeface="Arial" panose="020B0604020202020204" pitchFamily="34" charset="0"/>
              <a:buChar char="•"/>
            </a:pPr>
            <a:r>
              <a:rPr lang="bg-BG" sz="2000" noProof="1" smtClean="0">
                <a:solidFill>
                  <a:srgbClr val="00458C"/>
                </a:solidFill>
              </a:rPr>
              <a:t>Контакти със салафистка джамия в Залцбург</a:t>
            </a:r>
            <a:endParaRPr lang="en-US" sz="2000" noProof="1">
              <a:solidFill>
                <a:srgbClr val="00458C"/>
              </a:solidFill>
            </a:endParaRPr>
          </a:p>
          <a:p>
            <a:pPr marL="285750" lvl="0" indent="-285750" eaLnBrk="1" hangingPunct="1">
              <a:spcBef>
                <a:spcPts val="0"/>
              </a:spcBef>
              <a:spcAft>
                <a:spcPts val="600"/>
              </a:spcAft>
              <a:buClr>
                <a:srgbClr val="00458C"/>
              </a:buClr>
              <a:buFont typeface="Arial" panose="020B0604020202020204" pitchFamily="34" charset="0"/>
              <a:buChar char="•"/>
            </a:pPr>
            <a:r>
              <a:rPr lang="bg-BG" sz="2000" noProof="1" smtClean="0">
                <a:solidFill>
                  <a:srgbClr val="00458C"/>
                </a:solidFill>
              </a:rPr>
              <a:t>Възнамерявал е да убие посетители</a:t>
            </a:r>
            <a:r>
              <a:rPr lang="en-US" sz="2000" noProof="1" smtClean="0">
                <a:solidFill>
                  <a:srgbClr val="00458C"/>
                </a:solidFill>
              </a:rPr>
              <a:t>/</a:t>
            </a:r>
            <a:r>
              <a:rPr lang="bg-BG" sz="2000" noProof="1" smtClean="0">
                <a:solidFill>
                  <a:srgbClr val="00458C"/>
                </a:solidFill>
              </a:rPr>
              <a:t>служители на израелското консулство</a:t>
            </a:r>
            <a:endParaRPr lang="en-US" sz="2000" noProof="1">
              <a:solidFill>
                <a:srgbClr val="00458C"/>
              </a:solidFill>
            </a:endParaRPr>
          </a:p>
          <a:p>
            <a:pPr marL="285750" lvl="0" indent="-285750" eaLnBrk="1" hangingPunct="1">
              <a:spcBef>
                <a:spcPts val="0"/>
              </a:spcBef>
              <a:spcAft>
                <a:spcPts val="600"/>
              </a:spcAft>
              <a:buClr>
                <a:srgbClr val="00458C"/>
              </a:buClr>
              <a:buFont typeface="Arial" panose="020B0604020202020204" pitchFamily="34" charset="0"/>
              <a:buChar char="•"/>
            </a:pPr>
            <a:r>
              <a:rPr lang="bg-BG" sz="2000" noProof="1" smtClean="0">
                <a:solidFill>
                  <a:srgbClr val="00458C"/>
                </a:solidFill>
              </a:rPr>
              <a:t>Сутринта е пътувал с кола от Австрия</a:t>
            </a:r>
            <a:endParaRPr lang="en-US" sz="2000" noProof="1">
              <a:solidFill>
                <a:srgbClr val="0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44734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484BC4-8C7A-4DC2-B635-7CC68E0D1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161420"/>
            <a:ext cx="8172399" cy="724942"/>
          </a:xfrm>
        </p:spPr>
        <p:txBody>
          <a:bodyPr>
            <a:normAutofit fontScale="90000"/>
          </a:bodyPr>
          <a:lstStyle/>
          <a:p>
            <a:r>
              <a:rPr lang="bg-BG" sz="3200" dirty="0"/>
              <a:t>Екстремистка пропаганда </a:t>
            </a:r>
            <a:r>
              <a:rPr lang="de-DE" sz="3200" dirty="0"/>
              <a:t>– </a:t>
            </a:r>
            <a:r>
              <a:rPr lang="bg-BG" sz="3200" dirty="0"/>
              <a:t>практическата гледна точка</a:t>
            </a: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xmlns="" id="{1135D77C-9535-4DEF-B825-BD1CDD09FC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6322" y="6455627"/>
            <a:ext cx="7777678" cy="402374"/>
          </a:xfrm>
        </p:spPr>
        <p:txBody>
          <a:bodyPr/>
          <a:lstStyle/>
          <a:p>
            <a:r>
              <a:rPr lang="ru-RU" dirty="0"/>
              <a:t>Проект „Укрепване на капацитет, обмен на опит и изследователска дейност в сферата на сигурността “</a:t>
            </a:r>
            <a:r>
              <a:rPr lang="bg-BG" dirty="0"/>
              <a:t> с договор No. 812108-68-02.10.2024, се изпълнява с финансова</a:t>
            </a:r>
            <a:r>
              <a:rPr lang="en-US" dirty="0"/>
              <a:t> </a:t>
            </a:r>
            <a:r>
              <a:rPr lang="bg-BG" dirty="0"/>
              <a:t>помощ на </a:t>
            </a:r>
            <a:r>
              <a:rPr lang="ru-RU" dirty="0"/>
              <a:t>Програмата на Република България по фонд „Вътрешна сигурност“ за периода 2021 – 2027</a:t>
            </a:r>
            <a:endParaRPr lang="nl-BE" dirty="0"/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xmlns="" id="{019E01D2-F5C1-4D5E-A23A-DF51DF9A1555}"/>
              </a:ext>
            </a:extLst>
          </p:cNvPr>
          <p:cNvGrpSpPr/>
          <p:nvPr/>
        </p:nvGrpSpPr>
        <p:grpSpPr>
          <a:xfrm>
            <a:off x="154324" y="851643"/>
            <a:ext cx="8738156" cy="1061503"/>
            <a:chOff x="328613" y="1196752"/>
            <a:chExt cx="8263594" cy="1061503"/>
          </a:xfrm>
          <a:effectLst>
            <a:outerShdw blurRad="50800" dist="50800" dir="5400000" algn="ctr" rotWithShape="0">
              <a:srgbClr val="000000">
                <a:alpha val="44000"/>
              </a:srgbClr>
            </a:outerShdw>
          </a:effectLst>
        </p:grpSpPr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xmlns="" id="{B67DE71F-3745-4B93-9A35-689A15BE7DEA}"/>
                </a:ext>
              </a:extLst>
            </p:cNvPr>
            <p:cNvSpPr txBox="1"/>
            <p:nvPr/>
          </p:nvSpPr>
          <p:spPr>
            <a:xfrm>
              <a:off x="6067425" y="1196752"/>
              <a:ext cx="2004520" cy="42537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2000" kern="0" dirty="0">
                <a:solidFill>
                  <a:srgbClr val="000000"/>
                </a:solidFill>
                <a:latin typeface="Arial" charset="0"/>
                <a:ea typeface="ＭＳ Ｐゴシック"/>
              </a:endParaRPr>
            </a:p>
          </p:txBody>
        </p:sp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xmlns="" id="{562CC803-75C9-4667-BF9D-22596544F00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8613" y="1896647"/>
              <a:ext cx="8263594" cy="361608"/>
            </a:xfrm>
            <a:prstGeom prst="rect">
              <a:avLst/>
            </a:prstGeom>
            <a:solidFill>
              <a:srgbClr val="00458C"/>
            </a:solidFill>
            <a:ln w="12700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2A79D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 defTabSz="801688">
                <a:defRPr/>
              </a:pPr>
              <a:r>
                <a:rPr lang="bg-BG" b="1" kern="0" noProof="1" smtClean="0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Упражнение </a:t>
              </a:r>
              <a:r>
                <a:rPr lang="en-US" b="1" kern="0" noProof="1" smtClean="0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1</a:t>
              </a:r>
              <a:endParaRPr lang="en-US" b="1" kern="0" noProof="1">
                <a:solidFill>
                  <a:srgbClr val="FFFFFF"/>
                </a:solidFill>
                <a:ea typeface="ＭＳ Ｐゴシック"/>
                <a:cs typeface="Microsoft Sans Serif" pitchFamily="34" charset="0"/>
              </a:endParaRPr>
            </a:p>
          </p:txBody>
        </p:sp>
      </p:grpSp>
      <p:sp>
        <p:nvSpPr>
          <p:cNvPr id="18" name="TextBox 3">
            <a:extLst>
              <a:ext uri="{FF2B5EF4-FFF2-40B4-BE49-F238E27FC236}">
                <a16:creationId xmlns:a16="http://schemas.microsoft.com/office/drawing/2014/main" xmlns="" id="{62CBCA8B-DCC2-4CB2-922C-4771A20B97E7}"/>
              </a:ext>
            </a:extLst>
          </p:cNvPr>
          <p:cNvSpPr txBox="1"/>
          <p:nvPr/>
        </p:nvSpPr>
        <p:spPr>
          <a:xfrm>
            <a:off x="1471343" y="2132856"/>
            <a:ext cx="62013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400" b="1" dirty="0" smtClean="0">
                <a:solidFill>
                  <a:srgbClr val="00458C"/>
                </a:solidFill>
              </a:rPr>
              <a:t>Групова работа </a:t>
            </a:r>
            <a:r>
              <a:rPr lang="de-DE" sz="2400" b="1" dirty="0" smtClean="0">
                <a:solidFill>
                  <a:srgbClr val="00458C"/>
                </a:solidFill>
              </a:rPr>
              <a:t>(30 </a:t>
            </a:r>
            <a:r>
              <a:rPr lang="bg-BG" sz="2400" b="1" dirty="0" smtClean="0">
                <a:solidFill>
                  <a:srgbClr val="00458C"/>
                </a:solidFill>
              </a:rPr>
              <a:t>минути</a:t>
            </a:r>
            <a:r>
              <a:rPr lang="de-DE" sz="2400" b="1" dirty="0" smtClean="0">
                <a:solidFill>
                  <a:srgbClr val="00458C"/>
                </a:solidFill>
              </a:rPr>
              <a:t>)</a:t>
            </a:r>
            <a:endParaRPr lang="en-US" sz="2400" b="1" dirty="0">
              <a:solidFill>
                <a:srgbClr val="00458C"/>
              </a:solidFill>
            </a:endParaRPr>
          </a:p>
        </p:txBody>
      </p:sp>
      <p:sp>
        <p:nvSpPr>
          <p:cNvPr id="24" name="Text Box 4">
            <a:extLst>
              <a:ext uri="{FF2B5EF4-FFF2-40B4-BE49-F238E27FC236}">
                <a16:creationId xmlns:a16="http://schemas.microsoft.com/office/drawing/2014/main" xmlns="" id="{02F891BD-25B5-43DB-B28F-732D355EFFC0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274417" y="2780928"/>
            <a:ext cx="6561925" cy="3939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61B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EA501"/>
                  </a:outerShdw>
                </a:effectLst>
              </a14:hiddenEffects>
            </a:ext>
          </a:extLst>
        </p:spPr>
        <p:txBody>
          <a:bodyPr wrap="square" l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342900" indent="-342900">
              <a:spcAft>
                <a:spcPts val="1200"/>
              </a:spcAft>
              <a:buClr>
                <a:srgbClr val="00458C"/>
              </a:buClr>
              <a:buFont typeface="Arial" panose="020B0604020202020204" pitchFamily="34" charset="0"/>
              <a:buChar char="•"/>
            </a:pPr>
            <a:r>
              <a:rPr lang="bg-BG" altLang="de-DE" sz="2000" noProof="1" smtClean="0">
                <a:solidFill>
                  <a:srgbClr val="00458C"/>
                </a:solidFill>
                <a:latin typeface="+mn-lt"/>
                <a:cs typeface="Microsoft Sans Serif" panose="020B0604020202020204" pitchFamily="34" charset="0"/>
              </a:rPr>
              <a:t>Разделете се на </a:t>
            </a:r>
            <a:r>
              <a:rPr lang="en-US" altLang="de-DE" sz="2000" b="1" noProof="1" smtClean="0">
                <a:solidFill>
                  <a:srgbClr val="00458C"/>
                </a:solidFill>
                <a:latin typeface="+mn-lt"/>
                <a:cs typeface="Microsoft Sans Serif" panose="020B0604020202020204" pitchFamily="34" charset="0"/>
              </a:rPr>
              <a:t>4 </a:t>
            </a:r>
            <a:r>
              <a:rPr lang="bg-BG" altLang="de-DE" sz="2000" b="1" noProof="1" smtClean="0">
                <a:solidFill>
                  <a:srgbClr val="00458C"/>
                </a:solidFill>
                <a:latin typeface="+mn-lt"/>
                <a:cs typeface="Microsoft Sans Serif" panose="020B0604020202020204" pitchFamily="34" charset="0"/>
              </a:rPr>
              <a:t>групи</a:t>
            </a:r>
            <a:r>
              <a:rPr lang="en-US" altLang="de-DE" sz="2000" b="1" noProof="1" smtClean="0">
                <a:solidFill>
                  <a:srgbClr val="00458C"/>
                </a:solidFill>
                <a:latin typeface="+mn-lt"/>
                <a:cs typeface="Microsoft Sans Serif" panose="020B0604020202020204" pitchFamily="34" charset="0"/>
              </a:rPr>
              <a:t> </a:t>
            </a:r>
            <a:r>
              <a:rPr lang="en-US" altLang="de-DE" sz="2000" noProof="1">
                <a:solidFill>
                  <a:srgbClr val="00458C"/>
                </a:solidFill>
                <a:latin typeface="+mn-lt"/>
                <a:cs typeface="Microsoft Sans Serif" panose="020B0604020202020204" pitchFamily="34" charset="0"/>
              </a:rPr>
              <a:t>(</a:t>
            </a:r>
            <a:r>
              <a:rPr lang="en-US" altLang="de-DE" sz="2000" noProof="1" smtClean="0">
                <a:solidFill>
                  <a:srgbClr val="00458C"/>
                </a:solidFill>
                <a:latin typeface="+mn-lt"/>
                <a:cs typeface="Microsoft Sans Serif" panose="020B0604020202020204" pitchFamily="34" charset="0"/>
              </a:rPr>
              <a:t>7/8</a:t>
            </a:r>
            <a:r>
              <a:rPr lang="bg-BG" altLang="de-DE" sz="2000" noProof="1" smtClean="0">
                <a:solidFill>
                  <a:srgbClr val="00458C"/>
                </a:solidFill>
                <a:latin typeface="+mn-lt"/>
                <a:cs typeface="Microsoft Sans Serif" panose="020B0604020202020204" pitchFamily="34" charset="0"/>
              </a:rPr>
              <a:t> души всяка</a:t>
            </a:r>
            <a:r>
              <a:rPr lang="en-US" altLang="de-DE" sz="2000" noProof="1" smtClean="0">
                <a:solidFill>
                  <a:srgbClr val="00458C"/>
                </a:solidFill>
                <a:latin typeface="+mn-lt"/>
                <a:cs typeface="Microsoft Sans Serif" panose="020B0604020202020204" pitchFamily="34" charset="0"/>
              </a:rPr>
              <a:t>)</a:t>
            </a:r>
            <a:endParaRPr lang="en-US" altLang="de-DE" sz="2000" noProof="1">
              <a:solidFill>
                <a:srgbClr val="00458C"/>
              </a:solidFill>
              <a:latin typeface="+mn-lt"/>
              <a:cs typeface="Microsoft Sans Serif" panose="020B0604020202020204" pitchFamily="34" charset="0"/>
            </a:endParaRPr>
          </a:p>
          <a:p>
            <a:pPr marL="342900" indent="-342900">
              <a:spcAft>
                <a:spcPts val="1200"/>
              </a:spcAft>
              <a:buClr>
                <a:srgbClr val="00458C"/>
              </a:buClr>
              <a:buFont typeface="Arial" panose="020B0604020202020204" pitchFamily="34" charset="0"/>
              <a:buChar char="•"/>
            </a:pPr>
            <a:r>
              <a:rPr lang="bg-BG" altLang="de-DE" sz="2000" noProof="1" smtClean="0">
                <a:solidFill>
                  <a:srgbClr val="00458C"/>
                </a:solidFill>
                <a:latin typeface="+mn-lt"/>
                <a:cs typeface="Microsoft Sans Serif" panose="020B0604020202020204" pitchFamily="34" charset="0"/>
              </a:rPr>
              <a:t>Прочетете фактите по случая / биографията / средата за не повече от </a:t>
            </a:r>
            <a:r>
              <a:rPr lang="en-US" altLang="de-DE" sz="2000" noProof="1" smtClean="0">
                <a:solidFill>
                  <a:srgbClr val="00458C"/>
                </a:solidFill>
                <a:latin typeface="+mn-lt"/>
                <a:cs typeface="Microsoft Sans Serif" panose="020B0604020202020204" pitchFamily="34" charset="0"/>
              </a:rPr>
              <a:t>10 </a:t>
            </a:r>
            <a:r>
              <a:rPr lang="bg-BG" altLang="de-DE" sz="2000" noProof="1" smtClean="0">
                <a:solidFill>
                  <a:srgbClr val="00458C"/>
                </a:solidFill>
                <a:latin typeface="+mn-lt"/>
                <a:cs typeface="Microsoft Sans Serif" panose="020B0604020202020204" pitchFamily="34" charset="0"/>
              </a:rPr>
              <a:t>минути</a:t>
            </a:r>
            <a:endParaRPr lang="en-US" altLang="de-DE" sz="2000" noProof="1">
              <a:solidFill>
                <a:srgbClr val="00458C"/>
              </a:solidFill>
              <a:latin typeface="+mn-lt"/>
              <a:cs typeface="Microsoft Sans Serif" panose="020B0604020202020204" pitchFamily="34" charset="0"/>
            </a:endParaRPr>
          </a:p>
          <a:p>
            <a:pPr marL="342900" indent="-342900">
              <a:spcAft>
                <a:spcPts val="1200"/>
              </a:spcAft>
              <a:buClr>
                <a:srgbClr val="00458C"/>
              </a:buClr>
              <a:buFont typeface="Arial" panose="020B0604020202020204" pitchFamily="34" charset="0"/>
              <a:buChar char="•"/>
            </a:pPr>
            <a:r>
              <a:rPr lang="bg-BG" altLang="de-DE" sz="2000" noProof="1" smtClean="0">
                <a:solidFill>
                  <a:srgbClr val="00458C"/>
                </a:solidFill>
                <a:latin typeface="+mn-lt"/>
                <a:cs typeface="Microsoft Sans Serif" panose="020B0604020202020204" pitchFamily="34" charset="0"/>
              </a:rPr>
              <a:t>Обсъдете в групата си</a:t>
            </a:r>
            <a:r>
              <a:rPr lang="en-US" altLang="de-DE" sz="2000" noProof="1" smtClean="0">
                <a:solidFill>
                  <a:srgbClr val="00458C"/>
                </a:solidFill>
                <a:latin typeface="+mn-lt"/>
                <a:cs typeface="Microsoft Sans Serif" panose="020B0604020202020204" pitchFamily="34" charset="0"/>
              </a:rPr>
              <a:t>: </a:t>
            </a:r>
            <a:r>
              <a:rPr lang="en-US" altLang="de-DE" sz="2000" noProof="1">
                <a:solidFill>
                  <a:srgbClr val="00458C"/>
                </a:solidFill>
                <a:latin typeface="+mn-lt"/>
                <a:cs typeface="Microsoft Sans Serif" panose="020B0604020202020204" pitchFamily="34" charset="0"/>
              </a:rPr>
              <a:t>(1&amp;2) </a:t>
            </a:r>
            <a:r>
              <a:rPr lang="bg-BG" altLang="de-DE" sz="2000" b="1" noProof="1" smtClean="0">
                <a:solidFill>
                  <a:srgbClr val="00458C"/>
                </a:solidFill>
                <a:latin typeface="+mn-lt"/>
                <a:cs typeface="Microsoft Sans Serif" panose="020B0604020202020204" pitchFamily="34" charset="0"/>
              </a:rPr>
              <a:t>факторите на привличане и отблъскване </a:t>
            </a:r>
            <a:r>
              <a:rPr lang="bg-BG" altLang="de-DE" sz="2000" noProof="1" smtClean="0">
                <a:solidFill>
                  <a:srgbClr val="00458C"/>
                </a:solidFill>
                <a:latin typeface="+mn-lt"/>
                <a:cs typeface="Microsoft Sans Serif" panose="020B0604020202020204" pitchFamily="34" charset="0"/>
              </a:rPr>
              <a:t>за </a:t>
            </a:r>
            <a:r>
              <a:rPr lang="bg-BG" altLang="de-DE" sz="2000" b="1" noProof="1" smtClean="0">
                <a:solidFill>
                  <a:srgbClr val="00458C"/>
                </a:solidFill>
                <a:latin typeface="+mn-lt"/>
                <a:cs typeface="Microsoft Sans Serif" panose="020B0604020202020204" pitchFamily="34" charset="0"/>
              </a:rPr>
              <a:t>радикализирането</a:t>
            </a:r>
            <a:r>
              <a:rPr lang="en-US" altLang="de-DE" sz="2000" noProof="1" smtClean="0">
                <a:solidFill>
                  <a:srgbClr val="00458C"/>
                </a:solidFill>
                <a:latin typeface="+mn-lt"/>
                <a:cs typeface="Microsoft Sans Serif" panose="020B0604020202020204" pitchFamily="34" charset="0"/>
              </a:rPr>
              <a:t> </a:t>
            </a:r>
            <a:r>
              <a:rPr lang="bg-BG" altLang="de-DE" sz="2000" noProof="1" smtClean="0">
                <a:solidFill>
                  <a:srgbClr val="00458C"/>
                </a:solidFill>
                <a:latin typeface="+mn-lt"/>
                <a:cs typeface="Microsoft Sans Serif" panose="020B0604020202020204" pitchFamily="34" charset="0"/>
              </a:rPr>
              <a:t>на Ибрахим Б</a:t>
            </a:r>
            <a:r>
              <a:rPr lang="en-US" altLang="de-DE" sz="2000" noProof="1" smtClean="0">
                <a:solidFill>
                  <a:srgbClr val="00458C"/>
                </a:solidFill>
                <a:latin typeface="+mn-lt"/>
                <a:cs typeface="Microsoft Sans Serif" panose="020B0604020202020204" pitchFamily="34" charset="0"/>
              </a:rPr>
              <a:t>. </a:t>
            </a:r>
            <a:r>
              <a:rPr lang="en-US" altLang="de-DE" sz="2000" noProof="1">
                <a:solidFill>
                  <a:srgbClr val="00458C"/>
                </a:solidFill>
                <a:latin typeface="+mn-lt"/>
                <a:cs typeface="Microsoft Sans Serif" panose="020B0604020202020204" pitchFamily="34" charset="0"/>
              </a:rPr>
              <a:t>(3&amp;4) </a:t>
            </a:r>
            <a:r>
              <a:rPr lang="bg-BG" altLang="de-DE" sz="2000" noProof="1" smtClean="0">
                <a:solidFill>
                  <a:srgbClr val="00458C"/>
                </a:solidFill>
                <a:latin typeface="+mn-lt"/>
                <a:cs typeface="Microsoft Sans Serif" panose="020B0604020202020204" pitchFamily="34" charset="0"/>
              </a:rPr>
              <a:t>възможни </a:t>
            </a:r>
            <a:r>
              <a:rPr lang="bg-BG" altLang="de-DE" sz="2000" b="1" noProof="1" smtClean="0">
                <a:solidFill>
                  <a:srgbClr val="00458C"/>
                </a:solidFill>
                <a:latin typeface="+mn-lt"/>
                <a:cs typeface="Microsoft Sans Serif" panose="020B0604020202020204" pitchFamily="34" charset="0"/>
              </a:rPr>
              <a:t>мерки и подходи за превенция</a:t>
            </a:r>
            <a:endParaRPr lang="en-US" altLang="de-DE" sz="2000" b="1" noProof="1">
              <a:solidFill>
                <a:srgbClr val="00458C"/>
              </a:solidFill>
              <a:latin typeface="+mn-lt"/>
              <a:cs typeface="Microsoft Sans Serif" panose="020B0604020202020204" pitchFamily="34" charset="0"/>
            </a:endParaRPr>
          </a:p>
          <a:p>
            <a:pPr marL="342900" indent="-342900">
              <a:spcAft>
                <a:spcPts val="1200"/>
              </a:spcAft>
              <a:buClr>
                <a:srgbClr val="00458C"/>
              </a:buClr>
              <a:buFont typeface="Arial" panose="020B0604020202020204" pitchFamily="34" charset="0"/>
              <a:buChar char="•"/>
            </a:pPr>
            <a:r>
              <a:rPr lang="bg-BG" altLang="de-DE" sz="2000" noProof="1" smtClean="0">
                <a:solidFill>
                  <a:srgbClr val="00458C"/>
                </a:solidFill>
                <a:latin typeface="+mn-lt"/>
                <a:cs typeface="Microsoft Sans Serif" panose="020B0604020202020204" pitchFamily="34" charset="0"/>
              </a:rPr>
              <a:t>Напишете резултатите на флипчарта</a:t>
            </a:r>
            <a:endParaRPr lang="en-US" altLang="de-DE" sz="2000" noProof="1">
              <a:solidFill>
                <a:srgbClr val="00458C"/>
              </a:solidFill>
              <a:latin typeface="+mn-lt"/>
              <a:cs typeface="Microsoft Sans Serif" panose="020B0604020202020204" pitchFamily="34" charset="0"/>
            </a:endParaRPr>
          </a:p>
          <a:p>
            <a:pPr marL="342900" indent="-342900">
              <a:spcAft>
                <a:spcPts val="1200"/>
              </a:spcAft>
              <a:buClr>
                <a:srgbClr val="00458C"/>
              </a:buClr>
              <a:buFont typeface="Arial" panose="020B0604020202020204" pitchFamily="34" charset="0"/>
              <a:buChar char="•"/>
            </a:pPr>
            <a:r>
              <a:rPr lang="en-US" altLang="de-DE" sz="2000" noProof="1">
                <a:solidFill>
                  <a:srgbClr val="00458C"/>
                </a:solidFill>
                <a:latin typeface="+mn-lt"/>
                <a:cs typeface="Microsoft Sans Serif" panose="020B0604020202020204" pitchFamily="34" charset="0"/>
              </a:rPr>
              <a:t>1 </a:t>
            </a:r>
            <a:r>
              <a:rPr lang="bg-BG" altLang="de-DE" sz="2000" noProof="1" smtClean="0">
                <a:solidFill>
                  <a:srgbClr val="00458C"/>
                </a:solidFill>
                <a:latin typeface="+mn-lt"/>
                <a:cs typeface="Microsoft Sans Serif" panose="020B0604020202020204" pitchFamily="34" charset="0"/>
              </a:rPr>
              <a:t>член на групата представя резултатите</a:t>
            </a:r>
            <a:r>
              <a:rPr lang="en-US" altLang="de-DE" sz="2000" noProof="1" smtClean="0">
                <a:solidFill>
                  <a:srgbClr val="00458C"/>
                </a:solidFill>
                <a:latin typeface="+mn-lt"/>
                <a:cs typeface="Microsoft Sans Serif" panose="020B0604020202020204" pitchFamily="34" charset="0"/>
              </a:rPr>
              <a:t>; </a:t>
            </a:r>
            <a:r>
              <a:rPr lang="bg-BG" altLang="de-DE" sz="2000" noProof="1" smtClean="0">
                <a:solidFill>
                  <a:srgbClr val="00458C"/>
                </a:solidFill>
                <a:latin typeface="+mn-lt"/>
                <a:cs typeface="Microsoft Sans Serif" panose="020B0604020202020204" pitchFamily="34" charset="0"/>
              </a:rPr>
              <a:t>другата група допълва</a:t>
            </a:r>
            <a:endParaRPr lang="en-US" altLang="de-DE" sz="2000" noProof="1">
              <a:solidFill>
                <a:srgbClr val="00458C"/>
              </a:solidFill>
              <a:latin typeface="+mn-lt"/>
              <a:cs typeface="Microsoft Sans Serif" panose="020B0604020202020204" pitchFamily="34" charset="0"/>
            </a:endParaRPr>
          </a:p>
          <a:p>
            <a:pPr marL="171450" indent="-171450">
              <a:buClr>
                <a:srgbClr val="00458C"/>
              </a:buClr>
              <a:buFont typeface="Arial" panose="020B0604020202020204" pitchFamily="34" charset="0"/>
              <a:buChar char="•"/>
            </a:pPr>
            <a:endParaRPr lang="en-US" altLang="de-DE" sz="2000" noProof="1">
              <a:solidFill>
                <a:srgbClr val="00458C"/>
              </a:solidFill>
              <a:latin typeface="+mn-lt"/>
              <a:cs typeface="Microsoft Sans Serif" panose="020B0604020202020204" pitchFamily="34" charset="0"/>
            </a:endParaRPr>
          </a:p>
        </p:txBody>
      </p:sp>
      <p:pic>
        <p:nvPicPr>
          <p:cNvPr id="14" name="Grafik 13" descr="Kundenbewertung RNL">
            <a:extLst>
              <a:ext uri="{FF2B5EF4-FFF2-40B4-BE49-F238E27FC236}">
                <a16:creationId xmlns:a16="http://schemas.microsoft.com/office/drawing/2014/main" xmlns="" id="{EE48A237-3769-4CFB-9ABF-E3A8E14101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859052" y="3437680"/>
            <a:ext cx="1868781" cy="1868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31776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484BC4-8C7A-4DC2-B635-7CC68E0D1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161420"/>
            <a:ext cx="8172399" cy="724942"/>
          </a:xfrm>
        </p:spPr>
        <p:txBody>
          <a:bodyPr>
            <a:normAutofit fontScale="90000"/>
          </a:bodyPr>
          <a:lstStyle/>
          <a:p>
            <a:r>
              <a:rPr lang="bg-BG" sz="3200" dirty="0"/>
              <a:t>Екстремистка пропаганда </a:t>
            </a:r>
            <a:r>
              <a:rPr lang="de-DE" sz="3200" dirty="0"/>
              <a:t>– </a:t>
            </a:r>
            <a:r>
              <a:rPr lang="bg-BG" sz="3200" dirty="0"/>
              <a:t>практическата гледна точка</a:t>
            </a: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xmlns="" id="{1135D77C-9535-4DEF-B825-BD1CDD09FC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6322" y="6455627"/>
            <a:ext cx="7777678" cy="402374"/>
          </a:xfrm>
        </p:spPr>
        <p:txBody>
          <a:bodyPr/>
          <a:lstStyle/>
          <a:p>
            <a:r>
              <a:rPr lang="ru-RU"/>
              <a:t>Проект „Укрепване на капацитет, обмен на опит и изследователска дейност в сферата на сигурността “</a:t>
            </a:r>
            <a:r>
              <a:rPr lang="bg-BG"/>
              <a:t> с договор No. 812108-68-02.10.2024, се изпълнява с финансова</a:t>
            </a:r>
            <a:r>
              <a:rPr lang="en-US"/>
              <a:t> </a:t>
            </a:r>
            <a:r>
              <a:rPr lang="bg-BG"/>
              <a:t>помощ на </a:t>
            </a:r>
            <a:r>
              <a:rPr lang="ru-RU"/>
              <a:t>Програмата на Република България по фонд „Вътрешна сигурност“ за периода 2021 – 2027</a:t>
            </a:r>
            <a:endParaRPr lang="nl-BE" dirty="0"/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xmlns="" id="{019E01D2-F5C1-4D5E-A23A-DF51DF9A1555}"/>
              </a:ext>
            </a:extLst>
          </p:cNvPr>
          <p:cNvGrpSpPr/>
          <p:nvPr/>
        </p:nvGrpSpPr>
        <p:grpSpPr>
          <a:xfrm>
            <a:off x="154324" y="851643"/>
            <a:ext cx="8738156" cy="1061503"/>
            <a:chOff x="328613" y="1196752"/>
            <a:chExt cx="8263594" cy="1061503"/>
          </a:xfrm>
          <a:effectLst>
            <a:outerShdw blurRad="50800" dist="50800" dir="5400000" algn="ctr" rotWithShape="0">
              <a:srgbClr val="000000">
                <a:alpha val="44000"/>
              </a:srgbClr>
            </a:outerShdw>
          </a:effectLst>
        </p:grpSpPr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xmlns="" id="{B67DE71F-3745-4B93-9A35-689A15BE7DEA}"/>
                </a:ext>
              </a:extLst>
            </p:cNvPr>
            <p:cNvSpPr txBox="1"/>
            <p:nvPr/>
          </p:nvSpPr>
          <p:spPr>
            <a:xfrm>
              <a:off x="6067425" y="1196752"/>
              <a:ext cx="2004520" cy="42537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2000" kern="0" dirty="0">
                <a:solidFill>
                  <a:srgbClr val="000000"/>
                </a:solidFill>
                <a:latin typeface="Arial" charset="0"/>
                <a:ea typeface="ＭＳ Ｐゴシック"/>
              </a:endParaRPr>
            </a:p>
          </p:txBody>
        </p:sp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xmlns="" id="{562CC803-75C9-4667-BF9D-22596544F00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8613" y="1896647"/>
              <a:ext cx="8263594" cy="361608"/>
            </a:xfrm>
            <a:prstGeom prst="rect">
              <a:avLst/>
            </a:prstGeom>
            <a:solidFill>
              <a:srgbClr val="00458C"/>
            </a:solidFill>
            <a:ln w="12700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2A79D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 defTabSz="801688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bg-BG" b="1" kern="0" noProof="1" smtClean="0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Програма</a:t>
              </a:r>
              <a:endParaRPr lang="de-DE" b="1" kern="0" noProof="1">
                <a:solidFill>
                  <a:srgbClr val="FFFFFF"/>
                </a:solidFill>
                <a:latin typeface="+mn-lt"/>
                <a:ea typeface="ＭＳ Ｐゴシック"/>
                <a:cs typeface="Microsoft Sans Serif" pitchFamily="34" charset="0"/>
              </a:endParaRPr>
            </a:p>
          </p:txBody>
        </p:sp>
      </p:grpSp>
      <p:grpSp>
        <p:nvGrpSpPr>
          <p:cNvPr id="28" name="Gruppieren 27">
            <a:extLst>
              <a:ext uri="{FF2B5EF4-FFF2-40B4-BE49-F238E27FC236}">
                <a16:creationId xmlns:a16="http://schemas.microsoft.com/office/drawing/2014/main" xmlns="" id="{3C4A4086-41E6-4990-B2BE-2A95A8FD0A85}"/>
              </a:ext>
            </a:extLst>
          </p:cNvPr>
          <p:cNvGrpSpPr/>
          <p:nvPr/>
        </p:nvGrpSpPr>
        <p:grpSpPr>
          <a:xfrm>
            <a:off x="395536" y="4950286"/>
            <a:ext cx="8278812" cy="567805"/>
            <a:chOff x="328614" y="1650346"/>
            <a:chExt cx="8278812" cy="723900"/>
          </a:xfrm>
          <a:effectLst>
            <a:outerShdw blurRad="50800" dist="50800" dir="5400000" algn="ctr" rotWithShape="0">
              <a:srgbClr val="000000">
                <a:alpha val="44000"/>
              </a:srgbClr>
            </a:outerShdw>
          </a:effectLst>
        </p:grpSpPr>
        <p:sp>
          <p:nvSpPr>
            <p:cNvPr id="29" name="Rectangle 3">
              <a:extLst>
                <a:ext uri="{FF2B5EF4-FFF2-40B4-BE49-F238E27FC236}">
                  <a16:creationId xmlns:a16="http://schemas.microsoft.com/office/drawing/2014/main" xmlns="" id="{06DE3709-769D-4DB9-BA73-E224CB659326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775156" y="1650346"/>
              <a:ext cx="7832270" cy="723900"/>
            </a:xfrm>
            <a:prstGeom prst="rect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FFFFFF">
                    <a:gamma/>
                    <a:shade val="92941"/>
                    <a:invGamma/>
                  </a:srgbClr>
                </a:gs>
              </a:gsLst>
              <a:lin ang="0" scaled="1"/>
            </a:gradFill>
            <a:ln w="12700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53882" dir="2700000" algn="ctr" rotWithShape="0">
                      <a:srgbClr val="B2B2B2"/>
                    </a:outerShdw>
                  </a:effectLst>
                </a14:hiddenEffects>
              </a:ext>
            </a:extLst>
          </p:spPr>
          <p:txBody>
            <a:bodyPr lIns="252000" tIns="72000" rIns="72000" bIns="720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25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n-US" sz="2000" kern="0" noProof="1">
                <a:solidFill>
                  <a:srgbClr val="000000"/>
                </a:solidFill>
                <a:latin typeface="+mn-lt"/>
                <a:ea typeface="ＭＳ Ｐゴシック"/>
                <a:cs typeface="Microsoft Sans Serif" pitchFamily="34" charset="0"/>
              </a:endParaRPr>
            </a:p>
          </p:txBody>
        </p:sp>
        <p:sp>
          <p:nvSpPr>
            <p:cNvPr id="30" name="Rectangle 7">
              <a:extLst>
                <a:ext uri="{FF2B5EF4-FFF2-40B4-BE49-F238E27FC236}">
                  <a16:creationId xmlns:a16="http://schemas.microsoft.com/office/drawing/2014/main" xmlns="" id="{A04632A0-88C0-45EE-909C-AAD17B121442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8614" y="1650346"/>
              <a:ext cx="451178" cy="723900"/>
            </a:xfrm>
            <a:prstGeom prst="rect">
              <a:avLst/>
            </a:prstGeom>
            <a:solidFill>
              <a:srgbClr val="00458C"/>
            </a:solidFill>
            <a:ln w="12700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marL="0" marR="0" lvl="0" indent="0" algn="ctr" defTabSz="80168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2000" b="1" i="0" u="none" strike="noStrike" kern="0" cap="none" spc="0" normalizeH="0" baseline="0" noProof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ource Sans Pro" panose="020B0503030403020204" pitchFamily="34" charset="0"/>
                  <a:ea typeface="ＭＳ Ｐゴシック"/>
                  <a:cs typeface="Microsoft Sans Serif" pitchFamily="34" charset="0"/>
                </a:rPr>
                <a:t>5</a:t>
              </a:r>
            </a:p>
          </p:txBody>
        </p:sp>
      </p:grpSp>
      <p:sp>
        <p:nvSpPr>
          <p:cNvPr id="35" name="Textfeld 34">
            <a:extLst>
              <a:ext uri="{FF2B5EF4-FFF2-40B4-BE49-F238E27FC236}">
                <a16:creationId xmlns:a16="http://schemas.microsoft.com/office/drawing/2014/main" xmlns="" id="{C2CDAB07-9FAE-4784-8DF7-BC12CA94C238}"/>
              </a:ext>
            </a:extLst>
          </p:cNvPr>
          <p:cNvSpPr txBox="1"/>
          <p:nvPr/>
        </p:nvSpPr>
        <p:spPr>
          <a:xfrm>
            <a:off x="859211" y="5034133"/>
            <a:ext cx="78242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 </a:t>
            </a:r>
            <a:r>
              <a:rPr lang="bg-BG" sz="2000" kern="0" noProof="1" smtClean="0">
                <a:solidFill>
                  <a:srgbClr val="00458C"/>
                </a:solidFill>
                <a:cs typeface="Microsoft Sans Serif" pitchFamily="34" charset="0"/>
              </a:rPr>
              <a:t>Упражнение </a:t>
            </a:r>
            <a:r>
              <a:rPr lang="en-US" sz="2000" kern="0" noProof="1" smtClean="0">
                <a:solidFill>
                  <a:srgbClr val="00458C"/>
                </a:solidFill>
                <a:cs typeface="Microsoft Sans Serif" pitchFamily="34" charset="0"/>
              </a:rPr>
              <a:t>2</a:t>
            </a:r>
            <a:r>
              <a:rPr lang="bg-BG" sz="2000" kern="0" noProof="1" smtClean="0">
                <a:solidFill>
                  <a:srgbClr val="00458C"/>
                </a:solidFill>
                <a:cs typeface="Microsoft Sans Serif" pitchFamily="34" charset="0"/>
              </a:rPr>
              <a:t>:</a:t>
            </a:r>
            <a:r>
              <a:rPr lang="en-US" sz="2000" kern="0" noProof="1" smtClean="0">
                <a:solidFill>
                  <a:srgbClr val="00458C"/>
                </a:solidFill>
                <a:cs typeface="Microsoft Sans Serif" pitchFamily="34" charset="0"/>
              </a:rPr>
              <a:t> 29-</a:t>
            </a:r>
            <a:r>
              <a:rPr lang="bg-BG" sz="2000" kern="0" noProof="1" smtClean="0">
                <a:solidFill>
                  <a:srgbClr val="00458C"/>
                </a:solidFill>
                <a:cs typeface="Microsoft Sans Serif" pitchFamily="34" charset="0"/>
              </a:rPr>
              <a:t>годишен ислямски екстремист, лишен от свобода</a:t>
            </a:r>
            <a:endParaRPr lang="en-US" sz="2000" dirty="0">
              <a:solidFill>
                <a:srgbClr val="0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1462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484BC4-8C7A-4DC2-B635-7CC68E0D1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08" y="161420"/>
            <a:ext cx="8100391" cy="724942"/>
          </a:xfrm>
        </p:spPr>
        <p:txBody>
          <a:bodyPr>
            <a:normAutofit fontScale="90000"/>
          </a:bodyPr>
          <a:lstStyle/>
          <a:p>
            <a:r>
              <a:rPr lang="bg-BG" sz="3200" dirty="0"/>
              <a:t>Екстремистка пропаганда </a:t>
            </a:r>
            <a:r>
              <a:rPr lang="de-DE" sz="3200" dirty="0"/>
              <a:t>– </a:t>
            </a:r>
            <a:r>
              <a:rPr lang="bg-BG" sz="3200" dirty="0"/>
              <a:t>практическата гледна точка</a:t>
            </a: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xmlns="" id="{1135D77C-9535-4DEF-B825-BD1CDD09FC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6322" y="6455627"/>
            <a:ext cx="7777678" cy="402374"/>
          </a:xfrm>
        </p:spPr>
        <p:txBody>
          <a:bodyPr/>
          <a:lstStyle/>
          <a:p>
            <a:r>
              <a:rPr lang="ru-RU" dirty="0"/>
              <a:t>Проект „Укрепване на капацитет, обмен на опит и изследователска дейност в сферата на сигурността “</a:t>
            </a:r>
            <a:r>
              <a:rPr lang="bg-BG" dirty="0"/>
              <a:t> с договор No. 812108-68-02.10.2024, се изпълнява с финансова</a:t>
            </a:r>
            <a:r>
              <a:rPr lang="en-US" dirty="0"/>
              <a:t> </a:t>
            </a:r>
            <a:r>
              <a:rPr lang="bg-BG" dirty="0"/>
              <a:t>помощ на </a:t>
            </a:r>
            <a:r>
              <a:rPr lang="ru-RU" dirty="0"/>
              <a:t>Програмата на Република България по фонд „Вътрешна сигурност“ за периода 2021 – 2027</a:t>
            </a:r>
            <a:endParaRPr lang="nl-BE" dirty="0"/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xmlns="" id="{019E01D2-F5C1-4D5E-A23A-DF51DF9A1555}"/>
              </a:ext>
            </a:extLst>
          </p:cNvPr>
          <p:cNvGrpSpPr/>
          <p:nvPr/>
        </p:nvGrpSpPr>
        <p:grpSpPr>
          <a:xfrm>
            <a:off x="154324" y="851643"/>
            <a:ext cx="8738156" cy="1061503"/>
            <a:chOff x="328613" y="1196752"/>
            <a:chExt cx="8263594" cy="1061503"/>
          </a:xfrm>
          <a:effectLst>
            <a:outerShdw blurRad="50800" dist="50800" dir="5400000" algn="ctr" rotWithShape="0">
              <a:srgbClr val="000000">
                <a:alpha val="44000"/>
              </a:srgbClr>
            </a:outerShdw>
          </a:effectLst>
        </p:grpSpPr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xmlns="" id="{B67DE71F-3745-4B93-9A35-689A15BE7DEA}"/>
                </a:ext>
              </a:extLst>
            </p:cNvPr>
            <p:cNvSpPr txBox="1"/>
            <p:nvPr/>
          </p:nvSpPr>
          <p:spPr>
            <a:xfrm>
              <a:off x="6067425" y="1196752"/>
              <a:ext cx="2004520" cy="42537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2000" kern="0" dirty="0">
                <a:solidFill>
                  <a:srgbClr val="000000"/>
                </a:solidFill>
                <a:latin typeface="Arial" charset="0"/>
                <a:ea typeface="ＭＳ Ｐゴシック"/>
              </a:endParaRPr>
            </a:p>
          </p:txBody>
        </p:sp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xmlns="" id="{562CC803-75C9-4667-BF9D-22596544F00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8613" y="1896647"/>
              <a:ext cx="8263594" cy="361608"/>
            </a:xfrm>
            <a:prstGeom prst="rect">
              <a:avLst/>
            </a:prstGeom>
            <a:solidFill>
              <a:srgbClr val="00458C"/>
            </a:solidFill>
            <a:ln w="12700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2A79D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 defTabSz="801688">
                <a:defRPr/>
              </a:pPr>
              <a:r>
                <a:rPr lang="bg-BG" b="1" kern="0" noProof="1" smtClean="0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Упражнение </a:t>
              </a:r>
              <a:r>
                <a:rPr lang="en-US" b="1" kern="0" noProof="1" smtClean="0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1 </a:t>
              </a:r>
              <a:r>
                <a:rPr lang="en-US" b="1" kern="0" noProof="1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– </a:t>
              </a:r>
              <a:r>
                <a:rPr lang="bg-BG" b="1" kern="0" noProof="1" smtClean="0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цели на работната сесия</a:t>
              </a:r>
              <a:endParaRPr lang="en-US" b="1" kern="0" noProof="1">
                <a:solidFill>
                  <a:srgbClr val="FFFFFF"/>
                </a:solidFill>
                <a:ea typeface="ＭＳ Ｐゴシック"/>
                <a:cs typeface="Microsoft Sans Serif" pitchFamily="34" charset="0"/>
              </a:endParaRPr>
            </a:p>
          </p:txBody>
        </p:sp>
      </p:grpSp>
      <p:pic>
        <p:nvPicPr>
          <p:cNvPr id="17" name="Grafik 16" descr="Kundenbewertung RNL">
            <a:extLst>
              <a:ext uri="{FF2B5EF4-FFF2-40B4-BE49-F238E27FC236}">
                <a16:creationId xmlns:a16="http://schemas.microsoft.com/office/drawing/2014/main" xmlns="" id="{113EBD0F-39DA-4B9D-855F-44EA7E83AAD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100149" y="3015170"/>
            <a:ext cx="2364748" cy="2364748"/>
          </a:xfrm>
          <a:prstGeom prst="rect">
            <a:avLst/>
          </a:prstGeom>
        </p:spPr>
      </p:pic>
      <p:sp>
        <p:nvSpPr>
          <p:cNvPr id="24" name="Text Box 4">
            <a:extLst>
              <a:ext uri="{FF2B5EF4-FFF2-40B4-BE49-F238E27FC236}">
                <a16:creationId xmlns:a16="http://schemas.microsoft.com/office/drawing/2014/main" xmlns="" id="{02F891BD-25B5-43DB-B28F-732D355EFFC0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323528" y="2976457"/>
            <a:ext cx="5616624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61B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EA501"/>
                  </a:outerShdw>
                </a:effectLst>
              </a14:hiddenEffects>
            </a:ext>
          </a:extLst>
        </p:spPr>
        <p:txBody>
          <a:bodyPr wrap="square" l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>
              <a:buClr>
                <a:srgbClr val="00458C"/>
              </a:buClr>
              <a:buFont typeface="Arial" panose="020B0604020202020204" pitchFamily="34" charset="0"/>
              <a:buChar char="•"/>
            </a:pPr>
            <a:r>
              <a:rPr lang="bg-BG" altLang="de-DE" sz="2000" noProof="1" smtClean="0">
                <a:solidFill>
                  <a:srgbClr val="00458C"/>
                </a:solidFill>
                <a:latin typeface="+mn-lt"/>
                <a:cs typeface="Microsoft Sans Serif" panose="020B0604020202020204" pitchFamily="34" charset="0"/>
              </a:rPr>
              <a:t>Посочете и опишете </a:t>
            </a:r>
            <a:r>
              <a:rPr lang="bg-BG" altLang="de-DE" sz="2000" b="1" noProof="1" smtClean="0">
                <a:solidFill>
                  <a:srgbClr val="00458C"/>
                </a:solidFill>
                <a:latin typeface="+mn-lt"/>
                <a:cs typeface="Microsoft Sans Serif" panose="020B0604020202020204" pitchFamily="34" charset="0"/>
              </a:rPr>
              <a:t>отправните точки </a:t>
            </a:r>
            <a:r>
              <a:rPr lang="bg-BG" altLang="de-DE" sz="2000" noProof="1" smtClean="0">
                <a:solidFill>
                  <a:srgbClr val="00458C"/>
                </a:solidFill>
                <a:latin typeface="+mn-lt"/>
                <a:cs typeface="Microsoft Sans Serif" panose="020B0604020202020204" pitchFamily="34" charset="0"/>
              </a:rPr>
              <a:t>за</a:t>
            </a:r>
            <a:r>
              <a:rPr lang="en-US" altLang="de-DE" sz="2000" noProof="1" smtClean="0">
                <a:solidFill>
                  <a:srgbClr val="00458C"/>
                </a:solidFill>
                <a:latin typeface="+mn-lt"/>
                <a:cs typeface="Microsoft Sans Serif" panose="020B0604020202020204" pitchFamily="34" charset="0"/>
              </a:rPr>
              <a:t> </a:t>
            </a:r>
            <a:r>
              <a:rPr lang="bg-BG" altLang="de-DE" sz="2000" b="1" noProof="1" smtClean="0">
                <a:solidFill>
                  <a:srgbClr val="00458C"/>
                </a:solidFill>
                <a:latin typeface="+mn-lt"/>
                <a:cs typeface="Microsoft Sans Serif" panose="020B0604020202020204" pitchFamily="34" charset="0"/>
              </a:rPr>
              <a:t>превантивни мерки</a:t>
            </a:r>
            <a:r>
              <a:rPr lang="en-US" altLang="de-DE" sz="2000" noProof="1" smtClean="0">
                <a:solidFill>
                  <a:srgbClr val="00458C"/>
                </a:solidFill>
                <a:latin typeface="+mn-lt"/>
                <a:cs typeface="Microsoft Sans Serif" panose="020B0604020202020204" pitchFamily="34" charset="0"/>
              </a:rPr>
              <a:t>, </a:t>
            </a:r>
            <a:r>
              <a:rPr lang="bg-BG" altLang="de-DE" sz="2000" noProof="1" smtClean="0">
                <a:solidFill>
                  <a:srgbClr val="00458C"/>
                </a:solidFill>
                <a:latin typeface="+mn-lt"/>
                <a:cs typeface="Microsoft Sans Serif" panose="020B0604020202020204" pitchFamily="34" charset="0"/>
              </a:rPr>
              <a:t>по-конкретно </a:t>
            </a:r>
            <a:r>
              <a:rPr lang="bg-BG" altLang="de-DE" sz="2000" b="1" noProof="1" smtClean="0">
                <a:solidFill>
                  <a:srgbClr val="00458C"/>
                </a:solidFill>
                <a:latin typeface="+mn-lt"/>
                <a:cs typeface="Microsoft Sans Serif" panose="020B0604020202020204" pitchFamily="34" charset="0"/>
              </a:rPr>
              <a:t>как</a:t>
            </a:r>
            <a:r>
              <a:rPr lang="bg-BG" altLang="de-DE" sz="2000" noProof="1" smtClean="0">
                <a:solidFill>
                  <a:srgbClr val="00458C"/>
                </a:solidFill>
                <a:latin typeface="+mn-lt"/>
                <a:cs typeface="Microsoft Sans Serif" panose="020B0604020202020204" pitchFamily="34" charset="0"/>
              </a:rPr>
              <a:t> би могло да се стигне до екстремиста и </a:t>
            </a:r>
            <a:r>
              <a:rPr lang="bg-BG" altLang="de-DE" sz="2000" b="1" noProof="1" smtClean="0">
                <a:solidFill>
                  <a:srgbClr val="00458C"/>
                </a:solidFill>
                <a:latin typeface="+mn-lt"/>
                <a:cs typeface="Microsoft Sans Serif" panose="020B0604020202020204" pitchFamily="34" charset="0"/>
              </a:rPr>
              <a:t>кой</a:t>
            </a:r>
            <a:r>
              <a:rPr lang="bg-BG" altLang="de-DE" sz="2000" noProof="1" smtClean="0">
                <a:solidFill>
                  <a:srgbClr val="00458C"/>
                </a:solidFill>
                <a:latin typeface="+mn-lt"/>
                <a:cs typeface="Microsoft Sans Serif" panose="020B0604020202020204" pitchFamily="34" charset="0"/>
              </a:rPr>
              <a:t> би могъл да стигне до него</a:t>
            </a:r>
            <a:r>
              <a:rPr lang="en-US" altLang="de-DE" sz="2000" noProof="1" smtClean="0">
                <a:solidFill>
                  <a:srgbClr val="00458C"/>
                </a:solidFill>
                <a:latin typeface="+mn-lt"/>
                <a:cs typeface="Microsoft Sans Serif" panose="020B0604020202020204" pitchFamily="34" charset="0"/>
              </a:rPr>
              <a:t>.</a:t>
            </a:r>
            <a:endParaRPr lang="en-US" altLang="de-DE" sz="2000" noProof="1">
              <a:solidFill>
                <a:srgbClr val="00458C"/>
              </a:solidFill>
              <a:latin typeface="+mn-lt"/>
              <a:cs typeface="Microsoft Sans Serif" panose="020B0604020202020204" pitchFamily="34" charset="0"/>
            </a:endParaRPr>
          </a:p>
          <a:p>
            <a:pPr>
              <a:buClr>
                <a:srgbClr val="00458C"/>
              </a:buClr>
            </a:pPr>
            <a:endParaRPr lang="en-US" altLang="de-DE" sz="2000" noProof="1">
              <a:solidFill>
                <a:srgbClr val="00458C"/>
              </a:solidFill>
              <a:latin typeface="+mn-lt"/>
              <a:cs typeface="Microsoft Sans Serif" panose="020B0604020202020204" pitchFamily="34" charset="0"/>
            </a:endParaRPr>
          </a:p>
          <a:p>
            <a:pPr marL="285750" indent="-285750">
              <a:buClr>
                <a:srgbClr val="00458C"/>
              </a:buClr>
              <a:buFont typeface="Arial" panose="020B0604020202020204" pitchFamily="34" charset="0"/>
              <a:buChar char="•"/>
            </a:pPr>
            <a:r>
              <a:rPr lang="bg-BG" altLang="de-DE" sz="2000" noProof="1" smtClean="0">
                <a:solidFill>
                  <a:srgbClr val="00458C"/>
                </a:solidFill>
                <a:latin typeface="+mn-lt"/>
                <a:cs typeface="Microsoft Sans Serif" panose="020B0604020202020204" pitchFamily="34" charset="0"/>
              </a:rPr>
              <a:t>Разработване на </a:t>
            </a:r>
            <a:r>
              <a:rPr lang="bg-BG" altLang="de-DE" sz="2000" b="1" noProof="1" smtClean="0">
                <a:solidFill>
                  <a:srgbClr val="00458C"/>
                </a:solidFill>
                <a:latin typeface="+mn-lt"/>
                <a:cs typeface="Microsoft Sans Serif" panose="020B0604020202020204" pitchFamily="34" charset="0"/>
              </a:rPr>
              <a:t>подходи и стратегии за превенция</a:t>
            </a:r>
            <a:r>
              <a:rPr lang="en-US" altLang="de-DE" sz="2000" noProof="1" smtClean="0">
                <a:solidFill>
                  <a:srgbClr val="00458C"/>
                </a:solidFill>
                <a:latin typeface="+mn-lt"/>
                <a:cs typeface="Microsoft Sans Serif" panose="020B0604020202020204" pitchFamily="34" charset="0"/>
              </a:rPr>
              <a:t> </a:t>
            </a:r>
            <a:r>
              <a:rPr lang="bg-BG" altLang="de-DE" sz="2000" noProof="1" smtClean="0">
                <a:solidFill>
                  <a:srgbClr val="00458C"/>
                </a:solidFill>
                <a:latin typeface="+mn-lt"/>
                <a:cs typeface="Microsoft Sans Serif" panose="020B0604020202020204" pitchFamily="34" charset="0"/>
              </a:rPr>
              <a:t>с цел мотивиране на екстремистите да напуснат сцената на екстремизма</a:t>
            </a:r>
            <a:r>
              <a:rPr lang="en-US" altLang="de-DE" sz="2000" noProof="1" smtClean="0">
                <a:solidFill>
                  <a:srgbClr val="00458C"/>
                </a:solidFill>
                <a:latin typeface="+mn-lt"/>
                <a:cs typeface="Microsoft Sans Serif" panose="020B0604020202020204" pitchFamily="34" charset="0"/>
              </a:rPr>
              <a:t>. </a:t>
            </a:r>
            <a:r>
              <a:rPr lang="bg-BG" altLang="de-DE" sz="2000" noProof="1" smtClean="0">
                <a:solidFill>
                  <a:srgbClr val="00458C"/>
                </a:solidFill>
                <a:latin typeface="+mn-lt"/>
                <a:cs typeface="Microsoft Sans Serif" panose="020B0604020202020204" pitchFamily="34" charset="0"/>
              </a:rPr>
              <a:t>Това следва да включва както</a:t>
            </a:r>
            <a:r>
              <a:rPr lang="en-US" altLang="de-DE" sz="2000" noProof="1" smtClean="0">
                <a:solidFill>
                  <a:srgbClr val="00458C"/>
                </a:solidFill>
                <a:latin typeface="+mn-lt"/>
                <a:cs typeface="Microsoft Sans Serif" panose="020B0604020202020204" pitchFamily="34" charset="0"/>
              </a:rPr>
              <a:t> </a:t>
            </a:r>
            <a:r>
              <a:rPr lang="bg-BG" altLang="de-DE" sz="2000" b="1" noProof="1" smtClean="0">
                <a:solidFill>
                  <a:srgbClr val="00458C"/>
                </a:solidFill>
                <a:latin typeface="+mn-lt"/>
                <a:cs typeface="Microsoft Sans Serif" panose="020B0604020202020204" pitchFamily="34" charset="0"/>
              </a:rPr>
              <a:t>полицейски мерки, </a:t>
            </a:r>
            <a:r>
              <a:rPr lang="bg-BG" altLang="de-DE" sz="2000" noProof="1" smtClean="0">
                <a:solidFill>
                  <a:srgbClr val="00458C"/>
                </a:solidFill>
                <a:latin typeface="+mn-lt"/>
                <a:cs typeface="Microsoft Sans Serif" panose="020B0604020202020204" pitchFamily="34" charset="0"/>
              </a:rPr>
              <a:t>така и дейности на </a:t>
            </a:r>
            <a:r>
              <a:rPr lang="bg-BG" altLang="de-DE" sz="2000" b="1" noProof="1" smtClean="0">
                <a:solidFill>
                  <a:srgbClr val="00458C"/>
                </a:solidFill>
                <a:latin typeface="+mn-lt"/>
                <a:cs typeface="Microsoft Sans Serif" panose="020B0604020202020204" pitchFamily="34" charset="0"/>
              </a:rPr>
              <a:t>други организации.</a:t>
            </a:r>
            <a:endParaRPr lang="en-US" altLang="de-DE" sz="2000" b="1" noProof="1">
              <a:solidFill>
                <a:srgbClr val="00458C"/>
              </a:solidFill>
              <a:latin typeface="+mn-lt"/>
              <a:cs typeface="Microsoft Sans Serif" panose="020B0604020202020204" pitchFamily="34" charset="0"/>
            </a:endParaRPr>
          </a:p>
        </p:txBody>
      </p:sp>
      <p:sp>
        <p:nvSpPr>
          <p:cNvPr id="10" name="TextBox 3">
            <a:extLst>
              <a:ext uri="{FF2B5EF4-FFF2-40B4-BE49-F238E27FC236}">
                <a16:creationId xmlns:a16="http://schemas.microsoft.com/office/drawing/2014/main" xmlns="" id="{022AE91A-DE06-494E-BBC2-3A4DC8216511}"/>
              </a:ext>
            </a:extLst>
          </p:cNvPr>
          <p:cNvSpPr txBox="1"/>
          <p:nvPr/>
        </p:nvSpPr>
        <p:spPr>
          <a:xfrm>
            <a:off x="1471343" y="2312331"/>
            <a:ext cx="62013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400" b="1" dirty="0" smtClean="0">
                <a:solidFill>
                  <a:srgbClr val="00458C"/>
                </a:solidFill>
              </a:rPr>
              <a:t>Групова работа </a:t>
            </a:r>
            <a:r>
              <a:rPr lang="de-DE" sz="2400" b="1" dirty="0" smtClean="0">
                <a:solidFill>
                  <a:srgbClr val="00458C"/>
                </a:solidFill>
              </a:rPr>
              <a:t>(30 </a:t>
            </a:r>
            <a:r>
              <a:rPr lang="bg-BG" sz="2400" b="1" dirty="0" smtClean="0">
                <a:solidFill>
                  <a:srgbClr val="00458C"/>
                </a:solidFill>
              </a:rPr>
              <a:t>минути</a:t>
            </a:r>
            <a:r>
              <a:rPr lang="de-DE" sz="2400" b="1" dirty="0" smtClean="0">
                <a:solidFill>
                  <a:srgbClr val="00458C"/>
                </a:solidFill>
              </a:rPr>
              <a:t>)</a:t>
            </a:r>
            <a:endParaRPr lang="en-US" sz="2400" b="1" dirty="0">
              <a:solidFill>
                <a:srgbClr val="0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55555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484BC4-8C7A-4DC2-B635-7CC68E0D1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161420"/>
            <a:ext cx="8172399" cy="724942"/>
          </a:xfrm>
        </p:spPr>
        <p:txBody>
          <a:bodyPr>
            <a:normAutofit fontScale="90000"/>
          </a:bodyPr>
          <a:lstStyle/>
          <a:p>
            <a:r>
              <a:rPr lang="bg-BG" sz="3200" dirty="0"/>
              <a:t>Екстремистка пропаганда </a:t>
            </a:r>
            <a:r>
              <a:rPr lang="de-DE" sz="3200" dirty="0"/>
              <a:t>– </a:t>
            </a:r>
            <a:r>
              <a:rPr lang="bg-BG" sz="3200" dirty="0"/>
              <a:t>практическата гледна точка</a:t>
            </a: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xmlns="" id="{1135D77C-9535-4DEF-B825-BD1CDD09FC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6322" y="6455627"/>
            <a:ext cx="7777678" cy="402374"/>
          </a:xfrm>
        </p:spPr>
        <p:txBody>
          <a:bodyPr/>
          <a:lstStyle/>
          <a:p>
            <a:r>
              <a:rPr lang="ru-RU"/>
              <a:t>Проект „Укрепване на капацитет, обмен на опит и изследователска дейност в сферата на сигурността “</a:t>
            </a:r>
            <a:r>
              <a:rPr lang="bg-BG"/>
              <a:t> с договор No. 812108-68-02.10.2024, се изпълнява с финансова</a:t>
            </a:r>
            <a:r>
              <a:rPr lang="en-US"/>
              <a:t> </a:t>
            </a:r>
            <a:r>
              <a:rPr lang="bg-BG"/>
              <a:t>помощ на </a:t>
            </a:r>
            <a:r>
              <a:rPr lang="ru-RU"/>
              <a:t>Програмата на Република България по фонд „Вътрешна сигурност“ за периода 2021 – 2027</a:t>
            </a:r>
            <a:endParaRPr lang="nl-BE" dirty="0"/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xmlns="" id="{019E01D2-F5C1-4D5E-A23A-DF51DF9A1555}"/>
              </a:ext>
            </a:extLst>
          </p:cNvPr>
          <p:cNvGrpSpPr/>
          <p:nvPr/>
        </p:nvGrpSpPr>
        <p:grpSpPr>
          <a:xfrm>
            <a:off x="154324" y="851643"/>
            <a:ext cx="8738156" cy="1061503"/>
            <a:chOff x="328613" y="1196752"/>
            <a:chExt cx="8263594" cy="1061503"/>
          </a:xfrm>
          <a:effectLst>
            <a:outerShdw blurRad="50800" dist="50800" dir="5400000" algn="ctr" rotWithShape="0">
              <a:srgbClr val="000000">
                <a:alpha val="44000"/>
              </a:srgbClr>
            </a:outerShdw>
          </a:effectLst>
        </p:grpSpPr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xmlns="" id="{B67DE71F-3745-4B93-9A35-689A15BE7DEA}"/>
                </a:ext>
              </a:extLst>
            </p:cNvPr>
            <p:cNvSpPr txBox="1"/>
            <p:nvPr/>
          </p:nvSpPr>
          <p:spPr>
            <a:xfrm>
              <a:off x="6067425" y="1196752"/>
              <a:ext cx="2004520" cy="42537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2000" kern="0" dirty="0">
                <a:solidFill>
                  <a:srgbClr val="000000"/>
                </a:solidFill>
                <a:latin typeface="Arial" charset="0"/>
                <a:ea typeface="ＭＳ Ｐゴシック"/>
              </a:endParaRPr>
            </a:p>
          </p:txBody>
        </p:sp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xmlns="" id="{562CC803-75C9-4667-BF9D-22596544F00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8613" y="1896647"/>
              <a:ext cx="8263594" cy="361608"/>
            </a:xfrm>
            <a:prstGeom prst="rect">
              <a:avLst/>
            </a:prstGeom>
            <a:solidFill>
              <a:srgbClr val="00458C"/>
            </a:solidFill>
            <a:ln w="12700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2A79D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 defTabSz="801688">
                <a:defRPr/>
              </a:pPr>
              <a:r>
                <a:rPr lang="bg-BG" b="1" kern="0" noProof="1" smtClean="0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Упражнение 2</a:t>
              </a:r>
              <a:r>
                <a:rPr lang="en-US" b="1" kern="0" noProof="1" smtClean="0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 </a:t>
              </a:r>
              <a:r>
                <a:rPr lang="en-US" b="1" kern="0" noProof="1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– </a:t>
              </a:r>
              <a:r>
                <a:rPr lang="bg-BG" b="1" kern="0" noProof="1" smtClean="0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случаят</a:t>
              </a:r>
              <a:endParaRPr lang="en-US" b="1" kern="0" noProof="1">
                <a:solidFill>
                  <a:srgbClr val="FFFFFF"/>
                </a:solidFill>
                <a:ea typeface="ＭＳ Ｐゴシック"/>
                <a:cs typeface="Microsoft Sans Serif" pitchFamily="34" charset="0"/>
              </a:endParaRPr>
            </a:p>
          </p:txBody>
        </p:sp>
      </p:grpSp>
      <p:sp>
        <p:nvSpPr>
          <p:cNvPr id="9" name="Rechteck 8">
            <a:extLst>
              <a:ext uri="{FF2B5EF4-FFF2-40B4-BE49-F238E27FC236}">
                <a16:creationId xmlns:a16="http://schemas.microsoft.com/office/drawing/2014/main" xmlns="" id="{B0475B66-B145-4D5F-B93E-52E5AC11A02F}"/>
              </a:ext>
            </a:extLst>
          </p:cNvPr>
          <p:cNvSpPr/>
          <p:nvPr/>
        </p:nvSpPr>
        <p:spPr>
          <a:xfrm>
            <a:off x="1615564" y="2091530"/>
            <a:ext cx="5912872" cy="6718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1" hangingPunct="1">
              <a:lnSpc>
                <a:spcPct val="150000"/>
              </a:lnSpc>
              <a:spcBef>
                <a:spcPts val="0"/>
              </a:spcBef>
              <a:buClr>
                <a:schemeClr val="tx1">
                  <a:lumMod val="75000"/>
                  <a:lumOff val="25000"/>
                </a:schemeClr>
              </a:buClr>
            </a:pPr>
            <a:r>
              <a:rPr lang="bg-BG" sz="2800" noProof="1" smtClean="0">
                <a:solidFill>
                  <a:srgbClr val="00458C"/>
                </a:solidFill>
              </a:rPr>
              <a:t>Какво точно се е случило</a:t>
            </a:r>
            <a:r>
              <a:rPr lang="en-US" sz="2800" noProof="1" smtClean="0">
                <a:solidFill>
                  <a:srgbClr val="00458C"/>
                </a:solidFill>
              </a:rPr>
              <a:t>?</a:t>
            </a:r>
            <a:endParaRPr lang="en-US" sz="2800" noProof="1">
              <a:solidFill>
                <a:srgbClr val="00458C"/>
              </a:solidFill>
            </a:endParaRP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xmlns="" id="{FD55E9B8-EE0B-4679-A8D8-3264A7B56098}"/>
              </a:ext>
            </a:extLst>
          </p:cNvPr>
          <p:cNvSpPr/>
          <p:nvPr/>
        </p:nvSpPr>
        <p:spPr>
          <a:xfrm>
            <a:off x="173667" y="3083157"/>
            <a:ext cx="8718813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spcAft>
                <a:spcPts val="600"/>
              </a:spcAft>
              <a:buClr>
                <a:srgbClr val="00458C"/>
              </a:buClr>
              <a:buFont typeface="Arial" panose="020B0604020202020204" pitchFamily="34" charset="0"/>
              <a:buChar char="•"/>
            </a:pPr>
            <a:r>
              <a:rPr lang="bg-BG" sz="2000" noProof="1" smtClean="0">
                <a:solidFill>
                  <a:srgbClr val="00458C"/>
                </a:solidFill>
              </a:rPr>
              <a:t>Към 2017 г. </a:t>
            </a:r>
            <a:r>
              <a:rPr lang="en-US" sz="2000" noProof="1" smtClean="0">
                <a:solidFill>
                  <a:srgbClr val="00458C"/>
                </a:solidFill>
              </a:rPr>
              <a:t>29-</a:t>
            </a:r>
            <a:r>
              <a:rPr lang="bg-BG" sz="2000" noProof="1" smtClean="0">
                <a:solidFill>
                  <a:srgbClr val="00458C"/>
                </a:solidFill>
              </a:rPr>
              <a:t>годишният Андреас Р</a:t>
            </a:r>
            <a:r>
              <a:rPr lang="en-US" sz="2000" noProof="1" smtClean="0">
                <a:solidFill>
                  <a:srgbClr val="00458C"/>
                </a:solidFill>
              </a:rPr>
              <a:t>. </a:t>
            </a:r>
            <a:r>
              <a:rPr lang="bg-BG" sz="2000" noProof="1" smtClean="0">
                <a:solidFill>
                  <a:srgbClr val="00458C"/>
                </a:solidFill>
              </a:rPr>
              <a:t>е бил в затвора </a:t>
            </a:r>
            <a:r>
              <a:rPr lang="en-US" sz="2000" noProof="1" smtClean="0">
                <a:solidFill>
                  <a:srgbClr val="00458C"/>
                </a:solidFill>
              </a:rPr>
              <a:t>5 </a:t>
            </a:r>
            <a:r>
              <a:rPr lang="bg-BG" sz="2000" noProof="1" smtClean="0">
                <a:solidFill>
                  <a:srgbClr val="00458C"/>
                </a:solidFill>
              </a:rPr>
              <a:t>години</a:t>
            </a:r>
            <a:r>
              <a:rPr lang="en-US" sz="2000" noProof="1" smtClean="0">
                <a:solidFill>
                  <a:srgbClr val="00458C"/>
                </a:solidFill>
              </a:rPr>
              <a:t> </a:t>
            </a:r>
            <a:endParaRPr lang="bg-BG" sz="2000" noProof="1" smtClean="0">
              <a:solidFill>
                <a:srgbClr val="00458C"/>
              </a:solidFill>
            </a:endParaRPr>
          </a:p>
          <a:p>
            <a:pPr marL="285750" lvl="0" indent="-285750">
              <a:spcAft>
                <a:spcPts val="600"/>
              </a:spcAft>
              <a:buClr>
                <a:srgbClr val="00458C"/>
              </a:buClr>
              <a:buFont typeface="Arial" panose="020B0604020202020204" pitchFamily="34" charset="0"/>
              <a:buChar char="•"/>
            </a:pPr>
            <a:r>
              <a:rPr lang="bg-BG" sz="2000" noProof="1" smtClean="0">
                <a:solidFill>
                  <a:srgbClr val="00458C"/>
                </a:solidFill>
              </a:rPr>
              <a:t>Осъден е на </a:t>
            </a:r>
            <a:r>
              <a:rPr lang="en-US" sz="2000" noProof="1" smtClean="0">
                <a:solidFill>
                  <a:srgbClr val="00458C"/>
                </a:solidFill>
              </a:rPr>
              <a:t>7 </a:t>
            </a:r>
            <a:r>
              <a:rPr lang="bg-BG" sz="2000" noProof="1" smtClean="0">
                <a:solidFill>
                  <a:srgbClr val="00458C"/>
                </a:solidFill>
              </a:rPr>
              <a:t>години лишаване от свобода</a:t>
            </a:r>
            <a:r>
              <a:rPr lang="en-US" sz="2000" noProof="1" smtClean="0">
                <a:solidFill>
                  <a:srgbClr val="00458C"/>
                </a:solidFill>
              </a:rPr>
              <a:t> (</a:t>
            </a:r>
            <a:r>
              <a:rPr lang="bg-BG" sz="2000" noProof="1" smtClean="0">
                <a:solidFill>
                  <a:srgbClr val="00458C"/>
                </a:solidFill>
              </a:rPr>
              <a:t>голям грабеж</a:t>
            </a:r>
            <a:r>
              <a:rPr lang="en-US" sz="2000" noProof="1" smtClean="0">
                <a:solidFill>
                  <a:srgbClr val="00458C"/>
                </a:solidFill>
              </a:rPr>
              <a:t>)</a:t>
            </a:r>
            <a:endParaRPr lang="en-US" sz="2000" noProof="1">
              <a:solidFill>
                <a:srgbClr val="00458C"/>
              </a:solidFill>
            </a:endParaRPr>
          </a:p>
          <a:p>
            <a:pPr marL="285750" lvl="0" indent="-285750">
              <a:spcAft>
                <a:spcPts val="600"/>
              </a:spcAft>
              <a:buClr>
                <a:srgbClr val="00458C"/>
              </a:buClr>
              <a:buFont typeface="Arial" panose="020B0604020202020204" pitchFamily="34" charset="0"/>
              <a:buChar char="•"/>
            </a:pPr>
            <a:r>
              <a:rPr lang="bg-BG" sz="2000" noProof="1" smtClean="0">
                <a:solidFill>
                  <a:srgbClr val="00458C"/>
                </a:solidFill>
              </a:rPr>
              <a:t>Да получи пари, за да се присъедини към ИД</a:t>
            </a:r>
            <a:r>
              <a:rPr lang="en-US" sz="2000" noProof="1" smtClean="0">
                <a:solidFill>
                  <a:srgbClr val="00458C"/>
                </a:solidFill>
              </a:rPr>
              <a:t> </a:t>
            </a:r>
            <a:r>
              <a:rPr lang="en-US" sz="2000" noProof="1">
                <a:solidFill>
                  <a:srgbClr val="00458C"/>
                </a:solidFill>
              </a:rPr>
              <a:t>(</a:t>
            </a:r>
            <a:r>
              <a:rPr lang="en-US" sz="2000" noProof="1" smtClean="0">
                <a:solidFill>
                  <a:srgbClr val="00458C"/>
                </a:solidFill>
              </a:rPr>
              <a:t>2012</a:t>
            </a:r>
            <a:r>
              <a:rPr lang="bg-BG" sz="2000" noProof="1" smtClean="0">
                <a:solidFill>
                  <a:srgbClr val="00458C"/>
                </a:solidFill>
              </a:rPr>
              <a:t> г.</a:t>
            </a:r>
            <a:r>
              <a:rPr lang="en-US" sz="2000" noProof="1" smtClean="0">
                <a:solidFill>
                  <a:srgbClr val="00458C"/>
                </a:solidFill>
              </a:rPr>
              <a:t>) </a:t>
            </a:r>
            <a:r>
              <a:rPr lang="bg-BG" sz="2000" noProof="1" smtClean="0">
                <a:solidFill>
                  <a:srgbClr val="00458C"/>
                </a:solidFill>
              </a:rPr>
              <a:t>и да купи оръжия</a:t>
            </a:r>
            <a:endParaRPr lang="en-US" sz="2000" noProof="1">
              <a:solidFill>
                <a:srgbClr val="00458C"/>
              </a:solidFill>
            </a:endParaRPr>
          </a:p>
          <a:p>
            <a:pPr marL="285750" lvl="0" indent="-285750">
              <a:spcAft>
                <a:spcPts val="600"/>
              </a:spcAft>
              <a:buClr>
                <a:srgbClr val="00458C"/>
              </a:buClr>
              <a:buFont typeface="Arial" panose="020B0604020202020204" pitchFamily="34" charset="0"/>
              <a:buChar char="•"/>
            </a:pPr>
            <a:r>
              <a:rPr lang="bg-BG" sz="2000" noProof="1" smtClean="0">
                <a:solidFill>
                  <a:srgbClr val="00458C"/>
                </a:solidFill>
              </a:rPr>
              <a:t>Андреас</a:t>
            </a:r>
            <a:r>
              <a:rPr lang="en-US" sz="2000" noProof="1" smtClean="0">
                <a:solidFill>
                  <a:srgbClr val="00458C"/>
                </a:solidFill>
              </a:rPr>
              <a:t> </a:t>
            </a:r>
            <a:r>
              <a:rPr lang="bg-BG" sz="2000" noProof="1" smtClean="0">
                <a:solidFill>
                  <a:srgbClr val="00458C"/>
                </a:solidFill>
              </a:rPr>
              <a:t>Р</a:t>
            </a:r>
            <a:r>
              <a:rPr lang="en-US" sz="2000" noProof="1" smtClean="0">
                <a:solidFill>
                  <a:srgbClr val="00458C"/>
                </a:solidFill>
              </a:rPr>
              <a:t>. </a:t>
            </a:r>
            <a:r>
              <a:rPr lang="bg-BG" sz="2000" noProof="1" smtClean="0">
                <a:solidFill>
                  <a:srgbClr val="00458C"/>
                </a:solidFill>
              </a:rPr>
              <a:t>е арестуван от полицията и осъден</a:t>
            </a:r>
            <a:endParaRPr lang="en-US" sz="2000" noProof="1">
              <a:solidFill>
                <a:srgbClr val="00458C"/>
              </a:solidFill>
            </a:endParaRPr>
          </a:p>
          <a:p>
            <a:pPr marL="285750" lvl="0" indent="-285750">
              <a:spcAft>
                <a:spcPts val="600"/>
              </a:spcAft>
              <a:buClr>
                <a:srgbClr val="00458C"/>
              </a:buClr>
              <a:buFont typeface="Arial" panose="020B0604020202020204" pitchFamily="34" charset="0"/>
              <a:buChar char="•"/>
            </a:pPr>
            <a:r>
              <a:rPr lang="bg-BG" sz="2000" noProof="1" smtClean="0">
                <a:solidFill>
                  <a:srgbClr val="00458C"/>
                </a:solidFill>
              </a:rPr>
              <a:t>Оценка на органите по сигурността</a:t>
            </a:r>
            <a:r>
              <a:rPr lang="en-US" sz="2000" noProof="1" smtClean="0">
                <a:solidFill>
                  <a:srgbClr val="00458C"/>
                </a:solidFill>
              </a:rPr>
              <a:t>: </a:t>
            </a:r>
            <a:r>
              <a:rPr lang="bg-BG" sz="2000" noProof="1" smtClean="0">
                <a:solidFill>
                  <a:srgbClr val="00458C"/>
                </a:solidFill>
              </a:rPr>
              <a:t>висока терористична заплаха </a:t>
            </a:r>
            <a:endParaRPr lang="en-US" sz="2000" noProof="1">
              <a:solidFill>
                <a:srgbClr val="00458C"/>
              </a:solidFill>
            </a:endParaRPr>
          </a:p>
          <a:p>
            <a:pPr marL="285750" lvl="0" indent="-285750">
              <a:spcAft>
                <a:spcPts val="600"/>
              </a:spcAft>
              <a:buClr>
                <a:srgbClr val="00458C"/>
              </a:buClr>
              <a:buFont typeface="Arial" panose="020B0604020202020204" pitchFamily="34" charset="0"/>
              <a:buChar char="•"/>
            </a:pPr>
            <a:r>
              <a:rPr lang="bg-BG" sz="2000" noProof="1" smtClean="0">
                <a:solidFill>
                  <a:srgbClr val="00458C"/>
                </a:solidFill>
              </a:rPr>
              <a:t>В затвора редовно причинява огромни проблеми</a:t>
            </a:r>
            <a:endParaRPr lang="en-US" sz="2000" noProof="1">
              <a:solidFill>
                <a:srgbClr val="00458C"/>
              </a:solidFill>
            </a:endParaRPr>
          </a:p>
          <a:p>
            <a:pPr marL="285750" lvl="0" indent="-285750">
              <a:spcAft>
                <a:spcPts val="600"/>
              </a:spcAft>
              <a:buClr>
                <a:srgbClr val="00458C"/>
              </a:buClr>
              <a:buFont typeface="Arial" panose="020B0604020202020204" pitchFamily="34" charset="0"/>
              <a:buChar char="•"/>
            </a:pPr>
            <a:r>
              <a:rPr lang="bg-BG" sz="2000" noProof="1" smtClean="0">
                <a:solidFill>
                  <a:srgbClr val="00458C"/>
                </a:solidFill>
              </a:rPr>
              <a:t>Юни </a:t>
            </a:r>
            <a:r>
              <a:rPr lang="en-US" sz="2000" noProof="1" smtClean="0">
                <a:solidFill>
                  <a:srgbClr val="00458C"/>
                </a:solidFill>
              </a:rPr>
              <a:t>2017</a:t>
            </a:r>
            <a:r>
              <a:rPr lang="bg-BG" sz="2000" noProof="1" smtClean="0">
                <a:solidFill>
                  <a:srgbClr val="00458C"/>
                </a:solidFill>
              </a:rPr>
              <a:t> г.</a:t>
            </a:r>
            <a:r>
              <a:rPr lang="en-US" sz="2000" noProof="1" smtClean="0">
                <a:solidFill>
                  <a:srgbClr val="00458C"/>
                </a:solidFill>
              </a:rPr>
              <a:t>: </a:t>
            </a:r>
            <a:r>
              <a:rPr lang="bg-BG" sz="2000" noProof="1" smtClean="0">
                <a:solidFill>
                  <a:srgbClr val="00458C"/>
                </a:solidFill>
              </a:rPr>
              <a:t>полицията получава интересен сигнал</a:t>
            </a:r>
            <a:r>
              <a:rPr lang="en-US" sz="2000" noProof="1" smtClean="0">
                <a:solidFill>
                  <a:srgbClr val="00458C"/>
                </a:solidFill>
              </a:rPr>
              <a:t> </a:t>
            </a:r>
            <a:r>
              <a:rPr lang="en-US" sz="2000" noProof="1">
                <a:solidFill>
                  <a:srgbClr val="00458C"/>
                </a:solidFill>
              </a:rPr>
              <a:t>– </a:t>
            </a:r>
            <a:r>
              <a:rPr lang="bg-BG" sz="2000" noProof="1" smtClean="0">
                <a:solidFill>
                  <a:srgbClr val="00458C"/>
                </a:solidFill>
              </a:rPr>
              <a:t>любовно писмо</a:t>
            </a:r>
            <a:endParaRPr lang="en-US" sz="2000" noProof="1">
              <a:solidFill>
                <a:srgbClr val="0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017447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484BC4-8C7A-4DC2-B635-7CC68E0D1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08" y="161420"/>
            <a:ext cx="8100391" cy="724942"/>
          </a:xfrm>
        </p:spPr>
        <p:txBody>
          <a:bodyPr>
            <a:normAutofit fontScale="90000"/>
          </a:bodyPr>
          <a:lstStyle/>
          <a:p>
            <a:r>
              <a:rPr lang="bg-BG" sz="3200" dirty="0"/>
              <a:t>Екстремистка пропаганда </a:t>
            </a:r>
            <a:r>
              <a:rPr lang="de-DE" sz="3200" dirty="0"/>
              <a:t>– </a:t>
            </a:r>
            <a:r>
              <a:rPr lang="bg-BG" sz="3200" dirty="0"/>
              <a:t>практическата гледна точка</a:t>
            </a: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xmlns="" id="{1135D77C-9535-4DEF-B825-BD1CDD09FC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6322" y="6455627"/>
            <a:ext cx="7777678" cy="402374"/>
          </a:xfrm>
        </p:spPr>
        <p:txBody>
          <a:bodyPr/>
          <a:lstStyle/>
          <a:p>
            <a:r>
              <a:rPr lang="ru-RU" dirty="0"/>
              <a:t>Проект „Укрепване на капацитет, обмен на опит и изследователска дейност в сферата на сигурността “</a:t>
            </a:r>
            <a:r>
              <a:rPr lang="bg-BG" dirty="0"/>
              <a:t> с договор No. 812108-68-02.10.2024, се изпълнява с финансова</a:t>
            </a:r>
            <a:r>
              <a:rPr lang="en-US" dirty="0"/>
              <a:t> </a:t>
            </a:r>
            <a:r>
              <a:rPr lang="bg-BG" dirty="0"/>
              <a:t>помощ на </a:t>
            </a:r>
            <a:r>
              <a:rPr lang="ru-RU" dirty="0"/>
              <a:t>Програмата на Република България по фонд „Вътрешна сигурност“ за периода 2021 – 2027</a:t>
            </a:r>
            <a:endParaRPr lang="nl-BE" dirty="0"/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xmlns="" id="{019E01D2-F5C1-4D5E-A23A-DF51DF9A1555}"/>
              </a:ext>
            </a:extLst>
          </p:cNvPr>
          <p:cNvGrpSpPr/>
          <p:nvPr/>
        </p:nvGrpSpPr>
        <p:grpSpPr>
          <a:xfrm>
            <a:off x="154324" y="851643"/>
            <a:ext cx="8738156" cy="1061503"/>
            <a:chOff x="328613" y="1196752"/>
            <a:chExt cx="8263594" cy="1061503"/>
          </a:xfrm>
          <a:effectLst>
            <a:outerShdw blurRad="50800" dist="50800" dir="5400000" algn="ctr" rotWithShape="0">
              <a:srgbClr val="000000">
                <a:alpha val="44000"/>
              </a:srgbClr>
            </a:outerShdw>
          </a:effectLst>
        </p:grpSpPr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xmlns="" id="{B67DE71F-3745-4B93-9A35-689A15BE7DEA}"/>
                </a:ext>
              </a:extLst>
            </p:cNvPr>
            <p:cNvSpPr txBox="1"/>
            <p:nvPr/>
          </p:nvSpPr>
          <p:spPr>
            <a:xfrm>
              <a:off x="6067425" y="1196752"/>
              <a:ext cx="2004520" cy="42537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2000" kern="0" dirty="0">
                <a:solidFill>
                  <a:srgbClr val="000000"/>
                </a:solidFill>
                <a:latin typeface="Arial" charset="0"/>
                <a:ea typeface="ＭＳ Ｐゴシック"/>
              </a:endParaRPr>
            </a:p>
          </p:txBody>
        </p:sp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xmlns="" id="{562CC803-75C9-4667-BF9D-22596544F00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8613" y="1896647"/>
              <a:ext cx="8263594" cy="361608"/>
            </a:xfrm>
            <a:prstGeom prst="rect">
              <a:avLst/>
            </a:prstGeom>
            <a:solidFill>
              <a:srgbClr val="00458C"/>
            </a:solidFill>
            <a:ln w="12700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2A79D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 defTabSz="801688">
                <a:defRPr/>
              </a:pPr>
              <a:r>
                <a:rPr lang="bg-BG" b="1" kern="0" noProof="1" smtClean="0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Упражнение </a:t>
              </a:r>
              <a:r>
                <a:rPr lang="en-US" b="1" kern="0" noProof="1" smtClean="0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2</a:t>
              </a:r>
              <a:endParaRPr lang="en-US" b="1" kern="0" noProof="1">
                <a:solidFill>
                  <a:srgbClr val="FFFFFF"/>
                </a:solidFill>
                <a:ea typeface="ＭＳ Ｐゴシック"/>
                <a:cs typeface="Microsoft Sans Serif" pitchFamily="34" charset="0"/>
              </a:endParaRPr>
            </a:p>
          </p:txBody>
        </p:sp>
      </p:grpSp>
      <p:sp>
        <p:nvSpPr>
          <p:cNvPr id="18" name="TextBox 3">
            <a:extLst>
              <a:ext uri="{FF2B5EF4-FFF2-40B4-BE49-F238E27FC236}">
                <a16:creationId xmlns:a16="http://schemas.microsoft.com/office/drawing/2014/main" xmlns="" id="{62CBCA8B-DCC2-4CB2-922C-4771A20B97E7}"/>
              </a:ext>
            </a:extLst>
          </p:cNvPr>
          <p:cNvSpPr txBox="1"/>
          <p:nvPr/>
        </p:nvSpPr>
        <p:spPr>
          <a:xfrm>
            <a:off x="1471343" y="2132856"/>
            <a:ext cx="62013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400" b="1" dirty="0" smtClean="0">
                <a:solidFill>
                  <a:srgbClr val="00458C"/>
                </a:solidFill>
              </a:rPr>
              <a:t>Групова работа </a:t>
            </a:r>
            <a:r>
              <a:rPr lang="de-DE" sz="2400" b="1" dirty="0" smtClean="0">
                <a:solidFill>
                  <a:srgbClr val="00458C"/>
                </a:solidFill>
              </a:rPr>
              <a:t>(30 </a:t>
            </a:r>
            <a:r>
              <a:rPr lang="bg-BG" sz="2400" b="1" dirty="0" smtClean="0">
                <a:solidFill>
                  <a:srgbClr val="00458C"/>
                </a:solidFill>
              </a:rPr>
              <a:t>минути</a:t>
            </a:r>
            <a:r>
              <a:rPr lang="de-DE" sz="2400" b="1" dirty="0" smtClean="0">
                <a:solidFill>
                  <a:srgbClr val="00458C"/>
                </a:solidFill>
              </a:rPr>
              <a:t>)</a:t>
            </a:r>
            <a:endParaRPr lang="en-US" sz="2400" b="1" dirty="0">
              <a:solidFill>
                <a:srgbClr val="00458C"/>
              </a:solidFill>
            </a:endParaRPr>
          </a:p>
        </p:txBody>
      </p:sp>
      <p:sp>
        <p:nvSpPr>
          <p:cNvPr id="24" name="Text Box 4">
            <a:extLst>
              <a:ext uri="{FF2B5EF4-FFF2-40B4-BE49-F238E27FC236}">
                <a16:creationId xmlns:a16="http://schemas.microsoft.com/office/drawing/2014/main" xmlns="" id="{02F891BD-25B5-43DB-B28F-732D355EFFC0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274417" y="2780928"/>
            <a:ext cx="6745855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61B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EA501"/>
                  </a:outerShdw>
                </a:effectLst>
              </a14:hiddenEffects>
            </a:ext>
          </a:extLst>
        </p:spPr>
        <p:txBody>
          <a:bodyPr wrap="square" l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342900" indent="-342900">
              <a:spcAft>
                <a:spcPts val="1200"/>
              </a:spcAft>
              <a:buClr>
                <a:srgbClr val="00458C"/>
              </a:buClr>
              <a:buFont typeface="Arial" panose="020B0604020202020204" pitchFamily="34" charset="0"/>
              <a:buChar char="•"/>
            </a:pPr>
            <a:r>
              <a:rPr lang="bg-BG" altLang="de-DE" sz="2000" noProof="1" smtClean="0">
                <a:solidFill>
                  <a:srgbClr val="00458C"/>
                </a:solidFill>
                <a:latin typeface="+mj-lt"/>
                <a:cs typeface="Microsoft Sans Serif" panose="020B0604020202020204" pitchFamily="34" charset="0"/>
              </a:rPr>
              <a:t>Разделете се на </a:t>
            </a:r>
            <a:r>
              <a:rPr lang="en-US" altLang="de-DE" sz="2000" b="1" noProof="1" smtClean="0">
                <a:solidFill>
                  <a:srgbClr val="00458C"/>
                </a:solidFill>
                <a:latin typeface="+mj-lt"/>
                <a:cs typeface="Microsoft Sans Serif" panose="020B0604020202020204" pitchFamily="34" charset="0"/>
              </a:rPr>
              <a:t>4 </a:t>
            </a:r>
            <a:r>
              <a:rPr lang="bg-BG" altLang="de-DE" sz="2000" b="1" noProof="1" smtClean="0">
                <a:solidFill>
                  <a:srgbClr val="00458C"/>
                </a:solidFill>
                <a:latin typeface="+mj-lt"/>
                <a:cs typeface="Microsoft Sans Serif" panose="020B0604020202020204" pitchFamily="34" charset="0"/>
              </a:rPr>
              <a:t>групи</a:t>
            </a:r>
            <a:r>
              <a:rPr lang="en-US" altLang="de-DE" sz="2000" b="1" noProof="1" smtClean="0">
                <a:solidFill>
                  <a:srgbClr val="00458C"/>
                </a:solidFill>
                <a:latin typeface="+mj-lt"/>
                <a:cs typeface="Microsoft Sans Serif" panose="020B0604020202020204" pitchFamily="34" charset="0"/>
              </a:rPr>
              <a:t> </a:t>
            </a:r>
            <a:r>
              <a:rPr lang="en-US" altLang="de-DE" sz="2000" noProof="1">
                <a:solidFill>
                  <a:srgbClr val="00458C"/>
                </a:solidFill>
                <a:latin typeface="+mj-lt"/>
                <a:cs typeface="Microsoft Sans Serif" panose="020B0604020202020204" pitchFamily="34" charset="0"/>
              </a:rPr>
              <a:t>(</a:t>
            </a:r>
            <a:r>
              <a:rPr lang="en-US" altLang="de-DE" sz="2000" noProof="1" smtClean="0">
                <a:solidFill>
                  <a:srgbClr val="00458C"/>
                </a:solidFill>
                <a:latin typeface="+mj-lt"/>
                <a:cs typeface="Microsoft Sans Serif" panose="020B0604020202020204" pitchFamily="34" charset="0"/>
              </a:rPr>
              <a:t>7/8</a:t>
            </a:r>
            <a:r>
              <a:rPr lang="bg-BG" altLang="de-DE" sz="2000" noProof="1" smtClean="0">
                <a:solidFill>
                  <a:srgbClr val="00458C"/>
                </a:solidFill>
                <a:latin typeface="+mj-lt"/>
                <a:cs typeface="Microsoft Sans Serif" panose="020B0604020202020204" pitchFamily="34" charset="0"/>
              </a:rPr>
              <a:t> души всяка</a:t>
            </a:r>
            <a:r>
              <a:rPr lang="en-US" altLang="de-DE" sz="2000" noProof="1" smtClean="0">
                <a:solidFill>
                  <a:srgbClr val="00458C"/>
                </a:solidFill>
                <a:latin typeface="+mj-lt"/>
                <a:cs typeface="Microsoft Sans Serif" panose="020B0604020202020204" pitchFamily="34" charset="0"/>
              </a:rPr>
              <a:t>)</a:t>
            </a:r>
            <a:endParaRPr lang="en-US" altLang="de-DE" sz="2000" noProof="1">
              <a:solidFill>
                <a:srgbClr val="00458C"/>
              </a:solidFill>
              <a:latin typeface="+mj-lt"/>
              <a:cs typeface="Microsoft Sans Serif" panose="020B0604020202020204" pitchFamily="34" charset="0"/>
            </a:endParaRPr>
          </a:p>
          <a:p>
            <a:pPr marL="342900" indent="-342900">
              <a:spcAft>
                <a:spcPts val="1200"/>
              </a:spcAft>
              <a:buClr>
                <a:srgbClr val="00458C"/>
              </a:buClr>
              <a:buFont typeface="Arial" panose="020B0604020202020204" pitchFamily="34" charset="0"/>
              <a:buChar char="•"/>
            </a:pPr>
            <a:r>
              <a:rPr lang="bg-BG" altLang="de-DE" sz="2000" noProof="1">
                <a:solidFill>
                  <a:srgbClr val="00458C"/>
                </a:solidFill>
                <a:latin typeface="+mj-lt"/>
                <a:cs typeface="Microsoft Sans Serif" panose="020B0604020202020204" pitchFamily="34" charset="0"/>
              </a:rPr>
              <a:t>Прочетете фактите по случая / биографията / средата за не повече от </a:t>
            </a:r>
            <a:r>
              <a:rPr lang="en-US" altLang="de-DE" sz="2000" noProof="1">
                <a:solidFill>
                  <a:srgbClr val="00458C"/>
                </a:solidFill>
                <a:latin typeface="+mj-lt"/>
                <a:cs typeface="Microsoft Sans Serif" panose="020B0604020202020204" pitchFamily="34" charset="0"/>
              </a:rPr>
              <a:t>10 </a:t>
            </a:r>
            <a:r>
              <a:rPr lang="bg-BG" altLang="de-DE" sz="2000" noProof="1">
                <a:solidFill>
                  <a:srgbClr val="00458C"/>
                </a:solidFill>
                <a:latin typeface="+mj-lt"/>
                <a:cs typeface="Microsoft Sans Serif" panose="020B0604020202020204" pitchFamily="34" charset="0"/>
              </a:rPr>
              <a:t>минути</a:t>
            </a:r>
            <a:endParaRPr lang="en-US" altLang="de-DE" sz="2000" noProof="1">
              <a:solidFill>
                <a:srgbClr val="00458C"/>
              </a:solidFill>
              <a:latin typeface="+mj-lt"/>
              <a:cs typeface="Microsoft Sans Serif" panose="020B0604020202020204" pitchFamily="34" charset="0"/>
            </a:endParaRPr>
          </a:p>
          <a:p>
            <a:pPr marL="342900" indent="-342900">
              <a:spcAft>
                <a:spcPts val="1200"/>
              </a:spcAft>
              <a:buClr>
                <a:srgbClr val="00458C"/>
              </a:buClr>
              <a:buFont typeface="Arial" panose="020B0604020202020204" pitchFamily="34" charset="0"/>
              <a:buChar char="•"/>
            </a:pPr>
            <a:r>
              <a:rPr lang="bg-BG" altLang="de-DE" sz="2000" noProof="1">
                <a:solidFill>
                  <a:srgbClr val="00458C"/>
                </a:solidFill>
                <a:latin typeface="+mj-lt"/>
                <a:cs typeface="Microsoft Sans Serif" panose="020B0604020202020204" pitchFamily="34" charset="0"/>
              </a:rPr>
              <a:t>Обсъдете в групата си</a:t>
            </a:r>
            <a:r>
              <a:rPr lang="en-US" altLang="de-DE" sz="2000" noProof="1">
                <a:solidFill>
                  <a:srgbClr val="00458C"/>
                </a:solidFill>
                <a:latin typeface="+mj-lt"/>
                <a:cs typeface="Microsoft Sans Serif" panose="020B0604020202020204" pitchFamily="34" charset="0"/>
              </a:rPr>
              <a:t>: (1&amp;2) </a:t>
            </a:r>
            <a:r>
              <a:rPr lang="bg-BG" altLang="de-DE" sz="2000" b="1" noProof="1" smtClean="0">
                <a:solidFill>
                  <a:srgbClr val="00458C"/>
                </a:solidFill>
                <a:latin typeface="+mj-lt"/>
                <a:cs typeface="Microsoft Sans Serif" panose="020B0604020202020204" pitchFamily="34" charset="0"/>
              </a:rPr>
              <a:t>подходи и стратегии за превенция </a:t>
            </a:r>
            <a:r>
              <a:rPr lang="en-US" altLang="de-DE" sz="2000" noProof="1" smtClean="0">
                <a:solidFill>
                  <a:srgbClr val="00458C"/>
                </a:solidFill>
                <a:latin typeface="+mj-lt"/>
                <a:cs typeface="Microsoft Sans Serif" panose="020B0604020202020204" pitchFamily="34" charset="0"/>
              </a:rPr>
              <a:t>(3&amp;4</a:t>
            </a:r>
            <a:r>
              <a:rPr lang="en-US" altLang="de-DE" sz="2000" noProof="1">
                <a:solidFill>
                  <a:srgbClr val="00458C"/>
                </a:solidFill>
                <a:latin typeface="+mj-lt"/>
                <a:cs typeface="Microsoft Sans Serif" panose="020B0604020202020204" pitchFamily="34" charset="0"/>
              </a:rPr>
              <a:t>) </a:t>
            </a:r>
            <a:r>
              <a:rPr lang="bg-BG" altLang="de-DE" sz="2000" b="1" noProof="1" smtClean="0">
                <a:solidFill>
                  <a:srgbClr val="00458C"/>
                </a:solidFill>
                <a:latin typeface="+mj-lt"/>
                <a:cs typeface="Microsoft Sans Serif" panose="020B0604020202020204" pitchFamily="34" charset="0"/>
              </a:rPr>
              <a:t>отправни точки </a:t>
            </a:r>
            <a:r>
              <a:rPr lang="bg-BG" altLang="de-DE" sz="2000" noProof="1" smtClean="0">
                <a:solidFill>
                  <a:srgbClr val="00458C"/>
                </a:solidFill>
                <a:latin typeface="+mj-lt"/>
                <a:cs typeface="Microsoft Sans Serif" panose="020B0604020202020204" pitchFamily="34" charset="0"/>
              </a:rPr>
              <a:t>за превантивни мерки, </a:t>
            </a:r>
            <a:r>
              <a:rPr lang="bg-BG" altLang="de-DE" sz="2000" b="1" noProof="1">
                <a:solidFill>
                  <a:srgbClr val="00458C"/>
                </a:solidFill>
                <a:latin typeface="+mj-lt"/>
                <a:cs typeface="Microsoft Sans Serif" panose="020B0604020202020204" pitchFamily="34" charset="0"/>
              </a:rPr>
              <a:t>как</a:t>
            </a:r>
            <a:r>
              <a:rPr lang="bg-BG" altLang="de-DE" sz="2000" noProof="1">
                <a:solidFill>
                  <a:srgbClr val="00458C"/>
                </a:solidFill>
                <a:latin typeface="+mj-lt"/>
                <a:cs typeface="Microsoft Sans Serif" panose="020B0604020202020204" pitchFamily="34" charset="0"/>
              </a:rPr>
              <a:t> би могло да се стигне до екстремиста и </a:t>
            </a:r>
            <a:r>
              <a:rPr lang="bg-BG" altLang="de-DE" sz="2000" b="1" noProof="1">
                <a:solidFill>
                  <a:srgbClr val="00458C"/>
                </a:solidFill>
                <a:latin typeface="+mj-lt"/>
                <a:cs typeface="Microsoft Sans Serif" panose="020B0604020202020204" pitchFamily="34" charset="0"/>
              </a:rPr>
              <a:t>кой</a:t>
            </a:r>
            <a:r>
              <a:rPr lang="bg-BG" altLang="de-DE" sz="2000" noProof="1">
                <a:solidFill>
                  <a:srgbClr val="00458C"/>
                </a:solidFill>
                <a:latin typeface="+mj-lt"/>
                <a:cs typeface="Microsoft Sans Serif" panose="020B0604020202020204" pitchFamily="34" charset="0"/>
              </a:rPr>
              <a:t> </a:t>
            </a:r>
            <a:r>
              <a:rPr lang="bg-BG" altLang="de-DE" sz="2000" noProof="1" smtClean="0">
                <a:solidFill>
                  <a:srgbClr val="00458C"/>
                </a:solidFill>
                <a:latin typeface="+mj-lt"/>
                <a:cs typeface="Microsoft Sans Serif" panose="020B0604020202020204" pitchFamily="34" charset="0"/>
              </a:rPr>
              <a:t>би могъл да стигне </a:t>
            </a:r>
            <a:r>
              <a:rPr lang="bg-BG" altLang="de-DE" sz="2000" noProof="1">
                <a:solidFill>
                  <a:srgbClr val="00458C"/>
                </a:solidFill>
                <a:latin typeface="+mj-lt"/>
                <a:cs typeface="Microsoft Sans Serif" panose="020B0604020202020204" pitchFamily="34" charset="0"/>
              </a:rPr>
              <a:t>до него</a:t>
            </a:r>
            <a:r>
              <a:rPr lang="en-US" altLang="de-DE" sz="2000" noProof="1">
                <a:solidFill>
                  <a:srgbClr val="00458C"/>
                </a:solidFill>
                <a:latin typeface="+mj-lt"/>
                <a:cs typeface="Microsoft Sans Serif" panose="020B0604020202020204" pitchFamily="34" charset="0"/>
              </a:rPr>
              <a:t>.</a:t>
            </a:r>
            <a:endParaRPr lang="en-US" altLang="de-DE" sz="2000" b="1" noProof="1">
              <a:solidFill>
                <a:srgbClr val="00458C"/>
              </a:solidFill>
              <a:latin typeface="+mj-lt"/>
              <a:cs typeface="Microsoft Sans Serif" panose="020B0604020202020204" pitchFamily="34" charset="0"/>
            </a:endParaRPr>
          </a:p>
          <a:p>
            <a:pPr marL="342900" indent="-342900">
              <a:spcAft>
                <a:spcPts val="1200"/>
              </a:spcAft>
              <a:buClr>
                <a:srgbClr val="00458C"/>
              </a:buClr>
              <a:buFont typeface="Arial" panose="020B0604020202020204" pitchFamily="34" charset="0"/>
              <a:buChar char="•"/>
            </a:pPr>
            <a:r>
              <a:rPr lang="bg-BG" altLang="de-DE" sz="2000" noProof="1">
                <a:solidFill>
                  <a:srgbClr val="00458C"/>
                </a:solidFill>
                <a:latin typeface="+mj-lt"/>
                <a:cs typeface="Microsoft Sans Serif" panose="020B0604020202020204" pitchFamily="34" charset="0"/>
              </a:rPr>
              <a:t>Напишете резултатите на флипчарта</a:t>
            </a:r>
            <a:endParaRPr lang="en-US" altLang="de-DE" sz="2000" noProof="1">
              <a:solidFill>
                <a:srgbClr val="00458C"/>
              </a:solidFill>
              <a:latin typeface="+mj-lt"/>
              <a:cs typeface="Microsoft Sans Serif" panose="020B0604020202020204" pitchFamily="34" charset="0"/>
            </a:endParaRPr>
          </a:p>
          <a:p>
            <a:pPr marL="342900" indent="-342900">
              <a:spcAft>
                <a:spcPts val="1200"/>
              </a:spcAft>
              <a:buClr>
                <a:srgbClr val="00458C"/>
              </a:buClr>
              <a:buFont typeface="Arial" panose="020B0604020202020204" pitchFamily="34" charset="0"/>
              <a:buChar char="•"/>
            </a:pPr>
            <a:r>
              <a:rPr lang="en-US" altLang="de-DE" sz="2000" noProof="1">
                <a:solidFill>
                  <a:srgbClr val="00458C"/>
                </a:solidFill>
                <a:latin typeface="+mj-lt"/>
                <a:cs typeface="Microsoft Sans Serif" panose="020B0604020202020204" pitchFamily="34" charset="0"/>
              </a:rPr>
              <a:t>1 </a:t>
            </a:r>
            <a:r>
              <a:rPr lang="bg-BG" altLang="de-DE" sz="2000" noProof="1">
                <a:solidFill>
                  <a:srgbClr val="00458C"/>
                </a:solidFill>
                <a:latin typeface="+mj-lt"/>
                <a:cs typeface="Microsoft Sans Serif" panose="020B0604020202020204" pitchFamily="34" charset="0"/>
              </a:rPr>
              <a:t>член на групата представя резултатите</a:t>
            </a:r>
            <a:r>
              <a:rPr lang="en-US" altLang="de-DE" sz="2000" noProof="1">
                <a:solidFill>
                  <a:srgbClr val="00458C"/>
                </a:solidFill>
                <a:latin typeface="+mj-lt"/>
                <a:cs typeface="Microsoft Sans Serif" panose="020B0604020202020204" pitchFamily="34" charset="0"/>
              </a:rPr>
              <a:t>; </a:t>
            </a:r>
            <a:r>
              <a:rPr lang="bg-BG" altLang="de-DE" sz="2000" noProof="1">
                <a:solidFill>
                  <a:srgbClr val="00458C"/>
                </a:solidFill>
                <a:latin typeface="+mj-lt"/>
                <a:cs typeface="Microsoft Sans Serif" panose="020B0604020202020204" pitchFamily="34" charset="0"/>
              </a:rPr>
              <a:t>другата група допълва</a:t>
            </a:r>
            <a:endParaRPr lang="en-US" altLang="de-DE" sz="2000" noProof="1">
              <a:solidFill>
                <a:srgbClr val="00458C"/>
              </a:solidFill>
              <a:latin typeface="+mj-lt"/>
              <a:cs typeface="Microsoft Sans Serif" panose="020B0604020202020204" pitchFamily="34" charset="0"/>
            </a:endParaRPr>
          </a:p>
          <a:p>
            <a:pPr marL="171450" indent="-171450">
              <a:buClr>
                <a:srgbClr val="00458C"/>
              </a:buClr>
              <a:buFont typeface="Arial" panose="020B0604020202020204" pitchFamily="34" charset="0"/>
              <a:buChar char="•"/>
            </a:pPr>
            <a:endParaRPr lang="en-US" altLang="de-DE" sz="2000" noProof="1">
              <a:solidFill>
                <a:srgbClr val="00458C"/>
              </a:solidFill>
              <a:latin typeface="+mn-lt"/>
              <a:cs typeface="Microsoft Sans Serif" panose="020B0604020202020204" pitchFamily="34" charset="0"/>
            </a:endParaRPr>
          </a:p>
        </p:txBody>
      </p:sp>
      <p:pic>
        <p:nvPicPr>
          <p:cNvPr id="14" name="Grafik 13" descr="Kundenbewertung RNL">
            <a:extLst>
              <a:ext uri="{FF2B5EF4-FFF2-40B4-BE49-F238E27FC236}">
                <a16:creationId xmlns:a16="http://schemas.microsoft.com/office/drawing/2014/main" xmlns="" id="{EE48A237-3769-4CFB-9ABF-E3A8E14101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859052" y="3437680"/>
            <a:ext cx="1868781" cy="1868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1350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484BC4-8C7A-4DC2-B635-7CC68E0D1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08" y="161420"/>
            <a:ext cx="8100391" cy="724942"/>
          </a:xfrm>
        </p:spPr>
        <p:txBody>
          <a:bodyPr>
            <a:normAutofit fontScale="90000"/>
          </a:bodyPr>
          <a:lstStyle/>
          <a:p>
            <a:r>
              <a:rPr lang="bg-BG" sz="3200" dirty="0"/>
              <a:t>Екстремистка пропаганда </a:t>
            </a:r>
            <a:r>
              <a:rPr lang="de-DE" sz="3200" dirty="0"/>
              <a:t>– </a:t>
            </a:r>
            <a:r>
              <a:rPr lang="bg-BG" sz="3200" dirty="0"/>
              <a:t>практическата гледна точка</a:t>
            </a: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xmlns="" id="{1135D77C-9535-4DEF-B825-BD1CDD09FC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6322" y="6455627"/>
            <a:ext cx="7777678" cy="402374"/>
          </a:xfrm>
        </p:spPr>
        <p:txBody>
          <a:bodyPr/>
          <a:lstStyle/>
          <a:p>
            <a:r>
              <a:rPr lang="ru-RU"/>
              <a:t>Проект „Укрепване на капацитет, обмен на опит и изследователска дейност в сферата на сигурността “</a:t>
            </a:r>
            <a:r>
              <a:rPr lang="bg-BG"/>
              <a:t> с договор No. 812108-68-02.10.2024, се изпълнява с финансова</a:t>
            </a:r>
            <a:r>
              <a:rPr lang="en-US"/>
              <a:t> </a:t>
            </a:r>
            <a:r>
              <a:rPr lang="bg-BG"/>
              <a:t>помощ на </a:t>
            </a:r>
            <a:r>
              <a:rPr lang="ru-RU"/>
              <a:t>Програмата на Република България по фонд „Вътрешна сигурност“ за периода 2021 – 2027</a:t>
            </a:r>
            <a:endParaRPr lang="nl-BE" dirty="0"/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xmlns="" id="{019E01D2-F5C1-4D5E-A23A-DF51DF9A1555}"/>
              </a:ext>
            </a:extLst>
          </p:cNvPr>
          <p:cNvGrpSpPr/>
          <p:nvPr/>
        </p:nvGrpSpPr>
        <p:grpSpPr>
          <a:xfrm>
            <a:off x="154324" y="851643"/>
            <a:ext cx="8738156" cy="1061503"/>
            <a:chOff x="328613" y="1196752"/>
            <a:chExt cx="8263594" cy="1061503"/>
          </a:xfrm>
          <a:effectLst>
            <a:outerShdw blurRad="50800" dist="50800" dir="5400000" algn="ctr" rotWithShape="0">
              <a:srgbClr val="000000">
                <a:alpha val="44000"/>
              </a:srgbClr>
            </a:outerShdw>
          </a:effectLst>
        </p:grpSpPr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xmlns="" id="{B67DE71F-3745-4B93-9A35-689A15BE7DEA}"/>
                </a:ext>
              </a:extLst>
            </p:cNvPr>
            <p:cNvSpPr txBox="1"/>
            <p:nvPr/>
          </p:nvSpPr>
          <p:spPr>
            <a:xfrm>
              <a:off x="6067425" y="1196752"/>
              <a:ext cx="2004520" cy="42537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2000" kern="0" dirty="0">
                <a:solidFill>
                  <a:srgbClr val="000000"/>
                </a:solidFill>
                <a:latin typeface="Arial" charset="0"/>
                <a:ea typeface="ＭＳ Ｐゴシック"/>
              </a:endParaRPr>
            </a:p>
          </p:txBody>
        </p:sp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xmlns="" id="{562CC803-75C9-4667-BF9D-22596544F00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8613" y="1896647"/>
              <a:ext cx="8263594" cy="361608"/>
            </a:xfrm>
            <a:prstGeom prst="rect">
              <a:avLst/>
            </a:prstGeom>
            <a:solidFill>
              <a:srgbClr val="00458C"/>
            </a:solidFill>
            <a:ln w="12700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2A79D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 defTabSz="801688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bg-BG" b="1" kern="0" noProof="1" smtClean="0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Програма</a:t>
              </a:r>
              <a:endParaRPr lang="de-DE" b="1" kern="0" noProof="1">
                <a:solidFill>
                  <a:srgbClr val="FFFFFF"/>
                </a:solidFill>
                <a:latin typeface="+mn-lt"/>
                <a:ea typeface="ＭＳ Ｐゴシック"/>
                <a:cs typeface="Microsoft Sans Serif" pitchFamily="34" charset="0"/>
              </a:endParaRPr>
            </a:p>
          </p:txBody>
        </p:sp>
      </p:grpSp>
      <p:grpSp>
        <p:nvGrpSpPr>
          <p:cNvPr id="34" name="Gruppieren 33">
            <a:extLst>
              <a:ext uri="{FF2B5EF4-FFF2-40B4-BE49-F238E27FC236}">
                <a16:creationId xmlns:a16="http://schemas.microsoft.com/office/drawing/2014/main" xmlns="" id="{7A44B6D2-BFCE-443B-9476-368A45E17557}"/>
              </a:ext>
            </a:extLst>
          </p:cNvPr>
          <p:cNvGrpSpPr/>
          <p:nvPr/>
        </p:nvGrpSpPr>
        <p:grpSpPr>
          <a:xfrm>
            <a:off x="395536" y="5589240"/>
            <a:ext cx="8278812" cy="567805"/>
            <a:chOff x="328614" y="1650346"/>
            <a:chExt cx="8278812" cy="723900"/>
          </a:xfrm>
          <a:effectLst>
            <a:outerShdw blurRad="50800" dist="50800" dir="5400000" algn="ctr" rotWithShape="0">
              <a:srgbClr val="000000">
                <a:alpha val="44000"/>
              </a:srgbClr>
            </a:outerShdw>
          </a:effectLst>
        </p:grpSpPr>
        <p:sp>
          <p:nvSpPr>
            <p:cNvPr id="36" name="Rectangle 3">
              <a:extLst>
                <a:ext uri="{FF2B5EF4-FFF2-40B4-BE49-F238E27FC236}">
                  <a16:creationId xmlns:a16="http://schemas.microsoft.com/office/drawing/2014/main" xmlns="" id="{F6CCF933-E41C-401D-90E7-550A847DDE58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775156" y="1650346"/>
              <a:ext cx="7832270" cy="723900"/>
            </a:xfrm>
            <a:prstGeom prst="rect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FFFFFF">
                    <a:gamma/>
                    <a:shade val="92941"/>
                    <a:invGamma/>
                  </a:srgbClr>
                </a:gs>
              </a:gsLst>
              <a:lin ang="0" scaled="1"/>
            </a:gradFill>
            <a:ln w="12700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53882" dir="2700000" algn="ctr" rotWithShape="0">
                      <a:srgbClr val="B2B2B2"/>
                    </a:outerShdw>
                  </a:effectLst>
                </a14:hiddenEffects>
              </a:ext>
            </a:extLst>
          </p:spPr>
          <p:txBody>
            <a:bodyPr lIns="252000" tIns="72000" rIns="72000" bIns="720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25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n-US" sz="2000" kern="0" noProof="1">
                <a:solidFill>
                  <a:srgbClr val="000000"/>
                </a:solidFill>
                <a:latin typeface="+mn-lt"/>
                <a:ea typeface="ＭＳ Ｐゴシック"/>
                <a:cs typeface="Microsoft Sans Serif" pitchFamily="34" charset="0"/>
              </a:endParaRPr>
            </a:p>
          </p:txBody>
        </p:sp>
        <p:sp>
          <p:nvSpPr>
            <p:cNvPr id="37" name="Rectangle 7">
              <a:extLst>
                <a:ext uri="{FF2B5EF4-FFF2-40B4-BE49-F238E27FC236}">
                  <a16:creationId xmlns:a16="http://schemas.microsoft.com/office/drawing/2014/main" xmlns="" id="{2944BEB6-6C1B-49CF-9191-51F8AE8ADF80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8614" y="1650346"/>
              <a:ext cx="451178" cy="723900"/>
            </a:xfrm>
            <a:prstGeom prst="rect">
              <a:avLst/>
            </a:prstGeom>
            <a:solidFill>
              <a:srgbClr val="00458C"/>
            </a:solidFill>
            <a:ln w="12700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lIns="0" tIns="0" rIns="0" bIns="0" anchor="ctr"/>
            <a:lstStyle/>
            <a:p>
              <a:pPr marL="0" marR="0" lvl="0" indent="0" algn="ctr" defTabSz="80168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2000" b="1" kern="0" noProof="1">
                  <a:solidFill>
                    <a:srgbClr val="FFFFFF"/>
                  </a:solidFill>
                  <a:latin typeface="Source Sans Pro" panose="020B0503030403020204" pitchFamily="34" charset="0"/>
                  <a:ea typeface="ＭＳ Ｐゴシック"/>
                  <a:cs typeface="Microsoft Sans Serif" pitchFamily="34" charset="0"/>
                </a:rPr>
                <a:t>6</a:t>
              </a:r>
              <a:endParaRPr kumimoji="0" lang="de-DE" sz="2000" b="1" i="0" u="none" strike="noStrike" kern="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ource Sans Pro" panose="020B0503030403020204" pitchFamily="34" charset="0"/>
                <a:ea typeface="ＭＳ Ｐゴシック"/>
                <a:cs typeface="Microsoft Sans Serif" pitchFamily="34" charset="0"/>
              </a:endParaRPr>
            </a:p>
          </p:txBody>
        </p:sp>
      </p:grpSp>
      <p:sp>
        <p:nvSpPr>
          <p:cNvPr id="38" name="Textfeld 37">
            <a:extLst>
              <a:ext uri="{FF2B5EF4-FFF2-40B4-BE49-F238E27FC236}">
                <a16:creationId xmlns:a16="http://schemas.microsoft.com/office/drawing/2014/main" xmlns="" id="{3A7BBB8D-5C86-4C4D-9D3D-B97AE94D5F6A}"/>
              </a:ext>
            </a:extLst>
          </p:cNvPr>
          <p:cNvSpPr txBox="1"/>
          <p:nvPr/>
        </p:nvSpPr>
        <p:spPr>
          <a:xfrm>
            <a:off x="859211" y="5673087"/>
            <a:ext cx="782422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sz="2000" kern="0" noProof="1">
                <a:solidFill>
                  <a:srgbClr val="00458C"/>
                </a:solidFill>
                <a:cs typeface="Microsoft Sans Serif" pitchFamily="34" charset="0"/>
              </a:rPr>
              <a:t>О</a:t>
            </a:r>
            <a:r>
              <a:rPr lang="bg-BG" sz="2000" kern="0" noProof="1" smtClean="0">
                <a:solidFill>
                  <a:srgbClr val="00458C"/>
                </a:solidFill>
                <a:cs typeface="Microsoft Sans Serif" pitchFamily="34" charset="0"/>
              </a:rPr>
              <a:t>бобщение и последни бележки</a:t>
            </a:r>
            <a:endParaRPr lang="en-US" sz="2000" kern="0" noProof="1">
              <a:solidFill>
                <a:srgbClr val="00458C"/>
              </a:solidFill>
              <a:cs typeface="Microsoft Sans Serif" pitchFamily="34" charset="0"/>
            </a:endParaRPr>
          </a:p>
          <a:p>
            <a:endParaRPr lang="en-US" sz="2000" dirty="0">
              <a:solidFill>
                <a:srgbClr val="0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8627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484BC4-8C7A-4DC2-B635-7CC68E0D1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08" y="161420"/>
            <a:ext cx="8100391" cy="724942"/>
          </a:xfrm>
        </p:spPr>
        <p:txBody>
          <a:bodyPr>
            <a:normAutofit fontScale="90000"/>
          </a:bodyPr>
          <a:lstStyle/>
          <a:p>
            <a:r>
              <a:rPr lang="bg-BG" sz="3200" dirty="0"/>
              <a:t>Екстремистка пропаганда </a:t>
            </a:r>
            <a:r>
              <a:rPr lang="de-DE" sz="3200" dirty="0"/>
              <a:t>– </a:t>
            </a:r>
            <a:r>
              <a:rPr lang="bg-BG" sz="3200" dirty="0"/>
              <a:t>практическата гледна точка</a:t>
            </a:r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xmlns="" id="{019E01D2-F5C1-4D5E-A23A-DF51DF9A1555}"/>
              </a:ext>
            </a:extLst>
          </p:cNvPr>
          <p:cNvGrpSpPr/>
          <p:nvPr/>
        </p:nvGrpSpPr>
        <p:grpSpPr>
          <a:xfrm>
            <a:off x="154324" y="851643"/>
            <a:ext cx="8738156" cy="1061503"/>
            <a:chOff x="328613" y="1196752"/>
            <a:chExt cx="8263594" cy="1061503"/>
          </a:xfrm>
          <a:effectLst>
            <a:outerShdw blurRad="50800" dist="50800" dir="5400000" algn="ctr" rotWithShape="0">
              <a:srgbClr val="000000">
                <a:alpha val="44000"/>
              </a:srgbClr>
            </a:outerShdw>
          </a:effectLst>
        </p:grpSpPr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xmlns="" id="{B67DE71F-3745-4B93-9A35-689A15BE7DEA}"/>
                </a:ext>
              </a:extLst>
            </p:cNvPr>
            <p:cNvSpPr txBox="1"/>
            <p:nvPr/>
          </p:nvSpPr>
          <p:spPr>
            <a:xfrm>
              <a:off x="6067425" y="1196752"/>
              <a:ext cx="2004520" cy="42537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2000" kern="0" dirty="0">
                <a:solidFill>
                  <a:srgbClr val="000000"/>
                </a:solidFill>
                <a:latin typeface="Arial" charset="0"/>
                <a:ea typeface="ＭＳ Ｐゴシック"/>
              </a:endParaRPr>
            </a:p>
          </p:txBody>
        </p:sp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xmlns="" id="{562CC803-75C9-4667-BF9D-22596544F00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8613" y="1896647"/>
              <a:ext cx="8263594" cy="361608"/>
            </a:xfrm>
            <a:prstGeom prst="rect">
              <a:avLst/>
            </a:prstGeom>
            <a:solidFill>
              <a:srgbClr val="00458C"/>
            </a:solidFill>
            <a:ln w="12700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2A79D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 defTabSz="801688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bg-BG" b="1" kern="0" noProof="1" smtClean="0">
                  <a:solidFill>
                    <a:srgbClr val="FFFFFF"/>
                  </a:solidFill>
                  <a:ea typeface="ＭＳ Ｐゴシック"/>
                  <a:cs typeface="Microsoft Sans Serif" pitchFamily="34" charset="0"/>
                </a:rPr>
                <a:t>Обобщение </a:t>
              </a:r>
              <a:endParaRPr lang="de-DE" b="1" kern="0" noProof="1">
                <a:solidFill>
                  <a:srgbClr val="FFFFFF"/>
                </a:solidFill>
                <a:latin typeface="+mn-lt"/>
                <a:ea typeface="ＭＳ Ｐゴシック"/>
                <a:cs typeface="Microsoft Sans Serif" pitchFamily="34" charset="0"/>
              </a:endParaRPr>
            </a:p>
          </p:txBody>
        </p:sp>
      </p:grpSp>
      <p:sp>
        <p:nvSpPr>
          <p:cNvPr id="14" name="Titel 1">
            <a:extLst>
              <a:ext uri="{FF2B5EF4-FFF2-40B4-BE49-F238E27FC236}">
                <a16:creationId xmlns:a16="http://schemas.microsoft.com/office/drawing/2014/main" xmlns="" id="{B5840236-229C-474E-BE27-408907B15223}"/>
              </a:ext>
            </a:extLst>
          </p:cNvPr>
          <p:cNvSpPr txBox="1">
            <a:spLocks/>
          </p:cNvSpPr>
          <p:nvPr/>
        </p:nvSpPr>
        <p:spPr>
          <a:xfrm>
            <a:off x="2210962" y="3675907"/>
            <a:ext cx="4867902" cy="23991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1600" b="0" dirty="0"/>
              <a:t>                                     </a:t>
            </a:r>
          </a:p>
        </p:txBody>
      </p:sp>
      <p:sp>
        <p:nvSpPr>
          <p:cNvPr id="15" name="Titel 1">
            <a:extLst>
              <a:ext uri="{FF2B5EF4-FFF2-40B4-BE49-F238E27FC236}">
                <a16:creationId xmlns:a16="http://schemas.microsoft.com/office/drawing/2014/main" xmlns="" id="{31FCA593-17CC-4375-9627-BEF2F74A3842}"/>
              </a:ext>
            </a:extLst>
          </p:cNvPr>
          <p:cNvSpPr txBox="1">
            <a:spLocks/>
          </p:cNvSpPr>
          <p:nvPr/>
        </p:nvSpPr>
        <p:spPr>
          <a:xfrm>
            <a:off x="2298955" y="3675907"/>
            <a:ext cx="4867902" cy="23991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1600" b="0" dirty="0"/>
              <a:t>                                     </a:t>
            </a:r>
          </a:p>
        </p:txBody>
      </p:sp>
      <p:grpSp>
        <p:nvGrpSpPr>
          <p:cNvPr id="16" name="Gruppieren 15">
            <a:extLst>
              <a:ext uri="{FF2B5EF4-FFF2-40B4-BE49-F238E27FC236}">
                <a16:creationId xmlns:a16="http://schemas.microsoft.com/office/drawing/2014/main" xmlns="" id="{84F4BA95-AC7D-4BFF-8CD0-32BC77419587}"/>
              </a:ext>
            </a:extLst>
          </p:cNvPr>
          <p:cNvGrpSpPr/>
          <p:nvPr/>
        </p:nvGrpSpPr>
        <p:grpSpPr>
          <a:xfrm>
            <a:off x="4134105" y="4117926"/>
            <a:ext cx="4763127" cy="1934368"/>
            <a:chOff x="5603421" y="4321935"/>
            <a:chExt cx="4763127" cy="1934368"/>
          </a:xfrm>
        </p:grpSpPr>
        <p:sp>
          <p:nvSpPr>
            <p:cNvPr id="17" name="Rectangle 5">
              <a:extLst>
                <a:ext uri="{FF2B5EF4-FFF2-40B4-BE49-F238E27FC236}">
                  <a16:creationId xmlns:a16="http://schemas.microsoft.com/office/drawing/2014/main" xmlns="" id="{82CF509C-B917-4EB3-9BCC-3FBF711EA883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7692021" y="5179978"/>
              <a:ext cx="2674527" cy="10763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61B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FEA501"/>
                    </a:outerShdw>
                  </a:effectLst>
                </a14:hiddenEffects>
              </a:ext>
            </a:extLst>
          </p:spPr>
          <p:txBody>
            <a:bodyPr lIns="0" rIns="0" anchor="b"/>
            <a:lstStyle/>
            <a:p>
              <a:pPr algn="ctr">
                <a:spcBef>
                  <a:spcPct val="60000"/>
                </a:spcBef>
                <a:buClr>
                  <a:srgbClr val="0061B2"/>
                </a:buClr>
                <a:buFont typeface="Wingdings" pitchFamily="2" charset="2"/>
                <a:buNone/>
                <a:defRPr/>
              </a:pPr>
              <a:r>
                <a:rPr lang="de-DE" sz="2000" kern="0" noProof="1">
                  <a:solidFill>
                    <a:srgbClr val="002060"/>
                  </a:solidFill>
                  <a:latin typeface="Arial"/>
                  <a:ea typeface="ＭＳ Ｐゴシック"/>
                </a:rPr>
                <a:t>2. </a:t>
              </a:r>
              <a:r>
                <a:rPr lang="bg-BG" sz="2000" kern="0" noProof="1" smtClean="0">
                  <a:solidFill>
                    <a:srgbClr val="002060"/>
                  </a:solidFill>
                  <a:latin typeface="Arial"/>
                  <a:ea typeface="ＭＳ Ｐゴシック"/>
                </a:rPr>
                <a:t>Препоръка</a:t>
              </a:r>
              <a:endParaRPr lang="de-DE" sz="2000" kern="0" noProof="1">
                <a:solidFill>
                  <a:srgbClr val="002060"/>
                </a:solidFill>
                <a:latin typeface="Arial"/>
                <a:ea typeface="ＭＳ Ｐゴシック"/>
              </a:endParaRPr>
            </a:p>
            <a:p>
              <a:pPr algn="ctr">
                <a:spcBef>
                  <a:spcPct val="60000"/>
                </a:spcBef>
                <a:buClr>
                  <a:srgbClr val="0061B2"/>
                </a:buClr>
                <a:buFont typeface="Wingdings" pitchFamily="2" charset="2"/>
                <a:buNone/>
                <a:defRPr/>
              </a:pPr>
              <a:r>
                <a:rPr lang="bg-BG" sz="2000" b="1" kern="0" noProof="1" smtClean="0">
                  <a:solidFill>
                    <a:srgbClr val="002060"/>
                  </a:solidFill>
                  <a:latin typeface="Arial"/>
                  <a:ea typeface="ＭＳ Ｐゴシック"/>
                </a:rPr>
                <a:t>Събиране на важна информация за радикализацията</a:t>
              </a:r>
              <a:endParaRPr lang="de-DE" sz="2000" b="1" kern="0" noProof="1">
                <a:solidFill>
                  <a:srgbClr val="002060"/>
                </a:solidFill>
                <a:latin typeface="Arial"/>
                <a:ea typeface="Arial Unicode MS" pitchFamily="34" charset="-128"/>
                <a:cs typeface="Arial" charset="0"/>
              </a:endParaRPr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xmlns="" id="{43B6207C-0CD1-49D5-8541-94A26E1972F5}"/>
                </a:ext>
              </a:extLst>
            </p:cNvPr>
            <p:cNvSpPr>
              <a:spLocks/>
            </p:cNvSpPr>
            <p:nvPr/>
          </p:nvSpPr>
          <p:spPr bwMode="gray">
            <a:xfrm>
              <a:off x="5949496" y="4333047"/>
              <a:ext cx="1590675" cy="1608138"/>
            </a:xfrm>
            <a:custGeom>
              <a:avLst/>
              <a:gdLst>
                <a:gd name="T0" fmla="*/ 164 w 285"/>
                <a:gd name="T1" fmla="*/ 92 h 286"/>
                <a:gd name="T2" fmla="*/ 0 w 285"/>
                <a:gd name="T3" fmla="*/ 191 h 286"/>
                <a:gd name="T4" fmla="*/ 0 w 285"/>
                <a:gd name="T5" fmla="*/ 286 h 286"/>
                <a:gd name="T6" fmla="*/ 285 w 285"/>
                <a:gd name="T7" fmla="*/ 0 h 286"/>
                <a:gd name="T8" fmla="*/ 191 w 285"/>
                <a:gd name="T9" fmla="*/ 0 h 286"/>
                <a:gd name="T10" fmla="*/ 164 w 285"/>
                <a:gd name="T11" fmla="*/ 92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5" h="286">
                  <a:moveTo>
                    <a:pt x="164" y="92"/>
                  </a:moveTo>
                  <a:cubicBezTo>
                    <a:pt x="129" y="154"/>
                    <a:pt x="66" y="189"/>
                    <a:pt x="0" y="191"/>
                  </a:cubicBezTo>
                  <a:cubicBezTo>
                    <a:pt x="0" y="286"/>
                    <a:pt x="0" y="286"/>
                    <a:pt x="0" y="286"/>
                  </a:cubicBezTo>
                  <a:cubicBezTo>
                    <a:pt x="156" y="282"/>
                    <a:pt x="282" y="156"/>
                    <a:pt x="285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90" y="32"/>
                    <a:pt x="181" y="63"/>
                    <a:pt x="164" y="92"/>
                  </a:cubicBezTo>
                  <a:close/>
                </a:path>
              </a:pathLst>
            </a:custGeom>
            <a:solidFill>
              <a:srgbClr val="2D508F"/>
            </a:solidFill>
            <a:ln w="28575" cmpd="sng">
              <a:solidFill>
                <a:srgbClr val="FFFFFF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292929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de-DE" sz="2000" kern="0">
                <a:solidFill>
                  <a:srgbClr val="002060"/>
                </a:solidFill>
                <a:latin typeface="Arial"/>
                <a:ea typeface="ＭＳ Ｐゴシック"/>
              </a:endParaRPr>
            </a:p>
          </p:txBody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xmlns="" id="{639221C1-5BD1-479C-BDB9-F30E5A6FE455}"/>
                </a:ext>
              </a:extLst>
            </p:cNvPr>
            <p:cNvSpPr>
              <a:spLocks/>
            </p:cNvSpPr>
            <p:nvPr/>
          </p:nvSpPr>
          <p:spPr bwMode="gray">
            <a:xfrm>
              <a:off x="5949496" y="4321935"/>
              <a:ext cx="992188" cy="1003300"/>
            </a:xfrm>
            <a:custGeom>
              <a:avLst/>
              <a:gdLst>
                <a:gd name="T0" fmla="*/ 0 w 178"/>
                <a:gd name="T1" fmla="*/ 179 h 179"/>
                <a:gd name="T2" fmla="*/ 154 w 178"/>
                <a:gd name="T3" fmla="*/ 86 h 179"/>
                <a:gd name="T4" fmla="*/ 178 w 178"/>
                <a:gd name="T5" fmla="*/ 0 h 179"/>
                <a:gd name="T6" fmla="*/ 0 w 178"/>
                <a:gd name="T7" fmla="*/ 0 h 179"/>
                <a:gd name="T8" fmla="*/ 0 w 178"/>
                <a:gd name="T9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179">
                  <a:moveTo>
                    <a:pt x="0" y="179"/>
                  </a:moveTo>
                  <a:cubicBezTo>
                    <a:pt x="61" y="177"/>
                    <a:pt x="120" y="144"/>
                    <a:pt x="154" y="86"/>
                  </a:cubicBezTo>
                  <a:cubicBezTo>
                    <a:pt x="169" y="59"/>
                    <a:pt x="177" y="29"/>
                    <a:pt x="178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79"/>
                  </a:lnTo>
                  <a:close/>
                </a:path>
              </a:pathLst>
            </a:custGeom>
            <a:gradFill rotWithShape="1">
              <a:gsLst>
                <a:gs pos="0">
                  <a:srgbClr val="C0C0C0">
                    <a:gamma/>
                    <a:tint val="26275"/>
                    <a:invGamma/>
                  </a:srgbClr>
                </a:gs>
                <a:gs pos="100000">
                  <a:srgbClr val="C0C0C0"/>
                </a:gs>
              </a:gsLst>
              <a:lin ang="5400000" scaled="1"/>
            </a:gradFill>
            <a:ln w="19050" cmpd="sng">
              <a:solidFill>
                <a:srgbClr val="FFFFFF"/>
              </a:solidFill>
              <a:miter lim="800000"/>
              <a:headEnd/>
              <a:tailEnd/>
            </a:ln>
            <a:effectLst>
              <a:outerShdw dist="45791" dir="2021404" algn="ctr" rotWithShape="0">
                <a:srgbClr val="292929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2000" kern="0">
                <a:solidFill>
                  <a:srgbClr val="002060"/>
                </a:solidFill>
                <a:latin typeface="Arial"/>
                <a:ea typeface="ＭＳ Ｐゴシック"/>
              </a:endParaRPr>
            </a:p>
          </p:txBody>
        </p:sp>
        <p:sp>
          <p:nvSpPr>
            <p:cNvPr id="20" name="WordArt 18">
              <a:extLst>
                <a:ext uri="{FF2B5EF4-FFF2-40B4-BE49-F238E27FC236}">
                  <a16:creationId xmlns:a16="http://schemas.microsoft.com/office/drawing/2014/main" xmlns="" id="{347F216C-175E-4173-B3AC-9D1F514B6ADC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gray">
            <a:xfrm rot="8100000" flipH="1" flipV="1">
              <a:off x="5603421" y="4467985"/>
              <a:ext cx="1868488" cy="977900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spcFirstLastPara="1" wrap="none" fromWordArt="1">
              <a:prstTxWarp prst="textArchDown">
                <a:avLst>
                  <a:gd name="adj" fmla="val 1650928"/>
                </a:avLst>
              </a:prstTxWarp>
            </a:bodyPr>
            <a:lstStyle/>
            <a:p>
              <a:pPr algn="ctr"/>
              <a:r>
                <a:rPr lang="de-DE" sz="2000" kern="10" dirty="0">
                  <a:solidFill>
                    <a:prstClr val="white"/>
                  </a:solidFill>
                  <a:cs typeface="Arial" panose="020B0604020202020204" pitchFamily="34" charset="0"/>
                </a:rPr>
                <a:t> </a:t>
              </a:r>
              <a:r>
                <a:rPr lang="bg-BG" sz="2000" kern="10" dirty="0" smtClean="0">
                  <a:solidFill>
                    <a:prstClr val="white"/>
                  </a:solidFill>
                  <a:cs typeface="Arial" panose="020B0604020202020204" pitchFamily="34" charset="0"/>
                </a:rPr>
                <a:t>Превенция</a:t>
              </a:r>
              <a:endParaRPr lang="de-DE" sz="2000" kern="10" dirty="0">
                <a:solidFill>
                  <a:prstClr val="white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21" name="Gruppieren 20">
            <a:extLst>
              <a:ext uri="{FF2B5EF4-FFF2-40B4-BE49-F238E27FC236}">
                <a16:creationId xmlns:a16="http://schemas.microsoft.com/office/drawing/2014/main" xmlns="" id="{1ECBA7E9-6E63-45D1-9ADF-5FAA6EE8B7A8}"/>
              </a:ext>
            </a:extLst>
          </p:cNvPr>
          <p:cNvGrpSpPr/>
          <p:nvPr/>
        </p:nvGrpSpPr>
        <p:grpSpPr>
          <a:xfrm>
            <a:off x="-3274" y="3800426"/>
            <a:ext cx="4400904" cy="2232495"/>
            <a:chOff x="1466042" y="4004435"/>
            <a:chExt cx="4400904" cy="2232495"/>
          </a:xfrm>
        </p:grpSpPr>
        <p:sp>
          <p:nvSpPr>
            <p:cNvPr id="22" name="Rectangle 7">
              <a:extLst>
                <a:ext uri="{FF2B5EF4-FFF2-40B4-BE49-F238E27FC236}">
                  <a16:creationId xmlns:a16="http://schemas.microsoft.com/office/drawing/2014/main" xmlns="" id="{4EB4CB9F-43EB-45EA-B3DA-2D150A8A7E20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466042" y="5289193"/>
              <a:ext cx="2889284" cy="9477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61B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FEA501"/>
                    </a:outerShdw>
                  </a:effectLst>
                </a14:hiddenEffects>
              </a:ext>
            </a:extLst>
          </p:spPr>
          <p:txBody>
            <a:bodyPr lIns="0" rIns="0" anchor="b"/>
            <a:lstStyle/>
            <a:p>
              <a:pPr algn="ctr">
                <a:spcBef>
                  <a:spcPct val="60000"/>
                </a:spcBef>
                <a:buClr>
                  <a:srgbClr val="0061B2"/>
                </a:buClr>
                <a:buFont typeface="Wingdings" pitchFamily="2" charset="2"/>
                <a:buNone/>
                <a:defRPr/>
              </a:pPr>
              <a:r>
                <a:rPr lang="de-DE" sz="2000" kern="0" noProof="1">
                  <a:solidFill>
                    <a:srgbClr val="002060"/>
                  </a:solidFill>
                  <a:latin typeface="Arial"/>
                  <a:ea typeface="ＭＳ Ｐゴシック"/>
                  <a:cs typeface="Arial" charset="0"/>
                </a:rPr>
                <a:t>3. </a:t>
              </a:r>
              <a:r>
                <a:rPr lang="bg-BG" sz="2000" kern="0" noProof="1" smtClean="0">
                  <a:solidFill>
                    <a:srgbClr val="002060"/>
                  </a:solidFill>
                  <a:latin typeface="Arial"/>
                  <a:ea typeface="ＭＳ Ｐゴシック"/>
                  <a:cs typeface="Arial" charset="0"/>
                </a:rPr>
                <a:t>Препоръка</a:t>
              </a:r>
              <a:endParaRPr lang="de-DE" sz="2000" kern="0" noProof="1">
                <a:solidFill>
                  <a:srgbClr val="002060"/>
                </a:solidFill>
                <a:latin typeface="Arial"/>
                <a:ea typeface="ＭＳ Ｐゴシック"/>
                <a:cs typeface="Arial" charset="0"/>
              </a:endParaRPr>
            </a:p>
            <a:p>
              <a:pPr algn="ctr">
                <a:spcBef>
                  <a:spcPct val="60000"/>
                </a:spcBef>
                <a:buClr>
                  <a:srgbClr val="0061B2"/>
                </a:buClr>
                <a:buFont typeface="Wingdings" pitchFamily="2" charset="2"/>
                <a:buNone/>
                <a:defRPr/>
              </a:pPr>
              <a:r>
                <a:rPr lang="bg-BG" sz="2000" b="1" kern="0" noProof="1" smtClean="0">
                  <a:solidFill>
                    <a:srgbClr val="002060"/>
                  </a:solidFill>
                  <a:latin typeface="Arial"/>
                  <a:ea typeface="ＭＳ Ｐゴシック"/>
                </a:rPr>
                <a:t>Полицията трябва да е част от програми за дерадикализация</a:t>
              </a:r>
              <a:endParaRPr lang="de-DE" sz="2000" b="1" kern="0" noProof="1">
                <a:solidFill>
                  <a:srgbClr val="002060"/>
                </a:solidFill>
                <a:latin typeface="Arial"/>
                <a:ea typeface="Arial Unicode MS" pitchFamily="34" charset="-128"/>
                <a:cs typeface="Arial" charset="0"/>
              </a:endParaRPr>
            </a:p>
          </p:txBody>
        </p:sp>
        <p:sp>
          <p:nvSpPr>
            <p:cNvPr id="23" name="Line 21">
              <a:extLst>
                <a:ext uri="{FF2B5EF4-FFF2-40B4-BE49-F238E27FC236}">
                  <a16:creationId xmlns:a16="http://schemas.microsoft.com/office/drawing/2014/main" xmlns="" id="{7E731022-AA37-46A8-B079-8E1CBD6E5DF7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717221" y="4353685"/>
              <a:ext cx="2051050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FEA501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de-DE" sz="2000" kern="0">
                <a:solidFill>
                  <a:srgbClr val="002060"/>
                </a:solidFill>
                <a:latin typeface="Arial"/>
                <a:ea typeface="ＭＳ Ｐゴシック"/>
              </a:endParaRPr>
            </a:p>
          </p:txBody>
        </p:sp>
        <p:sp>
          <p:nvSpPr>
            <p:cNvPr id="24" name="Freeform 8">
              <a:extLst>
                <a:ext uri="{FF2B5EF4-FFF2-40B4-BE49-F238E27FC236}">
                  <a16:creationId xmlns:a16="http://schemas.microsoft.com/office/drawing/2014/main" xmlns="" id="{916D511A-3F6A-4B3E-8B51-C17BBEB96E4B}"/>
                </a:ext>
              </a:extLst>
            </p:cNvPr>
            <p:cNvSpPr>
              <a:spLocks/>
            </p:cNvSpPr>
            <p:nvPr/>
          </p:nvSpPr>
          <p:spPr bwMode="gray">
            <a:xfrm>
              <a:off x="4274684" y="4334635"/>
              <a:ext cx="1592262" cy="1606550"/>
            </a:xfrm>
            <a:custGeom>
              <a:avLst/>
              <a:gdLst>
                <a:gd name="T0" fmla="*/ 193 w 285"/>
                <a:gd name="T1" fmla="*/ 165 h 286"/>
                <a:gd name="T2" fmla="*/ 94 w 285"/>
                <a:gd name="T3" fmla="*/ 0 h 286"/>
                <a:gd name="T4" fmla="*/ 0 w 285"/>
                <a:gd name="T5" fmla="*/ 0 h 286"/>
                <a:gd name="T6" fmla="*/ 285 w 285"/>
                <a:gd name="T7" fmla="*/ 286 h 286"/>
                <a:gd name="T8" fmla="*/ 285 w 285"/>
                <a:gd name="T9" fmla="*/ 192 h 286"/>
                <a:gd name="T10" fmla="*/ 193 w 285"/>
                <a:gd name="T11" fmla="*/ 165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5" h="286">
                  <a:moveTo>
                    <a:pt x="193" y="165"/>
                  </a:moveTo>
                  <a:cubicBezTo>
                    <a:pt x="132" y="130"/>
                    <a:pt x="97" y="66"/>
                    <a:pt x="9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156"/>
                    <a:pt x="129" y="282"/>
                    <a:pt x="285" y="286"/>
                  </a:cubicBezTo>
                  <a:cubicBezTo>
                    <a:pt x="285" y="192"/>
                    <a:pt x="285" y="192"/>
                    <a:pt x="285" y="192"/>
                  </a:cubicBezTo>
                  <a:cubicBezTo>
                    <a:pt x="254" y="190"/>
                    <a:pt x="222" y="182"/>
                    <a:pt x="193" y="165"/>
                  </a:cubicBezTo>
                  <a:close/>
                </a:path>
              </a:pathLst>
            </a:custGeom>
            <a:solidFill>
              <a:srgbClr val="2D508F"/>
            </a:solidFill>
            <a:ln w="28575" cmpd="sng">
              <a:solidFill>
                <a:srgbClr val="FFFFFF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292929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de-DE" sz="2000" kern="0">
                <a:solidFill>
                  <a:srgbClr val="002060"/>
                </a:solidFill>
                <a:latin typeface="Arial"/>
                <a:ea typeface="ＭＳ Ｐゴシック"/>
              </a:endParaRPr>
            </a:p>
          </p:txBody>
        </p:sp>
        <p:sp>
          <p:nvSpPr>
            <p:cNvPr id="25" name="Freeform 12">
              <a:extLst>
                <a:ext uri="{FF2B5EF4-FFF2-40B4-BE49-F238E27FC236}">
                  <a16:creationId xmlns:a16="http://schemas.microsoft.com/office/drawing/2014/main" xmlns="" id="{865CC56C-9A77-4A35-A9CD-76D327B6A9A5}"/>
                </a:ext>
              </a:extLst>
            </p:cNvPr>
            <p:cNvSpPr>
              <a:spLocks/>
            </p:cNvSpPr>
            <p:nvPr/>
          </p:nvSpPr>
          <p:spPr bwMode="gray">
            <a:xfrm>
              <a:off x="4873171" y="4321935"/>
              <a:ext cx="993775" cy="1003300"/>
            </a:xfrm>
            <a:custGeom>
              <a:avLst/>
              <a:gdLst>
                <a:gd name="T0" fmla="*/ 0 w 178"/>
                <a:gd name="T1" fmla="*/ 0 h 179"/>
                <a:gd name="T2" fmla="*/ 93 w 178"/>
                <a:gd name="T3" fmla="*/ 154 h 179"/>
                <a:gd name="T4" fmla="*/ 178 w 178"/>
                <a:gd name="T5" fmla="*/ 179 h 179"/>
                <a:gd name="T6" fmla="*/ 178 w 178"/>
                <a:gd name="T7" fmla="*/ 0 h 179"/>
                <a:gd name="T8" fmla="*/ 0 w 178"/>
                <a:gd name="T9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179">
                  <a:moveTo>
                    <a:pt x="0" y="0"/>
                  </a:moveTo>
                  <a:cubicBezTo>
                    <a:pt x="2" y="62"/>
                    <a:pt x="35" y="121"/>
                    <a:pt x="93" y="154"/>
                  </a:cubicBezTo>
                  <a:cubicBezTo>
                    <a:pt x="120" y="170"/>
                    <a:pt x="149" y="178"/>
                    <a:pt x="178" y="179"/>
                  </a:cubicBezTo>
                  <a:cubicBezTo>
                    <a:pt x="178" y="0"/>
                    <a:pt x="178" y="0"/>
                    <a:pt x="178" y="0"/>
                  </a:cubicBez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C0C0C0">
                    <a:gamma/>
                    <a:tint val="26275"/>
                    <a:invGamma/>
                  </a:srgbClr>
                </a:gs>
                <a:gs pos="100000">
                  <a:srgbClr val="C0C0C0"/>
                </a:gs>
              </a:gsLst>
              <a:lin ang="5400000" scaled="1"/>
            </a:gradFill>
            <a:ln w="19050" cmpd="sng">
              <a:solidFill>
                <a:srgbClr val="FFFFFF"/>
              </a:solidFill>
              <a:miter lim="800000"/>
              <a:headEnd/>
              <a:tailEnd/>
            </a:ln>
            <a:effectLst>
              <a:outerShdw dist="45791" dir="2021404" algn="ctr" rotWithShape="0">
                <a:srgbClr val="292929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2000" kern="0">
                <a:solidFill>
                  <a:srgbClr val="002060"/>
                </a:solidFill>
                <a:latin typeface="Arial"/>
                <a:ea typeface="ＭＳ Ｐゴシック"/>
              </a:endParaRPr>
            </a:p>
          </p:txBody>
        </p:sp>
        <p:sp>
          <p:nvSpPr>
            <p:cNvPr id="26" name="WordArt 19">
              <a:extLst>
                <a:ext uri="{FF2B5EF4-FFF2-40B4-BE49-F238E27FC236}">
                  <a16:creationId xmlns:a16="http://schemas.microsoft.com/office/drawing/2014/main" xmlns="" id="{08EB1C09-8F32-47A7-9700-BA2F40C8E2A7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gray">
            <a:xfrm rot="13500000" flipH="1" flipV="1">
              <a:off x="4347709" y="4448935"/>
              <a:ext cx="1868487" cy="979487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spcFirstLastPara="1" wrap="none" fromWordArt="1">
              <a:prstTxWarp prst="textArchDown">
                <a:avLst>
                  <a:gd name="adj" fmla="val 1652570"/>
                </a:avLst>
              </a:prstTxWarp>
            </a:bodyPr>
            <a:lstStyle/>
            <a:p>
              <a:pPr algn="ctr"/>
              <a:r>
                <a:rPr lang="de-DE" sz="2000" kern="10" dirty="0">
                  <a:solidFill>
                    <a:prstClr val="white"/>
                  </a:solidFill>
                  <a:cs typeface="Arial" panose="020B0604020202020204" pitchFamily="34" charset="0"/>
                </a:rPr>
                <a:t> </a:t>
              </a:r>
              <a:r>
                <a:rPr lang="bg-BG" sz="2000" kern="10" dirty="0" smtClean="0">
                  <a:solidFill>
                    <a:prstClr val="white"/>
                  </a:solidFill>
                  <a:cs typeface="Arial" panose="020B0604020202020204" pitchFamily="34" charset="0"/>
                </a:rPr>
                <a:t>Превенция</a:t>
              </a:r>
              <a:r>
                <a:rPr lang="de-DE" sz="2000" kern="10" dirty="0" smtClean="0">
                  <a:solidFill>
                    <a:prstClr val="white"/>
                  </a:solidFill>
                  <a:cs typeface="Arial" panose="020B0604020202020204" pitchFamily="34" charset="0"/>
                </a:rPr>
                <a:t> </a:t>
              </a:r>
              <a:endParaRPr lang="de-DE" sz="2000" kern="10" dirty="0">
                <a:solidFill>
                  <a:prstClr val="white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27" name="Gruppieren 26">
            <a:extLst>
              <a:ext uri="{FF2B5EF4-FFF2-40B4-BE49-F238E27FC236}">
                <a16:creationId xmlns:a16="http://schemas.microsoft.com/office/drawing/2014/main" xmlns="" id="{BB30E421-7B03-49A5-9774-A8A92A347E6F}"/>
              </a:ext>
            </a:extLst>
          </p:cNvPr>
          <p:cNvGrpSpPr/>
          <p:nvPr/>
        </p:nvGrpSpPr>
        <p:grpSpPr>
          <a:xfrm>
            <a:off x="26788" y="2374862"/>
            <a:ext cx="6340930" cy="4149714"/>
            <a:chOff x="1496104" y="2578871"/>
            <a:chExt cx="6340930" cy="4149714"/>
          </a:xfrm>
        </p:grpSpPr>
        <p:pic>
          <p:nvPicPr>
            <p:cNvPr id="28" name="Picture 2">
              <a:extLst>
                <a:ext uri="{FF2B5EF4-FFF2-40B4-BE49-F238E27FC236}">
                  <a16:creationId xmlns:a16="http://schemas.microsoft.com/office/drawing/2014/main" xmlns="" id="{09606078-9432-4CCA-8CE6-839F80838C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lum bright="-12000" contrast="-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48823" y="6015811"/>
              <a:ext cx="3888211" cy="7127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9" name="Rectangle 6">
              <a:extLst>
                <a:ext uri="{FF2B5EF4-FFF2-40B4-BE49-F238E27FC236}">
                  <a16:creationId xmlns:a16="http://schemas.microsoft.com/office/drawing/2014/main" xmlns="" id="{1FF6F6BC-0122-4A1C-99BF-F20DC62D6342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496104" y="2578871"/>
              <a:ext cx="3037951" cy="11826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61B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FEA501"/>
                    </a:outerShdw>
                  </a:effectLst>
                </a14:hiddenEffects>
              </a:ext>
            </a:extLst>
          </p:spPr>
          <p:txBody>
            <a:bodyPr lIns="0" rIns="0"/>
            <a:lstStyle/>
            <a:p>
              <a:pPr algn="ctr">
                <a:spcBef>
                  <a:spcPct val="60000"/>
                </a:spcBef>
                <a:buClr>
                  <a:srgbClr val="0061B2"/>
                </a:buClr>
                <a:buFont typeface="Wingdings" pitchFamily="2" charset="2"/>
                <a:buNone/>
                <a:defRPr/>
              </a:pPr>
              <a:r>
                <a:rPr lang="de-DE" sz="2000" kern="0" noProof="1">
                  <a:solidFill>
                    <a:srgbClr val="002060"/>
                  </a:solidFill>
                  <a:latin typeface="Arial"/>
                  <a:ea typeface="Arial Unicode MS" pitchFamily="34" charset="-128"/>
                  <a:cs typeface="Arial" charset="0"/>
                </a:rPr>
                <a:t>4. </a:t>
              </a:r>
              <a:r>
                <a:rPr lang="bg-BG" sz="2000" kern="0" noProof="1" smtClean="0">
                  <a:solidFill>
                    <a:srgbClr val="002060"/>
                  </a:solidFill>
                  <a:latin typeface="Arial"/>
                  <a:ea typeface="Arial Unicode MS" pitchFamily="34" charset="-128"/>
                  <a:cs typeface="Arial" charset="0"/>
                </a:rPr>
                <a:t>Препоръка</a:t>
              </a:r>
              <a:endParaRPr lang="de-DE" sz="2000" kern="0" noProof="1">
                <a:solidFill>
                  <a:srgbClr val="002060"/>
                </a:solidFill>
                <a:latin typeface="Arial"/>
                <a:ea typeface="Arial Unicode MS" pitchFamily="34" charset="-128"/>
                <a:cs typeface="Arial" charset="0"/>
              </a:endParaRPr>
            </a:p>
            <a:p>
              <a:pPr algn="ctr">
                <a:spcBef>
                  <a:spcPct val="60000"/>
                </a:spcBef>
                <a:buClr>
                  <a:srgbClr val="0061B2"/>
                </a:buClr>
                <a:buFont typeface="Wingdings" pitchFamily="2" charset="2"/>
                <a:buNone/>
                <a:defRPr/>
              </a:pPr>
              <a:r>
                <a:rPr lang="bg-BG" sz="2000" b="1" kern="0" noProof="1" smtClean="0">
                  <a:solidFill>
                    <a:srgbClr val="002060"/>
                  </a:solidFill>
                  <a:latin typeface="Arial"/>
                  <a:ea typeface="Arial Unicode MS" pitchFamily="34" charset="-128"/>
                  <a:cs typeface="Arial" charset="0"/>
                </a:rPr>
                <a:t>Изграждане на доверие чрез полицейска дейност в близост до обществото</a:t>
              </a:r>
              <a:endParaRPr lang="de-DE" sz="2000" b="1" kern="0" noProof="1">
                <a:solidFill>
                  <a:srgbClr val="002060"/>
                </a:solidFill>
                <a:latin typeface="Arial"/>
                <a:ea typeface="Arial Unicode MS" pitchFamily="34" charset="-128"/>
                <a:cs typeface="Arial" charset="0"/>
              </a:endParaRPr>
            </a:p>
          </p:txBody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xmlns="" id="{85B375FC-306C-45B2-9166-4B3427C778D9}"/>
                </a:ext>
              </a:extLst>
            </p:cNvPr>
            <p:cNvSpPr>
              <a:spLocks/>
            </p:cNvSpPr>
            <p:nvPr/>
          </p:nvSpPr>
          <p:spPr bwMode="gray">
            <a:xfrm>
              <a:off x="4273096" y="2624897"/>
              <a:ext cx="1592263" cy="1603375"/>
            </a:xfrm>
            <a:custGeom>
              <a:avLst/>
              <a:gdLst>
                <a:gd name="T0" fmla="*/ 121 w 285"/>
                <a:gd name="T1" fmla="*/ 193 h 285"/>
                <a:gd name="T2" fmla="*/ 285 w 285"/>
                <a:gd name="T3" fmla="*/ 94 h 285"/>
                <a:gd name="T4" fmla="*/ 285 w 285"/>
                <a:gd name="T5" fmla="*/ 0 h 285"/>
                <a:gd name="T6" fmla="*/ 0 w 285"/>
                <a:gd name="T7" fmla="*/ 285 h 285"/>
                <a:gd name="T8" fmla="*/ 94 w 285"/>
                <a:gd name="T9" fmla="*/ 285 h 285"/>
                <a:gd name="T10" fmla="*/ 121 w 285"/>
                <a:gd name="T11" fmla="*/ 193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5" h="285">
                  <a:moveTo>
                    <a:pt x="121" y="193"/>
                  </a:moveTo>
                  <a:cubicBezTo>
                    <a:pt x="156" y="132"/>
                    <a:pt x="219" y="96"/>
                    <a:pt x="285" y="94"/>
                  </a:cubicBezTo>
                  <a:cubicBezTo>
                    <a:pt x="285" y="0"/>
                    <a:pt x="285" y="0"/>
                    <a:pt x="285" y="0"/>
                  </a:cubicBezTo>
                  <a:cubicBezTo>
                    <a:pt x="129" y="3"/>
                    <a:pt x="4" y="129"/>
                    <a:pt x="0" y="285"/>
                  </a:cubicBezTo>
                  <a:cubicBezTo>
                    <a:pt x="94" y="285"/>
                    <a:pt x="94" y="285"/>
                    <a:pt x="94" y="285"/>
                  </a:cubicBezTo>
                  <a:cubicBezTo>
                    <a:pt x="95" y="253"/>
                    <a:pt x="104" y="222"/>
                    <a:pt x="121" y="193"/>
                  </a:cubicBezTo>
                  <a:close/>
                </a:path>
              </a:pathLst>
            </a:custGeom>
            <a:solidFill>
              <a:srgbClr val="2D508F"/>
            </a:solidFill>
            <a:ln w="28575" cmpd="sng">
              <a:solidFill>
                <a:srgbClr val="FFFFFF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292929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de-DE" sz="2000" kern="0">
                <a:solidFill>
                  <a:srgbClr val="002060"/>
                </a:solidFill>
                <a:latin typeface="Arial"/>
                <a:ea typeface="ＭＳ Ｐゴシック"/>
              </a:endParaRPr>
            </a:p>
          </p:txBody>
        </p:sp>
        <p:sp>
          <p:nvSpPr>
            <p:cNvPr id="31" name="Freeform 14">
              <a:extLst>
                <a:ext uri="{FF2B5EF4-FFF2-40B4-BE49-F238E27FC236}">
                  <a16:creationId xmlns:a16="http://schemas.microsoft.com/office/drawing/2014/main" xmlns="" id="{50494C09-3D75-482C-A2B1-886AD4E1CAB2}"/>
                </a:ext>
              </a:extLst>
            </p:cNvPr>
            <p:cNvSpPr>
              <a:spLocks/>
            </p:cNvSpPr>
            <p:nvPr/>
          </p:nvSpPr>
          <p:spPr bwMode="gray">
            <a:xfrm>
              <a:off x="4873171" y="3232910"/>
              <a:ext cx="992188" cy="1008062"/>
            </a:xfrm>
            <a:custGeom>
              <a:avLst/>
              <a:gdLst>
                <a:gd name="T0" fmla="*/ 178 w 178"/>
                <a:gd name="T1" fmla="*/ 0 h 179"/>
                <a:gd name="T2" fmla="*/ 24 w 178"/>
                <a:gd name="T3" fmla="*/ 93 h 179"/>
                <a:gd name="T4" fmla="*/ 0 w 178"/>
                <a:gd name="T5" fmla="*/ 179 h 179"/>
                <a:gd name="T6" fmla="*/ 178 w 178"/>
                <a:gd name="T7" fmla="*/ 179 h 179"/>
                <a:gd name="T8" fmla="*/ 178 w 178"/>
                <a:gd name="T9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179">
                  <a:moveTo>
                    <a:pt x="178" y="0"/>
                  </a:moveTo>
                  <a:cubicBezTo>
                    <a:pt x="117" y="3"/>
                    <a:pt x="58" y="36"/>
                    <a:pt x="24" y="93"/>
                  </a:cubicBezTo>
                  <a:cubicBezTo>
                    <a:pt x="9" y="120"/>
                    <a:pt x="1" y="150"/>
                    <a:pt x="0" y="179"/>
                  </a:cubicBezTo>
                  <a:cubicBezTo>
                    <a:pt x="178" y="179"/>
                    <a:pt x="178" y="179"/>
                    <a:pt x="178" y="179"/>
                  </a:cubicBezTo>
                  <a:lnTo>
                    <a:pt x="178" y="0"/>
                  </a:lnTo>
                  <a:close/>
                </a:path>
              </a:pathLst>
            </a:custGeom>
            <a:gradFill rotWithShape="1">
              <a:gsLst>
                <a:gs pos="0">
                  <a:srgbClr val="C0C0C0"/>
                </a:gs>
                <a:gs pos="100000">
                  <a:srgbClr val="C0C0C0">
                    <a:gamma/>
                    <a:tint val="26275"/>
                    <a:invGamma/>
                  </a:srgbClr>
                </a:gs>
              </a:gsLst>
              <a:lin ang="5400000" scaled="1"/>
            </a:gradFill>
            <a:ln w="19050" cmpd="sng">
              <a:solidFill>
                <a:srgbClr val="FFFFFF"/>
              </a:solidFill>
              <a:miter lim="800000"/>
              <a:headEnd/>
              <a:tailEnd/>
            </a:ln>
            <a:effectLst>
              <a:outerShdw dist="45791" dir="2021404" algn="ctr" rotWithShape="0">
                <a:srgbClr val="292929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2000" kern="0">
                <a:solidFill>
                  <a:srgbClr val="002060"/>
                </a:solidFill>
                <a:latin typeface="Arial"/>
                <a:ea typeface="ＭＳ Ｐゴシック"/>
              </a:endParaRPr>
            </a:p>
          </p:txBody>
        </p:sp>
        <p:sp>
          <p:nvSpPr>
            <p:cNvPr id="32" name="WordArt 17">
              <a:extLst>
                <a:ext uri="{FF2B5EF4-FFF2-40B4-BE49-F238E27FC236}">
                  <a16:creationId xmlns:a16="http://schemas.microsoft.com/office/drawing/2014/main" xmlns="" id="{A831CF1C-9AB1-43AE-B4C3-569E9BE30768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gray">
            <a:xfrm rot="18949315">
              <a:off x="4431846" y="3178935"/>
              <a:ext cx="1868488" cy="977900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spcFirstLastPara="1" wrap="none" fromWordArt="1">
              <a:prstTxWarp prst="textArchUp">
                <a:avLst>
                  <a:gd name="adj" fmla="val 12751735"/>
                </a:avLst>
              </a:prstTxWarp>
            </a:bodyPr>
            <a:lstStyle/>
            <a:p>
              <a:pPr algn="ctr"/>
              <a:r>
                <a:rPr lang="de-DE" sz="2000" kern="10" dirty="0">
                  <a:solidFill>
                    <a:prstClr val="white"/>
                  </a:solidFill>
                  <a:cs typeface="Arial" panose="020B0604020202020204" pitchFamily="34" charset="0"/>
                </a:rPr>
                <a:t> </a:t>
              </a:r>
              <a:r>
                <a:rPr lang="bg-BG" sz="2000" kern="10" dirty="0" smtClean="0">
                  <a:solidFill>
                    <a:prstClr val="white"/>
                  </a:solidFill>
                  <a:cs typeface="Arial" panose="020B0604020202020204" pitchFamily="34" charset="0"/>
                </a:rPr>
                <a:t>Превенция</a:t>
              </a:r>
              <a:r>
                <a:rPr lang="de-DE" sz="2000" kern="10" dirty="0" smtClean="0">
                  <a:solidFill>
                    <a:prstClr val="white"/>
                  </a:solidFill>
                  <a:cs typeface="Arial" panose="020B0604020202020204" pitchFamily="34" charset="0"/>
                </a:rPr>
                <a:t> </a:t>
              </a:r>
              <a:endParaRPr lang="de-DE" sz="2000" kern="10" dirty="0">
                <a:solidFill>
                  <a:prstClr val="white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33" name="Gruppieren 32">
            <a:extLst>
              <a:ext uri="{FF2B5EF4-FFF2-40B4-BE49-F238E27FC236}">
                <a16:creationId xmlns:a16="http://schemas.microsoft.com/office/drawing/2014/main" xmlns="" id="{9186CF30-E2F2-4BBD-842F-8CA030689926}"/>
              </a:ext>
            </a:extLst>
          </p:cNvPr>
          <p:cNvGrpSpPr/>
          <p:nvPr/>
        </p:nvGrpSpPr>
        <p:grpSpPr>
          <a:xfrm>
            <a:off x="4480180" y="2420888"/>
            <a:ext cx="4663820" cy="1993900"/>
            <a:chOff x="5949496" y="2624897"/>
            <a:chExt cx="4663820" cy="1993900"/>
          </a:xfrm>
        </p:grpSpPr>
        <p:sp>
          <p:nvSpPr>
            <p:cNvPr id="35" name="Rectangle 4">
              <a:extLst>
                <a:ext uri="{FF2B5EF4-FFF2-40B4-BE49-F238E27FC236}">
                  <a16:creationId xmlns:a16="http://schemas.microsoft.com/office/drawing/2014/main" xmlns="" id="{8C44C8AB-A8EA-4F0E-B28D-0F3512ACF2FE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7837034" y="2696905"/>
              <a:ext cx="2776282" cy="11811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61B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FEA501"/>
                    </a:outerShdw>
                  </a:effectLst>
                </a14:hiddenEffects>
              </a:ext>
            </a:extLst>
          </p:spPr>
          <p:txBody>
            <a:bodyPr lIns="0" rIns="0"/>
            <a:lstStyle/>
            <a:p>
              <a:pPr algn="ctr">
                <a:spcBef>
                  <a:spcPct val="60000"/>
                </a:spcBef>
                <a:buClr>
                  <a:srgbClr val="0061B2"/>
                </a:buClr>
                <a:buFont typeface="Wingdings" pitchFamily="2" charset="2"/>
                <a:buNone/>
                <a:defRPr/>
              </a:pPr>
              <a:r>
                <a:rPr lang="de-DE" sz="2000" kern="0" noProof="1">
                  <a:solidFill>
                    <a:srgbClr val="002060"/>
                  </a:solidFill>
                  <a:latin typeface="Arial"/>
                  <a:ea typeface="ＭＳ Ｐゴシック"/>
                </a:rPr>
                <a:t>1. </a:t>
              </a:r>
              <a:r>
                <a:rPr lang="bg-BG" sz="2000" kern="0" noProof="1" smtClean="0">
                  <a:solidFill>
                    <a:srgbClr val="002060"/>
                  </a:solidFill>
                  <a:latin typeface="Arial"/>
                  <a:ea typeface="ＭＳ Ｐゴシック"/>
                </a:rPr>
                <a:t>Препоръка</a:t>
              </a:r>
              <a:endParaRPr lang="de-DE" sz="2000" kern="0" noProof="1">
                <a:solidFill>
                  <a:srgbClr val="002060"/>
                </a:solidFill>
                <a:latin typeface="Arial"/>
                <a:ea typeface="ＭＳ Ｐゴシック"/>
              </a:endParaRPr>
            </a:p>
            <a:p>
              <a:pPr algn="ctr">
                <a:spcBef>
                  <a:spcPct val="60000"/>
                </a:spcBef>
                <a:buClr>
                  <a:srgbClr val="0061B2"/>
                </a:buClr>
                <a:buFont typeface="Wingdings" pitchFamily="2" charset="2"/>
                <a:buNone/>
                <a:defRPr/>
              </a:pPr>
              <a:r>
                <a:rPr lang="bg-BG" sz="2000" b="1" kern="0" noProof="1" smtClean="0">
                  <a:solidFill>
                    <a:srgbClr val="002060"/>
                  </a:solidFill>
                  <a:latin typeface="Arial"/>
                  <a:ea typeface="ＭＳ Ｐゴシック"/>
                </a:rPr>
                <a:t>Ранно разпознаване на знаци за радикализиране</a:t>
              </a:r>
              <a:endParaRPr lang="de-DE" sz="2000" b="1" kern="0" noProof="1">
                <a:solidFill>
                  <a:srgbClr val="002060"/>
                </a:solidFill>
                <a:latin typeface="Arial"/>
                <a:ea typeface="ＭＳ Ｐゴシック"/>
              </a:endParaRPr>
            </a:p>
          </p:txBody>
        </p:sp>
        <p:sp>
          <p:nvSpPr>
            <p:cNvPr id="39" name="Line 22">
              <a:extLst>
                <a:ext uri="{FF2B5EF4-FFF2-40B4-BE49-F238E27FC236}">
                  <a16:creationId xmlns:a16="http://schemas.microsoft.com/office/drawing/2014/main" xmlns="" id="{4B1DD13A-9300-4DBC-84A7-356C4C0BE9E9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8197396" y="4352097"/>
              <a:ext cx="2051050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FEA501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de-DE" sz="2000" kern="0">
                <a:solidFill>
                  <a:srgbClr val="002060"/>
                </a:solidFill>
                <a:latin typeface="Arial"/>
                <a:ea typeface="ＭＳ Ｐゴシック"/>
              </a:endParaRPr>
            </a:p>
          </p:txBody>
        </p:sp>
        <p:sp>
          <p:nvSpPr>
            <p:cNvPr id="40" name="Freeform 10">
              <a:extLst>
                <a:ext uri="{FF2B5EF4-FFF2-40B4-BE49-F238E27FC236}">
                  <a16:creationId xmlns:a16="http://schemas.microsoft.com/office/drawing/2014/main" xmlns="" id="{ABBFA39F-D41B-4B7A-B5A5-639E836D5965}"/>
                </a:ext>
              </a:extLst>
            </p:cNvPr>
            <p:cNvSpPr>
              <a:spLocks/>
            </p:cNvSpPr>
            <p:nvPr/>
          </p:nvSpPr>
          <p:spPr bwMode="gray">
            <a:xfrm>
              <a:off x="5949496" y="2624897"/>
              <a:ext cx="1590675" cy="1603375"/>
            </a:xfrm>
            <a:custGeom>
              <a:avLst/>
              <a:gdLst>
                <a:gd name="T0" fmla="*/ 92 w 285"/>
                <a:gd name="T1" fmla="*/ 120 h 285"/>
                <a:gd name="T2" fmla="*/ 191 w 285"/>
                <a:gd name="T3" fmla="*/ 285 h 285"/>
                <a:gd name="T4" fmla="*/ 285 w 285"/>
                <a:gd name="T5" fmla="*/ 285 h 285"/>
                <a:gd name="T6" fmla="*/ 0 w 285"/>
                <a:gd name="T7" fmla="*/ 0 h 285"/>
                <a:gd name="T8" fmla="*/ 0 w 285"/>
                <a:gd name="T9" fmla="*/ 94 h 285"/>
                <a:gd name="T10" fmla="*/ 92 w 285"/>
                <a:gd name="T11" fmla="*/ 120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5" h="285">
                  <a:moveTo>
                    <a:pt x="92" y="120"/>
                  </a:moveTo>
                  <a:cubicBezTo>
                    <a:pt x="153" y="156"/>
                    <a:pt x="188" y="219"/>
                    <a:pt x="191" y="285"/>
                  </a:cubicBezTo>
                  <a:cubicBezTo>
                    <a:pt x="285" y="285"/>
                    <a:pt x="285" y="285"/>
                    <a:pt x="285" y="285"/>
                  </a:cubicBezTo>
                  <a:cubicBezTo>
                    <a:pt x="281" y="129"/>
                    <a:pt x="156" y="3"/>
                    <a:pt x="0" y="0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31" y="95"/>
                    <a:pt x="63" y="104"/>
                    <a:pt x="92" y="120"/>
                  </a:cubicBezTo>
                  <a:close/>
                </a:path>
              </a:pathLst>
            </a:custGeom>
            <a:solidFill>
              <a:srgbClr val="2D508F"/>
            </a:solidFill>
            <a:ln w="28575" cmpd="sng">
              <a:solidFill>
                <a:srgbClr val="FFFFFF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292929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de-DE" sz="2000" kern="0">
                <a:solidFill>
                  <a:srgbClr val="002060"/>
                </a:solidFill>
                <a:latin typeface="Arial"/>
                <a:ea typeface="ＭＳ Ｐゴシック"/>
              </a:endParaRPr>
            </a:p>
          </p:txBody>
        </p:sp>
        <p:sp>
          <p:nvSpPr>
            <p:cNvPr id="41" name="WordArt 16">
              <a:extLst>
                <a:ext uri="{FF2B5EF4-FFF2-40B4-BE49-F238E27FC236}">
                  <a16:creationId xmlns:a16="http://schemas.microsoft.com/office/drawing/2014/main" xmlns="" id="{F55A7AF8-F095-43B5-80A8-B79736940960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gray">
            <a:xfrm rot="2760000">
              <a:off x="5593102" y="3195604"/>
              <a:ext cx="1868487" cy="977900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spcFirstLastPara="1" wrap="none" fromWordArt="1">
              <a:prstTxWarp prst="textArchUp">
                <a:avLst>
                  <a:gd name="adj" fmla="val 12752973"/>
                </a:avLst>
              </a:prstTxWarp>
            </a:bodyPr>
            <a:lstStyle/>
            <a:p>
              <a:pPr algn="ctr"/>
              <a:r>
                <a:rPr lang="de-DE" sz="2000" kern="10" dirty="0">
                  <a:solidFill>
                    <a:prstClr val="white"/>
                  </a:solidFill>
                  <a:cs typeface="Arial" panose="020B0604020202020204" pitchFamily="34" charset="0"/>
                </a:rPr>
                <a:t> </a:t>
              </a:r>
              <a:r>
                <a:rPr lang="bg-BG" sz="2000" kern="10" dirty="0" smtClean="0">
                  <a:solidFill>
                    <a:prstClr val="white"/>
                  </a:solidFill>
                  <a:cs typeface="Arial" panose="020B0604020202020204" pitchFamily="34" charset="0"/>
                </a:rPr>
                <a:t>Превенция</a:t>
              </a:r>
              <a:r>
                <a:rPr lang="de-DE" sz="2000" kern="10" dirty="0" smtClean="0">
                  <a:solidFill>
                    <a:prstClr val="white"/>
                  </a:solidFill>
                  <a:cs typeface="Arial" panose="020B0604020202020204" pitchFamily="34" charset="0"/>
                </a:rPr>
                <a:t> </a:t>
              </a:r>
              <a:endParaRPr lang="de-DE" sz="2000" kern="10" dirty="0">
                <a:solidFill>
                  <a:prstClr val="white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42" name="Freeform 13">
              <a:extLst>
                <a:ext uri="{FF2B5EF4-FFF2-40B4-BE49-F238E27FC236}">
                  <a16:creationId xmlns:a16="http://schemas.microsoft.com/office/drawing/2014/main" xmlns="" id="{0E075B8D-63CC-41A2-9714-AF0A66020C5C}"/>
                </a:ext>
              </a:extLst>
            </p:cNvPr>
            <p:cNvSpPr>
              <a:spLocks/>
            </p:cNvSpPr>
            <p:nvPr/>
          </p:nvSpPr>
          <p:spPr bwMode="gray">
            <a:xfrm>
              <a:off x="5949496" y="3232910"/>
              <a:ext cx="992188" cy="1006475"/>
            </a:xfrm>
            <a:custGeom>
              <a:avLst/>
              <a:gdLst>
                <a:gd name="T0" fmla="*/ 178 w 178"/>
                <a:gd name="T1" fmla="*/ 179 h 179"/>
                <a:gd name="T2" fmla="*/ 86 w 178"/>
                <a:gd name="T3" fmla="*/ 25 h 179"/>
                <a:gd name="T4" fmla="*/ 0 w 178"/>
                <a:gd name="T5" fmla="*/ 0 h 179"/>
                <a:gd name="T6" fmla="*/ 0 w 178"/>
                <a:gd name="T7" fmla="*/ 179 h 179"/>
                <a:gd name="T8" fmla="*/ 178 w 178"/>
                <a:gd name="T9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179">
                  <a:moveTo>
                    <a:pt x="178" y="179"/>
                  </a:moveTo>
                  <a:cubicBezTo>
                    <a:pt x="176" y="117"/>
                    <a:pt x="143" y="58"/>
                    <a:pt x="86" y="25"/>
                  </a:cubicBezTo>
                  <a:cubicBezTo>
                    <a:pt x="58" y="9"/>
                    <a:pt x="29" y="1"/>
                    <a:pt x="0" y="0"/>
                  </a:cubicBezTo>
                  <a:cubicBezTo>
                    <a:pt x="0" y="179"/>
                    <a:pt x="0" y="179"/>
                    <a:pt x="0" y="179"/>
                  </a:cubicBezTo>
                  <a:lnTo>
                    <a:pt x="178" y="17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EEEEEE"/>
                </a:gs>
                <a:gs pos="100000">
                  <a:srgbClr val="C0C0C0"/>
                </a:gs>
              </a:gsLst>
              <a:lin ang="16200000" scaled="1"/>
              <a:tileRect/>
            </a:gradFill>
            <a:ln w="19050" cmpd="sng">
              <a:solidFill>
                <a:srgbClr val="FFFFFF"/>
              </a:solidFill>
              <a:miter lim="800000"/>
              <a:headEnd/>
              <a:tailEnd/>
            </a:ln>
            <a:effectLst>
              <a:outerShdw dist="45791" dir="2021404" algn="ctr" rotWithShape="0">
                <a:srgbClr val="292929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2000" kern="0">
                <a:solidFill>
                  <a:srgbClr val="002060"/>
                </a:solidFill>
                <a:latin typeface="Arial"/>
                <a:ea typeface="ＭＳ Ｐゴシック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5470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484BC4-8C7A-4DC2-B635-7CC68E0D1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08" y="161420"/>
            <a:ext cx="8100391" cy="724942"/>
          </a:xfrm>
        </p:spPr>
        <p:txBody>
          <a:bodyPr>
            <a:normAutofit fontScale="90000"/>
          </a:bodyPr>
          <a:lstStyle/>
          <a:p>
            <a:r>
              <a:rPr lang="bg-BG" sz="3200" dirty="0"/>
              <a:t>Екстремистка пропаганда </a:t>
            </a:r>
            <a:r>
              <a:rPr lang="de-DE" sz="3200" dirty="0"/>
              <a:t>– </a:t>
            </a:r>
            <a:r>
              <a:rPr lang="bg-BG" sz="3200" dirty="0"/>
              <a:t>практическата гледна точка</a:t>
            </a: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xmlns="" id="{1135D77C-9535-4DEF-B825-BD1CDD09FC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6322" y="6455627"/>
            <a:ext cx="7777678" cy="402374"/>
          </a:xfrm>
        </p:spPr>
        <p:txBody>
          <a:bodyPr/>
          <a:lstStyle/>
          <a:p>
            <a:r>
              <a:rPr lang="ru-RU"/>
              <a:t>Проект „Укрепване на капацитет, обмен на опит и изследователска дейност в сферата на сигурността “</a:t>
            </a:r>
            <a:r>
              <a:rPr lang="bg-BG"/>
              <a:t> с договор No. 812108-68-02.10.2024, се изпълнява с финансова</a:t>
            </a:r>
            <a:r>
              <a:rPr lang="en-US"/>
              <a:t> </a:t>
            </a:r>
            <a:r>
              <a:rPr lang="bg-BG"/>
              <a:t>помощ на </a:t>
            </a:r>
            <a:r>
              <a:rPr lang="ru-RU"/>
              <a:t>Програмата на Република България по фонд „Вътрешна сигурност“ за периода 2021 – 2027</a:t>
            </a:r>
            <a:endParaRPr lang="nl-BE" dirty="0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xmlns="" id="{B67DE71F-3745-4B93-9A35-689A15BE7DEA}"/>
              </a:ext>
            </a:extLst>
          </p:cNvPr>
          <p:cNvSpPr txBox="1"/>
          <p:nvPr/>
        </p:nvSpPr>
        <p:spPr>
          <a:xfrm>
            <a:off x="6222705" y="851643"/>
            <a:ext cx="2119636" cy="42537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 sz="2000" kern="0" dirty="0">
              <a:solidFill>
                <a:srgbClr val="000000"/>
              </a:solidFill>
              <a:latin typeface="Arial" charset="0"/>
              <a:ea typeface="ＭＳ Ｐゴシック"/>
            </a:endParaRPr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xmlns="" id="{2D2E0433-888C-47B2-A52E-12DC8A90D338}"/>
              </a:ext>
            </a:extLst>
          </p:cNvPr>
          <p:cNvGrpSpPr/>
          <p:nvPr/>
        </p:nvGrpSpPr>
        <p:grpSpPr>
          <a:xfrm>
            <a:off x="1710395" y="1962437"/>
            <a:ext cx="5723210" cy="3653758"/>
            <a:chOff x="2833687" y="1598321"/>
            <a:chExt cx="6524625" cy="4680711"/>
          </a:xfrm>
        </p:grpSpPr>
        <p:sp>
          <p:nvSpPr>
            <p:cNvPr id="15" name="Rechteck: abgerundete Ecken 20">
              <a:extLst>
                <a:ext uri="{FF2B5EF4-FFF2-40B4-BE49-F238E27FC236}">
                  <a16:creationId xmlns:a16="http://schemas.microsoft.com/office/drawing/2014/main" xmlns="" id="{4B1B5153-A420-4A7F-A48B-48C23CB1958A}"/>
                </a:ext>
              </a:extLst>
            </p:cNvPr>
            <p:cNvSpPr/>
            <p:nvPr/>
          </p:nvSpPr>
          <p:spPr>
            <a:xfrm>
              <a:off x="2833687" y="1598321"/>
              <a:ext cx="6524625" cy="4680711"/>
            </a:xfrm>
            <a:prstGeom prst="roundRect">
              <a:avLst>
                <a:gd name="adj" fmla="val 2592"/>
              </a:avLst>
            </a:prstGeom>
            <a:solidFill>
              <a:srgbClr val="00458C"/>
            </a:solidFill>
            <a:ln>
              <a:noFill/>
            </a:ln>
            <a:effectLst>
              <a:outerShdw blurRad="50800" dist="38100" dir="2700000" algn="tl" rotWithShape="0">
                <a:srgbClr val="00206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prstClr val="white"/>
                </a:solidFill>
              </a:endParaRPr>
            </a:p>
          </p:txBody>
        </p:sp>
        <p:grpSp>
          <p:nvGrpSpPr>
            <p:cNvPr id="16" name="Gruppieren 15">
              <a:extLst>
                <a:ext uri="{FF2B5EF4-FFF2-40B4-BE49-F238E27FC236}">
                  <a16:creationId xmlns:a16="http://schemas.microsoft.com/office/drawing/2014/main" xmlns="" id="{3E29B6BE-CACB-4261-842E-ABD1884C2361}"/>
                </a:ext>
              </a:extLst>
            </p:cNvPr>
            <p:cNvGrpSpPr/>
            <p:nvPr/>
          </p:nvGrpSpPr>
          <p:grpSpPr>
            <a:xfrm>
              <a:off x="3104738" y="2613330"/>
              <a:ext cx="5982521" cy="2861640"/>
              <a:chOff x="3103700" y="2796210"/>
              <a:chExt cx="5982521" cy="2861640"/>
            </a:xfrm>
          </p:grpSpPr>
          <p:sp>
            <p:nvSpPr>
              <p:cNvPr id="17" name="TextBox 2">
                <a:extLst>
                  <a:ext uri="{FF2B5EF4-FFF2-40B4-BE49-F238E27FC236}">
                    <a16:creationId xmlns:a16="http://schemas.microsoft.com/office/drawing/2014/main" xmlns="" id="{D91C5BAF-D0E4-43C5-BA59-A22E9A5D0B04}"/>
                  </a:ext>
                </a:extLst>
              </p:cNvPr>
              <p:cNvSpPr txBox="1"/>
              <p:nvPr/>
            </p:nvSpPr>
            <p:spPr>
              <a:xfrm>
                <a:off x="3103700" y="2796210"/>
                <a:ext cx="5982521" cy="12222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g-BG" sz="2800" b="1" dirty="0" smtClean="0">
                    <a:solidFill>
                      <a:schemeClr val="bg1"/>
                    </a:solidFill>
                  </a:rPr>
                  <a:t>Имате ли някакви въпроси или коментари</a:t>
                </a:r>
                <a:r>
                  <a:rPr lang="de-DE" sz="2800" b="1" dirty="0" smtClean="0">
                    <a:solidFill>
                      <a:schemeClr val="bg1"/>
                    </a:solidFill>
                  </a:rPr>
                  <a:t>?</a:t>
                </a:r>
                <a:endParaRPr lang="en-US" sz="2800" b="1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18" name="Grafik 17" descr="Fragen">
                <a:extLst>
                  <a:ext uri="{FF2B5EF4-FFF2-40B4-BE49-F238E27FC236}">
                    <a16:creationId xmlns:a16="http://schemas.microsoft.com/office/drawing/2014/main" xmlns="" id="{D453D715-2A12-4E7A-8E51-95ED1B33AC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p:blipFill>
            <p:spPr>
              <a:xfrm>
                <a:off x="5446767" y="4359384"/>
                <a:ext cx="1298466" cy="1298466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861265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484BC4-8C7A-4DC2-B635-7CC68E0D1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08" y="161420"/>
            <a:ext cx="8100391" cy="724942"/>
          </a:xfrm>
        </p:spPr>
        <p:txBody>
          <a:bodyPr>
            <a:normAutofit fontScale="90000"/>
          </a:bodyPr>
          <a:lstStyle/>
          <a:p>
            <a:r>
              <a:rPr lang="bg-BG" sz="3200" dirty="0"/>
              <a:t>Екстремистка пропаганда </a:t>
            </a:r>
            <a:r>
              <a:rPr lang="de-DE" sz="3200" dirty="0"/>
              <a:t>– </a:t>
            </a:r>
            <a:r>
              <a:rPr lang="bg-BG" sz="3200" dirty="0"/>
              <a:t>практическата гледна точка</a:t>
            </a: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xmlns="" id="{1135D77C-9535-4DEF-B825-BD1CDD09FC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66322" y="6455627"/>
            <a:ext cx="7777678" cy="402374"/>
          </a:xfrm>
        </p:spPr>
        <p:txBody>
          <a:bodyPr/>
          <a:lstStyle/>
          <a:p>
            <a:r>
              <a:rPr lang="ru-RU"/>
              <a:t>Проект „Укрепване на капацитет, обмен на опит и изследователска дейност в сферата на сигурността “</a:t>
            </a:r>
            <a:r>
              <a:rPr lang="bg-BG"/>
              <a:t> с договор No. 812108-68-02.10.2024, се изпълнява с финансова</a:t>
            </a:r>
            <a:r>
              <a:rPr lang="en-US"/>
              <a:t> </a:t>
            </a:r>
            <a:r>
              <a:rPr lang="bg-BG"/>
              <a:t>помощ на </a:t>
            </a:r>
            <a:r>
              <a:rPr lang="ru-RU"/>
              <a:t>Програмата на Република България по фонд „Вътрешна сигурност“ за периода 2021 – 2027</a:t>
            </a:r>
            <a:endParaRPr lang="nl-BE" dirty="0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xmlns="" id="{B67DE71F-3745-4B93-9A35-689A15BE7DEA}"/>
              </a:ext>
            </a:extLst>
          </p:cNvPr>
          <p:cNvSpPr txBox="1"/>
          <p:nvPr/>
        </p:nvSpPr>
        <p:spPr>
          <a:xfrm>
            <a:off x="6222705" y="851643"/>
            <a:ext cx="2119636" cy="42537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 sz="2000" kern="0" dirty="0">
              <a:solidFill>
                <a:srgbClr val="000000"/>
              </a:solidFill>
              <a:latin typeface="Arial" charset="0"/>
              <a:ea typeface="ＭＳ Ｐゴシック"/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xmlns="" id="{756CFEA7-1949-4685-9B7C-4F3414D8B8F4}"/>
              </a:ext>
            </a:extLst>
          </p:cNvPr>
          <p:cNvSpPr txBox="1"/>
          <p:nvPr/>
        </p:nvSpPr>
        <p:spPr>
          <a:xfrm>
            <a:off x="2956550" y="5191619"/>
            <a:ext cx="3171804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 sz="2000" kern="0" dirty="0">
              <a:solidFill>
                <a:srgbClr val="000000"/>
              </a:solidFill>
              <a:latin typeface="Calibri" panose="020F0502020204030204"/>
              <a:ea typeface="ＭＳ Ｐゴシック"/>
            </a:endParaRPr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xmlns="" id="{449A3DBA-1066-4D61-AF34-0F717943764A}"/>
              </a:ext>
            </a:extLst>
          </p:cNvPr>
          <p:cNvGrpSpPr/>
          <p:nvPr/>
        </p:nvGrpSpPr>
        <p:grpSpPr>
          <a:xfrm>
            <a:off x="827584" y="1453792"/>
            <a:ext cx="7717380" cy="4793283"/>
            <a:chOff x="827584" y="1453792"/>
            <a:chExt cx="7717380" cy="4793283"/>
          </a:xfrm>
        </p:grpSpPr>
        <p:sp>
          <p:nvSpPr>
            <p:cNvPr id="11" name="Text Box 4">
              <a:extLst>
                <a:ext uri="{FF2B5EF4-FFF2-40B4-BE49-F238E27FC236}">
                  <a16:creationId xmlns:a16="http://schemas.microsoft.com/office/drawing/2014/main" xmlns="" id="{6CFBF4A2-97FB-47D8-9E5B-BD1A22C40149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827584" y="1453792"/>
              <a:ext cx="7717380" cy="58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61B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FEA501"/>
                    </a:outerShdw>
                  </a:effectLst>
                </a14:hiddenEffects>
              </a:ext>
            </a:extLst>
          </p:spPr>
          <p:txBody>
            <a:bodyPr wrap="square" l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Aft>
                  <a:spcPts val="1800"/>
                </a:spcAft>
              </a:pPr>
              <a:r>
                <a:rPr lang="bg-BG" altLang="de-DE" sz="3200" b="1" noProof="1" smtClean="0">
                  <a:solidFill>
                    <a:srgbClr val="00458C"/>
                  </a:solidFill>
                  <a:latin typeface="+mn-lt"/>
                  <a:cs typeface="Microsoft Sans Serif" panose="020B0604020202020204" pitchFamily="34" charset="0"/>
                </a:rPr>
                <a:t>Благодарим за вниманието</a:t>
              </a:r>
              <a:endParaRPr lang="de-DE" altLang="de-DE" sz="3200" b="1" noProof="1">
                <a:solidFill>
                  <a:srgbClr val="00458C"/>
                </a:solidFill>
                <a:latin typeface="+mn-lt"/>
                <a:cs typeface="Microsoft Sans Serif" panose="020B0604020202020204" pitchFamily="34" charset="0"/>
              </a:endParaRPr>
            </a:p>
          </p:txBody>
        </p:sp>
        <p:sp>
          <p:nvSpPr>
            <p:cNvPr id="13" name="Untertitel 3">
              <a:extLst>
                <a:ext uri="{FF2B5EF4-FFF2-40B4-BE49-F238E27FC236}">
                  <a16:creationId xmlns:a16="http://schemas.microsoft.com/office/drawing/2014/main" xmlns="" id="{D9669781-FDD2-424E-AF3D-508C89833F67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950416" y="2038567"/>
              <a:ext cx="7366000" cy="2254529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0" tIns="45720" rIns="0" bIns="45720" numCol="1" anchor="t" anchorCtr="0" compatLnSpc="1">
              <a:prstTxWarp prst="textNoShape">
                <a:avLst/>
              </a:prstTxWarp>
            </a:bodyPr>
            <a:lstStyle>
              <a:lvl1pPr marL="172800" indent="-540000" algn="l" rtl="0" eaLnBrk="0" fontAlgn="base" hangingPunct="0">
                <a:spcBef>
                  <a:spcPct val="6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None/>
                <a:defRPr sz="2200" b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381000" indent="-188913" algn="l" rtl="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>
                  <a:solidFill>
                    <a:schemeClr val="tx1"/>
                  </a:solidFill>
                  <a:latin typeface="+mn-lt"/>
                </a:defRPr>
              </a:lvl2pPr>
              <a:lvl3pPr marL="561975" indent="-179388" algn="l" rtl="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+mn-lt"/>
                </a:defRPr>
              </a:lvl3pPr>
              <a:lvl4pPr marL="768350" indent="-204788" algn="l" rtl="0" eaLnBrk="0" fontAlgn="base" hangingPunct="0">
                <a:spcBef>
                  <a:spcPct val="3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+mn-lt"/>
                </a:defRPr>
              </a:lvl4pPr>
              <a:lvl5pPr marL="1050925" indent="-168275" algn="l" rtl="0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1508125" indent="-168275" algn="l" rtl="0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1965325" indent="-168275" algn="l" rtl="0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2422525" indent="-168275" algn="l" rtl="0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2879725" indent="-168275" algn="l" rtl="0" eaLnBrk="0" fontAlgn="base" hangingPunct="0">
                <a:spcBef>
                  <a:spcPct val="40000"/>
                </a:spcBef>
                <a:spcAft>
                  <a:spcPct val="0"/>
                </a:spcAft>
                <a:buClr>
                  <a:schemeClr val="accent1"/>
                </a:buClr>
                <a:buFont typeface="Wingdings" pitchFamily="2" charset="2"/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lvl="0" algn="ctr">
                <a:spcBef>
                  <a:spcPts val="600"/>
                </a:spcBef>
                <a:buClr>
                  <a:srgbClr val="0061B2"/>
                </a:buClr>
                <a:defRPr/>
              </a:pPr>
              <a:endParaRPr lang="de-DE" sz="1000" kern="0" dirty="0">
                <a:solidFill>
                  <a:schemeClr val="tx1"/>
                </a:solidFill>
              </a:endParaRPr>
            </a:p>
            <a:p>
              <a:pPr lvl="0" algn="ctr">
                <a:spcBef>
                  <a:spcPts val="0"/>
                </a:spcBef>
                <a:buClr>
                  <a:srgbClr val="0061B2"/>
                </a:buClr>
                <a:defRPr/>
              </a:pPr>
              <a:r>
                <a:rPr lang="bg-BG" kern="0" dirty="0" smtClean="0">
                  <a:solidFill>
                    <a:srgbClr val="00458C"/>
                  </a:solidFill>
                </a:rPr>
                <a:t>Д-р Холгер Нич</a:t>
              </a:r>
              <a:endParaRPr lang="de-DE" kern="0" dirty="0">
                <a:solidFill>
                  <a:srgbClr val="00458C"/>
                </a:solidFill>
              </a:endParaRPr>
            </a:p>
            <a:p>
              <a:pPr lvl="0" algn="ctr">
                <a:spcBef>
                  <a:spcPts val="0"/>
                </a:spcBef>
                <a:buClr>
                  <a:srgbClr val="0061B2"/>
                </a:buClr>
                <a:defRPr/>
              </a:pPr>
              <a:r>
                <a:rPr lang="de-DE" kern="0" dirty="0">
                  <a:solidFill>
                    <a:srgbClr val="00458C"/>
                  </a:solidFill>
                </a:rPr>
                <a:t>Holger.Nitsch@pol.hfoed.bayern.de</a:t>
              </a:r>
            </a:p>
            <a:p>
              <a:pPr lvl="0" algn="ctr">
                <a:spcBef>
                  <a:spcPts val="0"/>
                </a:spcBef>
                <a:buClr>
                  <a:srgbClr val="0061B2"/>
                </a:buClr>
                <a:defRPr/>
              </a:pPr>
              <a:endParaRPr lang="de-DE" kern="0" dirty="0">
                <a:solidFill>
                  <a:srgbClr val="00458C"/>
                </a:solidFill>
              </a:endParaRPr>
            </a:p>
            <a:p>
              <a:pPr lvl="0" algn="ctr">
                <a:spcBef>
                  <a:spcPts val="0"/>
                </a:spcBef>
                <a:buClr>
                  <a:srgbClr val="0061B2"/>
                </a:buClr>
                <a:defRPr/>
              </a:pPr>
              <a:r>
                <a:rPr lang="bg-BG" kern="0" dirty="0" smtClean="0">
                  <a:solidFill>
                    <a:srgbClr val="00458C"/>
                  </a:solidFill>
                </a:rPr>
                <a:t>Полк. Холгер Шмид</a:t>
              </a:r>
              <a:endParaRPr lang="de-DE" kern="0" dirty="0">
                <a:solidFill>
                  <a:srgbClr val="00458C"/>
                </a:solidFill>
              </a:endParaRPr>
            </a:p>
            <a:p>
              <a:pPr lvl="0" algn="ctr">
                <a:spcBef>
                  <a:spcPts val="0"/>
                </a:spcBef>
                <a:buClr>
                  <a:srgbClr val="0061B2"/>
                </a:buClr>
                <a:defRPr/>
              </a:pPr>
              <a:r>
                <a:rPr lang="de-DE" kern="0" dirty="0">
                  <a:solidFill>
                    <a:srgbClr val="00458C"/>
                  </a:solidFill>
                </a:rPr>
                <a:t>Holger.schmidt01@polizei.bayern.de</a:t>
              </a:r>
            </a:p>
          </p:txBody>
        </p:sp>
        <p:pic>
          <p:nvPicPr>
            <p:cNvPr id="19" name="Picture 6">
              <a:extLst>
                <a:ext uri="{FF2B5EF4-FFF2-40B4-BE49-F238E27FC236}">
                  <a16:creationId xmlns:a16="http://schemas.microsoft.com/office/drawing/2014/main" xmlns="" id="{1443EBB3-D184-4855-951B-5B35A3C503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5038" y="4136162"/>
              <a:ext cx="6853923" cy="2110913"/>
            </a:xfrm>
            <a:prstGeom prst="rect">
              <a:avLst/>
            </a:prstGeom>
            <a:solidFill>
              <a:srgbClr val="00458C"/>
            </a:solidFill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5499139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570</TotalTime>
  <Words>4042</Words>
  <Application>Microsoft Office PowerPoint</Application>
  <PresentationFormat>On-screen Show (4:3)</PresentationFormat>
  <Paragraphs>475</Paragraphs>
  <Slides>46</Slides>
  <Notes>46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46</vt:i4>
      </vt:variant>
    </vt:vector>
  </HeadingPairs>
  <TitlesOfParts>
    <vt:vector size="61" baseType="lpstr">
      <vt:lpstr>Arial Unicode MS</vt:lpstr>
      <vt:lpstr>ＭＳ Ｐゴシック</vt:lpstr>
      <vt:lpstr>Arial</vt:lpstr>
      <vt:lpstr>Arial Narrow</vt:lpstr>
      <vt:lpstr>Calibri</vt:lpstr>
      <vt:lpstr>Calibri Light</vt:lpstr>
      <vt:lpstr>Microsoft Sans Serif</vt:lpstr>
      <vt:lpstr>Source Sans Pro</vt:lpstr>
      <vt:lpstr>Symbol</vt:lpstr>
      <vt:lpstr>Trebuchet MS</vt:lpstr>
      <vt:lpstr>Verdana</vt:lpstr>
      <vt:lpstr>Wingdings</vt:lpstr>
      <vt:lpstr>Wingdings 3</vt:lpstr>
      <vt:lpstr>Office Theme</vt:lpstr>
      <vt:lpstr>Custom Design</vt:lpstr>
      <vt:lpstr>Модул 3: екстремистка пропаганда  Идеологии на тероризма и каузи на екстремизма,  вербуване и пропаганда,  възможни стратегии за противодействие</vt:lpstr>
      <vt:lpstr>Екстремистка пропаганда – практическата гледна точка</vt:lpstr>
      <vt:lpstr>Екстремистка пропаганда – практическата гледна точка</vt:lpstr>
      <vt:lpstr>Екстремистка пропаганда – практическата гледна точка</vt:lpstr>
      <vt:lpstr>Екстремистка пропаганда – практическата гледна точка</vt:lpstr>
      <vt:lpstr>Екстремистка пропаганда – практическата гледна точка</vt:lpstr>
      <vt:lpstr>Екстремистка пропаганда – практическата гледна точка</vt:lpstr>
      <vt:lpstr>Екстремистка пропаганда – практическата гледна точка</vt:lpstr>
      <vt:lpstr>Екстремистка пропаганда – практическата гледна точка</vt:lpstr>
      <vt:lpstr>Екстремистка пропаганда – практическата гледна точка</vt:lpstr>
      <vt:lpstr>Екстремистка пропаганда – практическата гледна точка</vt:lpstr>
      <vt:lpstr>Екстремистка пропаганда – практическата гледна точка</vt:lpstr>
      <vt:lpstr>Екстремистка пропаганда – практическата гледна точка</vt:lpstr>
      <vt:lpstr>Екстремистка пропаганда – практическата гледна точка</vt:lpstr>
      <vt:lpstr>Екстремистка пропаганда – практическата гледна точка</vt:lpstr>
      <vt:lpstr>Екстремистка пропаганда – практическата гледна точка</vt:lpstr>
      <vt:lpstr>Екстремистка пропаганда – практическата гледна точка</vt:lpstr>
      <vt:lpstr>Екстремистка пропаганда – практическата гледна точка</vt:lpstr>
      <vt:lpstr>Екстремистка пропаганда – практическата гледна точка</vt:lpstr>
      <vt:lpstr>Екстремистка пропаганда – практическата гледна точка</vt:lpstr>
      <vt:lpstr>Екстремистка пропаганда – практическата гледна точка</vt:lpstr>
      <vt:lpstr>Екстремистка пропаганда – практическата гледна точка</vt:lpstr>
      <vt:lpstr>Екстремистка пропаганда – практическата гледна точка</vt:lpstr>
      <vt:lpstr>Екстремистка пропаганда – практическата гледна точка</vt:lpstr>
      <vt:lpstr>Екстремистка пропаганда – практическата гледна точка</vt:lpstr>
      <vt:lpstr>Salafîya Islam</vt:lpstr>
      <vt:lpstr>Екстремистка пропаганда – практическата гледна точка</vt:lpstr>
      <vt:lpstr>Екстремистка пропаганда – практическата гледна точка</vt:lpstr>
      <vt:lpstr>Екстремистка пропаганда – практическата гледна точка</vt:lpstr>
      <vt:lpstr>Екстремистка пропаганда – практическата гледна точка</vt:lpstr>
      <vt:lpstr>Екстремистка пропаганда – практическата гледна точка</vt:lpstr>
      <vt:lpstr>Екстремистка пропаганда – практическата гледна точка</vt:lpstr>
      <vt:lpstr>Екстремистка пропаганда – практическата гледна точка</vt:lpstr>
      <vt:lpstr>Екстремистка пропаганда – практическата гледна точка</vt:lpstr>
      <vt:lpstr>Екстремистка пропаганда – практическата гледна точка</vt:lpstr>
      <vt:lpstr>Екстремистка пропаганда – практическата гледна точка</vt:lpstr>
      <vt:lpstr>Екстремистка пропаганда – практическата гледна точка</vt:lpstr>
      <vt:lpstr>Екстремистка пропаганда – практическата гледна точка</vt:lpstr>
      <vt:lpstr>Екстремистка пропаганда – практическата гледна точка</vt:lpstr>
      <vt:lpstr>Екстремистка пропаганда – практическата гледна точка</vt:lpstr>
      <vt:lpstr>Екстремистка пропаганда – практическата гледна точка</vt:lpstr>
      <vt:lpstr>Екстремистка пропаганда – практическата гледна точка</vt:lpstr>
      <vt:lpstr>Екстремистка пропаганда – практическата гледна точка</vt:lpstr>
      <vt:lpstr>Екстремистка пропаганда – практическата гледна точка</vt:lpstr>
      <vt:lpstr>Екстремистка пропаганда – практическата гледна точка</vt:lpstr>
      <vt:lpstr>Екстремистка пропаганда – практическата гледна точка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Phases in negotiation</dc:title>
  <dc:creator>MCE</dc:creator>
  <cp:lastModifiedBy>Microsoft account</cp:lastModifiedBy>
  <cp:revision>245</cp:revision>
  <cp:lastPrinted>2017-06-16T09:12:05Z</cp:lastPrinted>
  <dcterms:created xsi:type="dcterms:W3CDTF">2017-03-29T09:05:23Z</dcterms:created>
  <dcterms:modified xsi:type="dcterms:W3CDTF">2025-02-27T17:36:31Z</dcterms:modified>
</cp:coreProperties>
</file>