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6" r:id="rId2"/>
  </p:sldMasterIdLst>
  <p:notesMasterIdLst>
    <p:notesMasterId r:id="rId16"/>
  </p:notesMasterIdLst>
  <p:handoutMasterIdLst>
    <p:handoutMasterId r:id="rId17"/>
  </p:handoutMasterIdLst>
  <p:sldIdLst>
    <p:sldId id="262" r:id="rId3"/>
    <p:sldId id="263" r:id="rId4"/>
    <p:sldId id="275" r:id="rId5"/>
    <p:sldId id="265" r:id="rId6"/>
    <p:sldId id="266" r:id="rId7"/>
    <p:sldId id="267" r:id="rId8"/>
    <p:sldId id="268" r:id="rId9"/>
    <p:sldId id="269" r:id="rId10"/>
    <p:sldId id="270" r:id="rId11"/>
    <p:sldId id="271" r:id="rId12"/>
    <p:sldId id="272" r:id="rId13"/>
    <p:sldId id="274" r:id="rId14"/>
    <p:sldId id="273" r:id="rId15"/>
  </p:sldIdLst>
  <p:sldSz cx="9144000" cy="6858000" type="screen4x3"/>
  <p:notesSz cx="7010400" cy="9296400"/>
  <p:defaultTextStyle>
    <a:defPPr>
      <a:defRPr lang="nl-B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D800"/>
    <a:srgbClr val="EADA00"/>
    <a:srgbClr val="00458C"/>
    <a:srgbClr val="0061AE"/>
    <a:srgbClr val="D1D3D4"/>
    <a:srgbClr val="8AC75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7722" autoAdjust="0"/>
  </p:normalViewPr>
  <p:slideViewPr>
    <p:cSldViewPr>
      <p:cViewPr varScale="1">
        <p:scale>
          <a:sx n="89" d="100"/>
          <a:sy n="89" d="100"/>
        </p:scale>
        <p:origin x="2244" y="84"/>
      </p:cViewPr>
      <p:guideLst>
        <p:guide orient="horz" pos="2160"/>
        <p:guide pos="2880"/>
      </p:guideLst>
    </p:cSldViewPr>
  </p:slideViewPr>
  <p:notesTextViewPr>
    <p:cViewPr>
      <p:scale>
        <a:sx n="300" d="100"/>
        <a:sy n="3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99" d="100"/>
          <a:sy n="99" d="100"/>
        </p:scale>
        <p:origin x="3492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64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8"/>
            <a:ext cx="3037840" cy="4664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8"/>
            <a:ext cx="3037840" cy="4664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CCBFE1-9CC7-49E3-92CD-5D85649B4E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9633875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endParaRPr lang="nl-B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B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1" y="4415790"/>
            <a:ext cx="5608320" cy="418338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6"/>
            <a:ext cx="303784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6"/>
            <a:ext cx="303784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4368BD-6076-4F77-8686-C8612C9D9DFD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167295466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FFBAF1-9C0F-49A3-8405-4343CA5C59B0}" type="slidenum">
              <a:rPr lang="nl-NL" smtClean="0"/>
              <a:t>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02165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4368BD-6076-4F77-8686-C8612C9D9DFD}" type="slidenum">
              <a:rPr lang="nl-BE" smtClean="0"/>
              <a:t>2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9565443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1">
    <p:bg>
      <p:bgPr>
        <a:solidFill>
          <a:schemeClr val="bg1">
            <a:alpha val="19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458C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nl-BE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  <a:latin typeface="Arial Narrow" panose="020B060602020203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  <a:endParaRPr lang="nl-BE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1BC7D0B-61AA-49FD-94FF-3C228BAB1DA6}"/>
              </a:ext>
            </a:extLst>
          </p:cNvPr>
          <p:cNvSpPr/>
          <p:nvPr userDrawn="1"/>
        </p:nvSpPr>
        <p:spPr>
          <a:xfrm>
            <a:off x="0" y="0"/>
            <a:ext cx="9144000" cy="1412776"/>
          </a:xfrm>
          <a:prstGeom prst="rect">
            <a:avLst/>
          </a:prstGeom>
          <a:solidFill>
            <a:srgbClr val="0045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012F0FE-917B-4E60-B435-59EC9456B4DF}"/>
              </a:ext>
            </a:extLst>
          </p:cNvPr>
          <p:cNvSpPr/>
          <p:nvPr userDrawn="1"/>
        </p:nvSpPr>
        <p:spPr>
          <a:xfrm>
            <a:off x="0" y="6211381"/>
            <a:ext cx="9143999" cy="653470"/>
          </a:xfrm>
          <a:prstGeom prst="rect">
            <a:avLst/>
          </a:prstGeom>
          <a:solidFill>
            <a:srgbClr val="FFD8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1BFC16C-4330-4C23-B7CB-62481E59724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391" y="332656"/>
            <a:ext cx="2567409" cy="54190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E649551-58F1-49DE-BF8F-FAF1344C2A6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8344" y="6453336"/>
            <a:ext cx="1295421" cy="25650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3CBA556-2E11-43A3-9A6E-9ECDA771108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6309289"/>
            <a:ext cx="2952328" cy="481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04625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bg>
      <p:bgPr>
        <a:solidFill>
          <a:schemeClr val="bg1">
            <a:alpha val="19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5A83FD78-86B9-443F-BA28-11F6A1A7B39D}"/>
              </a:ext>
            </a:extLst>
          </p:cNvPr>
          <p:cNvSpPr/>
          <p:nvPr userDrawn="1"/>
        </p:nvSpPr>
        <p:spPr>
          <a:xfrm>
            <a:off x="0" y="6462477"/>
            <a:ext cx="9143999" cy="402374"/>
          </a:xfrm>
          <a:prstGeom prst="rect">
            <a:avLst/>
          </a:prstGeom>
          <a:solidFill>
            <a:srgbClr val="FFD8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E0E76AB-CA15-423C-A259-D91E4BB1DEBA}"/>
              </a:ext>
            </a:extLst>
          </p:cNvPr>
          <p:cNvSpPr/>
          <p:nvPr userDrawn="1"/>
        </p:nvSpPr>
        <p:spPr>
          <a:xfrm>
            <a:off x="0" y="0"/>
            <a:ext cx="9144000" cy="1124744"/>
          </a:xfrm>
          <a:prstGeom prst="rect">
            <a:avLst/>
          </a:prstGeom>
          <a:solidFill>
            <a:srgbClr val="0045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BFABC801-9AAB-4B38-AEA6-6EEFE42436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614" y="161420"/>
            <a:ext cx="8028385" cy="724942"/>
          </a:xfrm>
        </p:spPr>
        <p:txBody>
          <a:bodyPr/>
          <a:lstStyle>
            <a:lvl1pPr>
              <a:defRPr>
                <a:solidFill>
                  <a:srgbClr val="FFD800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bg-BG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FF26F659-6766-4E83-B910-DD8393D230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383137"/>
            <a:ext cx="7886700" cy="4351338"/>
          </a:xfrm>
        </p:spPr>
        <p:txBody>
          <a:bodyPr/>
          <a:lstStyle>
            <a:lvl1pPr>
              <a:defRPr>
                <a:solidFill>
                  <a:srgbClr val="00458C"/>
                </a:solidFill>
              </a:defRPr>
            </a:lvl1pPr>
            <a:lvl2pPr>
              <a:defRPr>
                <a:solidFill>
                  <a:srgbClr val="00458C"/>
                </a:solidFill>
              </a:defRPr>
            </a:lvl2pPr>
            <a:lvl3pPr>
              <a:defRPr>
                <a:solidFill>
                  <a:srgbClr val="00458C"/>
                </a:solidFill>
              </a:defRPr>
            </a:lvl3pPr>
            <a:lvl4pPr>
              <a:defRPr>
                <a:solidFill>
                  <a:srgbClr val="00458C"/>
                </a:solidFill>
              </a:defRPr>
            </a:lvl4pPr>
            <a:lvl5pPr>
              <a:defRPr>
                <a:solidFill>
                  <a:srgbClr val="00458C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bg-BG" dirty="0"/>
          </a:p>
        </p:txBody>
      </p:sp>
      <p:sp>
        <p:nvSpPr>
          <p:cNvPr id="22" name="Footer Placeholder 4">
            <a:extLst>
              <a:ext uri="{FF2B5EF4-FFF2-40B4-BE49-F238E27FC236}">
                <a16:creationId xmlns:a16="http://schemas.microsoft.com/office/drawing/2014/main" id="{392D5C79-B086-45CB-8709-F508310D364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66322" y="6455627"/>
            <a:ext cx="7777678" cy="402374"/>
          </a:xfrm>
          <a:prstGeom prst="rect">
            <a:avLst/>
          </a:prstGeom>
        </p:spPr>
        <p:txBody>
          <a:bodyPr anchor="ctr" anchorCtr="0"/>
          <a:lstStyle>
            <a:lvl1pPr>
              <a:defRPr sz="900" b="1">
                <a:solidFill>
                  <a:srgbClr val="00458C"/>
                </a:solidFill>
                <a:latin typeface="Arial Narrow" panose="020B0606020202030204" pitchFamily="34" charset="0"/>
              </a:defRPr>
            </a:lvl1pPr>
          </a:lstStyle>
          <a:p>
            <a:r>
              <a:rPr lang="ru-RU" dirty="0"/>
              <a:t>Проект „</a:t>
            </a:r>
            <a:r>
              <a:rPr lang="ru-RU" dirty="0" err="1"/>
              <a:t>Укрепване</a:t>
            </a:r>
            <a:r>
              <a:rPr lang="ru-RU" dirty="0"/>
              <a:t> на </a:t>
            </a:r>
            <a:r>
              <a:rPr lang="ru-RU" dirty="0" err="1"/>
              <a:t>капацитет</a:t>
            </a:r>
            <a:r>
              <a:rPr lang="ru-RU" dirty="0"/>
              <a:t>, обмен на опит и </a:t>
            </a:r>
            <a:r>
              <a:rPr lang="ru-RU" dirty="0" err="1"/>
              <a:t>изследователска</a:t>
            </a:r>
            <a:r>
              <a:rPr lang="ru-RU" dirty="0"/>
              <a:t> </a:t>
            </a:r>
            <a:r>
              <a:rPr lang="ru-RU" dirty="0" err="1"/>
              <a:t>дейност</a:t>
            </a:r>
            <a:r>
              <a:rPr lang="ru-RU" dirty="0"/>
              <a:t> в </a:t>
            </a:r>
            <a:r>
              <a:rPr lang="ru-RU" dirty="0" err="1"/>
              <a:t>сферата</a:t>
            </a:r>
            <a:r>
              <a:rPr lang="ru-RU" dirty="0"/>
              <a:t> на </a:t>
            </a:r>
            <a:r>
              <a:rPr lang="ru-RU" dirty="0" err="1"/>
              <a:t>сигурността</a:t>
            </a:r>
            <a:r>
              <a:rPr lang="ru-RU" dirty="0"/>
              <a:t> “</a:t>
            </a:r>
            <a:r>
              <a:rPr lang="bg-BG" dirty="0"/>
              <a:t> с договор </a:t>
            </a:r>
            <a:r>
              <a:rPr lang="bg-BG" dirty="0" err="1"/>
              <a:t>No</a:t>
            </a:r>
            <a:r>
              <a:rPr lang="bg-BG" dirty="0"/>
              <a:t>. 812108-68-02.10.2024, се изпълнява с финансова</a:t>
            </a:r>
            <a:r>
              <a:rPr lang="en-US" dirty="0"/>
              <a:t> </a:t>
            </a:r>
            <a:r>
              <a:rPr lang="bg-BG" dirty="0"/>
              <a:t>помощ на </a:t>
            </a:r>
            <a:r>
              <a:rPr lang="ru-RU" dirty="0" err="1"/>
              <a:t>Програмата</a:t>
            </a:r>
            <a:r>
              <a:rPr lang="ru-RU" dirty="0"/>
              <a:t> на </a:t>
            </a:r>
            <a:r>
              <a:rPr lang="ru-RU" dirty="0" err="1"/>
              <a:t>Република</a:t>
            </a:r>
            <a:r>
              <a:rPr lang="ru-RU" dirty="0"/>
              <a:t> </a:t>
            </a:r>
            <a:r>
              <a:rPr lang="ru-RU" dirty="0" err="1"/>
              <a:t>България</a:t>
            </a:r>
            <a:r>
              <a:rPr lang="ru-RU" dirty="0"/>
              <a:t> по фонд „</a:t>
            </a:r>
            <a:r>
              <a:rPr lang="ru-RU" dirty="0" err="1"/>
              <a:t>Вътрешна</a:t>
            </a:r>
            <a:r>
              <a:rPr lang="ru-RU" dirty="0"/>
              <a:t> </a:t>
            </a:r>
            <a:r>
              <a:rPr lang="ru-RU" dirty="0" err="1"/>
              <a:t>сигурност</a:t>
            </a:r>
            <a:r>
              <a:rPr lang="ru-RU" dirty="0"/>
              <a:t>“ за периода 2021 – 2027</a:t>
            </a:r>
            <a:endParaRPr lang="nl-BE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166D7D3B-4640-46F4-89DC-BBD55F2221F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6597352"/>
            <a:ext cx="828692" cy="16408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B0914B7-AD73-4329-B1F1-10EB66B43F9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83778"/>
            <a:ext cx="871684" cy="796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42111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788646-BCC5-4AE2-BCE3-FD68898D9D8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91B4772-9C33-46AE-A8FC-4791B14DB52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bg-B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BEDB95-16FC-47EF-9614-D541A4195C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DB1D3A-6C5A-4F9D-812D-FFBBAF7DBA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Проект „Подобряване на капацитета и взаимодействието на институциите при работа с непридружени малолетни и непълнолетни лица“ се изпълнява с финансовата подкрепа на Норвежкия финансов механизъм 2014-2021 по процедура BGHOMEAFFAIRS-1.003</a:t>
            </a:r>
            <a:endParaRPr lang="bg-B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9E6438-FBA6-45D3-A4E5-6B86E59851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33952E-D023-4408-8B12-29342134489E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449939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381FCD-0ADB-4A1B-B956-4384AAAC09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352571-8BC7-452D-9AE2-4FD2BA2BDC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04D290-3689-4D8D-9CA4-6FDCB39980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848516-4011-491F-813F-00345B9E87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Проект „Подобряване на капацитета и взаимодействието на институциите при работа с непридружени малолетни и непълнолетни лица“ се изпълнява с финансовата подкрепа на Норвежкия финансов механизъм 2014-2021 по процедура BGHOMEAFFAIRS-1.003</a:t>
            </a:r>
            <a:endParaRPr lang="bg-BG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30AAC4-E93B-4C3C-B483-3CFB7E1A1B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33952E-D023-4408-8B12-29342134489E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9688558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32493B-C5A4-4BFE-A155-D8D1134BF7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47319A3-0916-4F55-A091-B11C8FFEA7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10A028-3278-489C-9235-F09B821C19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2AFDE5-6CFD-4EB4-927F-8F616043B6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Проект „Подобряване на капацитета и взаимодействието на институциите при работа с непридружени малолетни и непълнолетни лица“ се изпълнява с финансовата подкрепа на Норвежкия финансов механизъм 2014-2021 по процедура BGHOMEAFFAIRS-1.003</a:t>
            </a:r>
            <a:endParaRPr lang="bg-B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1426EE-7172-4154-BAE6-8509371F75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33952E-D023-4408-8B12-29342134489E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0118522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74631E-2C5C-4D13-B909-97DC366F7B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C5B8C0-A507-4243-9BB8-D7E497FAA5E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95E674F-2A8A-41ED-B273-17738244BE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F585505-2325-44A3-A26A-D3046EB857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2EB154F-08FF-4ACD-9A6F-A95BE8A802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Проект „Подобряване на капацитета и взаимодействието на институциите при работа с непридружени малолетни и непълнолетни лица“ се изпълнява с финансовата подкрепа на Норвежкия финансов механизъм 2014-2021 по процедура BGHOMEAFFAIRS-1.003</a:t>
            </a:r>
            <a:endParaRPr lang="bg-BG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567E6D1-2039-48C0-B079-8988E282AC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33952E-D023-4408-8B12-29342134489E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8777546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B9CF95-6843-4E3D-93E8-8D450B48AE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2C4254-53D1-48B2-B53F-5F999F692C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0118108-5E53-4B77-BDFD-1881B5E9333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83AA62A-4BFF-45BB-B4DA-9B3BB2C24D7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110121-187E-4D5C-ACF2-0A80C26AC57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C9ED323-5007-4F81-872A-3D1F7CCCB9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8E32879-8A48-4F4C-8531-C6962B27D0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Проект „Подобряване на капацитета и взаимодействието на институциите при работа с непридружени малолетни и непълнолетни лица“ се изпълнява с финансовата подкрепа на Норвежкия финансов механизъм 2014-2021 по процедура BGHOMEAFFAIRS-1.003</a:t>
            </a:r>
            <a:endParaRPr lang="bg-BG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F313652-FD72-4494-856F-6EB1D4BB89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33952E-D023-4408-8B12-29342134489E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1443170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5BC48C-9721-4283-ABA0-BCA06686FC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EE12AED-1E29-43B0-B235-A109EBD284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0F48656-09F0-48DB-AEA0-E95F6F8AEA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Проект „Подобряване на капацитета и взаимодействието на институциите при работа с непридружени малолетни и непълнолетни лица“ се изпълнява с финансовата подкрепа на Норвежкия финансов механизъм 2014-2021 по процедура BGHOMEAFFAIRS-1.003</a:t>
            </a:r>
            <a:endParaRPr lang="bg-BG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DEFE70D-ABFE-4AF4-8CB8-5D3CD16891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33952E-D023-4408-8B12-29342134489E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3457015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B834A34-07E6-4E1B-A5FF-2F8D7AF60E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DA8980B-1BFC-47D6-B91F-2C11A4E6F8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Проект „Подобряване на капацитета и взаимодействието на институциите при работа с непридружени малолетни и непълнолетни лица“ се изпълнява с финансовата подкрепа на Норвежкия финансов механизъм 2014-2021 по процедура BGHOMEAFFAIRS-1.003</a:t>
            </a:r>
            <a:endParaRPr lang="bg-BG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94B166C-9686-48E4-9508-4D027C5999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33952E-D023-4408-8B12-29342134489E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1994129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EC3A32-84DD-4C60-A139-BC26A96B09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E237FB-A99D-473E-A3E3-61333EE8CE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FC8C4E-E6E1-45AF-80DA-5E8F8687A0A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7391B19-5C72-4D7F-A889-4EC396E3DB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FE26CAF-A080-43C2-9EC2-0277DCE78E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Проект „Подобряване на капацитета и взаимодействието на институциите при работа с непридружени малолетни и непълнолетни лица“ се изпълнява с финансовата подкрепа на Норвежкия финансов механизъм 2014-2021 по процедура BGHOMEAFFAIRS-1.003</a:t>
            </a:r>
            <a:endParaRPr lang="bg-BG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23EFA27-0492-4BD0-AEEB-D02274AE7B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33952E-D023-4408-8B12-29342134489E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4629182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9ADA9E-6486-453B-A3C1-893395B660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2B34D23-8D93-4540-903C-3888A6FB4F2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bg-BG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767E4D-831B-432D-803A-9617F2E6B46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7FC4249-F338-4A56-A0AA-F1D9285EC1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C5B888C-750A-41AD-B424-339B0123F0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Проект „Подобряване на капацитета и взаимодействието на институциите при работа с непридружени малолетни и непълнолетни лица“ се изпълнява с финансовата подкрепа на Норвежкия финансов механизъм 2014-2021 по процедура BGHOMEAFFAIRS-1.003</a:t>
            </a:r>
            <a:endParaRPr lang="bg-BG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3F2851D-486C-4B1E-8119-F4D9A34B3F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33952E-D023-4408-8B12-29342134489E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0715420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368F6D-E706-4713-8B04-6B1500D5E6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1FA6B58-2041-4C6A-AA62-2569E41668E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77E84E-5521-4352-B2E7-1D54C00F02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E87205-61D6-4554-92E5-FA22E532A5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Проект „Подобряване на капацитета и взаимодействието на институциите при работа с непридружени малолетни и непълнолетни лица“ се изпълнява с финансовата подкрепа на Норвежкия финансов механизъм 2014-2021 по процедура BGHOMEAFFAIRS-1.003</a:t>
            </a:r>
            <a:endParaRPr lang="bg-B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75476B-01B6-48F7-A7A0-B1B835CD83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33952E-D023-4408-8B12-29342134489E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5285748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D79F768-56B7-4A3F-88EB-4742DB66D7A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0E873FC-E79F-432A-95CD-1D8A6C7C60C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109F42-C5A4-415C-BD7B-F9A68031BA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F10430-8498-4EA0-B0F5-2D83683C48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Проект „Подобряване на капацитета и взаимодействието на институциите при работа с непридружени малолетни и непълнолетни лица“ се изпълнява с финансовата подкрепа на Норвежкия финансов механизъм 2014-2021 по процедура BGHOMEAFFAIRS-1.003</a:t>
            </a:r>
            <a:endParaRPr lang="bg-B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6EF049-D9A5-4814-995C-ACDF921B57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33952E-D023-4408-8B12-29342134489E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7884074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0" Type="http://schemas.openxmlformats.org/officeDocument/2006/relationships/slideLayout" Target="../slideLayouts/slideLayout12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19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249723"/>
            <a:ext cx="8229600" cy="341152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nl-BE" dirty="0"/>
          </a:p>
        </p:txBody>
      </p:sp>
      <p:sp>
        <p:nvSpPr>
          <p:cNvPr id="11" name="Title Placeholder 1"/>
          <p:cNvSpPr>
            <a:spLocks noGrp="1"/>
          </p:cNvSpPr>
          <p:nvPr>
            <p:ph type="title"/>
          </p:nvPr>
        </p:nvSpPr>
        <p:spPr>
          <a:xfrm>
            <a:off x="457200" y="1268760"/>
            <a:ext cx="8229600" cy="7249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40019495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5" r:id="rId2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00458C"/>
          </a:solidFill>
          <a:latin typeface="Arial Narrow" panose="020B0606020202030204" pitchFamily="34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rgbClr val="00458C"/>
          </a:solidFill>
          <a:latin typeface="Arial Narrow" panose="020B0606020202030204" pitchFamily="34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rgbClr val="00458C"/>
          </a:solidFill>
          <a:latin typeface="Arial Narrow" panose="020B060602020203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rgbClr val="00458C"/>
          </a:solidFill>
          <a:latin typeface="Arial Narrow" panose="020B060602020203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rgbClr val="00458C"/>
          </a:solidFill>
          <a:latin typeface="Arial Narrow" panose="020B060602020203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rgbClr val="00458C"/>
          </a:solidFill>
          <a:latin typeface="Arial Narrow" panose="020B060602020203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C330B7D-61BA-42D9-B913-DA29CB743C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A448E21-7A7E-4E3B-B39E-E897D5334B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4D52C7-F22B-4E0F-BC70-388266BFDB4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bg-B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5DC53B-A0F0-45B2-95AF-D6AACE7CA8F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ru-RU"/>
              <a:t>Проект „Подобряване на капацитета и взаимодействието на институциите при работа с непридружени малолетни и непълнолетни лица“ се изпълнява с финансовата подкрепа на Норвежкия финансов механизъм 2014-2021 по процедура BGHOMEAFFAIRS-1.003</a:t>
            </a:r>
            <a:endParaRPr lang="bg-B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FE744B-2CC1-4A05-9F90-A8F533BF39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33952E-D023-4408-8B12-29342134489E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068761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58" r:id="rId2"/>
    <p:sldLayoutId id="2147483659" r:id="rId3"/>
    <p:sldLayoutId id="2147483660" r:id="rId4"/>
    <p:sldLayoutId id="2147483661" r:id="rId5"/>
    <p:sldLayoutId id="2147483662" r:id="rId6"/>
    <p:sldLayoutId id="2147483663" r:id="rId7"/>
    <p:sldLayoutId id="2147483664" r:id="rId8"/>
    <p:sldLayoutId id="2147483665" r:id="rId9"/>
    <p:sldLayoutId id="2147483666" r:id="rId10"/>
    <p:sldLayoutId id="2147483667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d0C1VdMbrso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hyperlink" Target="https://www.youtube.com/watch?v=JwNAe6E1rBU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hyperlink" Target="https://www.coe.int/en/web/anti-human-trafficking/-/new-report-on-online-and-technology-facilitated-trafficking-in-human-beings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ctrTitle"/>
          </p:nvPr>
        </p:nvSpPr>
        <p:spPr>
          <a:xfrm>
            <a:off x="179512" y="2693987"/>
            <a:ext cx="8710736" cy="1470025"/>
          </a:xfrm>
        </p:spPr>
        <p:txBody>
          <a:bodyPr>
            <a:noAutofit/>
          </a:bodyPr>
          <a:lstStyle/>
          <a:p>
            <a:r>
              <a:rPr lang="bg-BG" sz="3200" b="1" dirty="0">
                <a:ea typeface="Verdana" panose="020B0604030504040204" pitchFamily="34" charset="0"/>
              </a:rPr>
              <a:t>ВИДОВЕ ТРАФИК НА ХОРА И </a:t>
            </a:r>
            <a:br>
              <a:rPr lang="bg-BG" sz="3200" b="1" dirty="0">
                <a:ea typeface="Verdana" panose="020B0604030504040204" pitchFamily="34" charset="0"/>
              </a:rPr>
            </a:br>
            <a:r>
              <a:rPr lang="bg-BG" sz="3200" b="1" dirty="0">
                <a:ea typeface="Verdana" panose="020B0604030504040204" pitchFamily="34" charset="0"/>
              </a:rPr>
              <a:t>НОВИ ТЕНДЕНЦИИ В СТРАНИТЕ-ЧЛЕНКИ</a:t>
            </a:r>
            <a:endParaRPr lang="nl-NL" sz="3200" b="1" dirty="0">
              <a:ea typeface="Verdana" panose="020B0604030504040204" pitchFamily="34" charset="0"/>
            </a:endParaRP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D849CDFF-9044-44B1-A785-589D0377822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600" y="4365104"/>
            <a:ext cx="6400800" cy="1057672"/>
          </a:xfrm>
        </p:spPr>
        <p:txBody>
          <a:bodyPr>
            <a:normAutofit/>
          </a:bodyPr>
          <a:lstStyle/>
          <a:p>
            <a:r>
              <a:rPr lang="bg-BG" sz="2800" dirty="0"/>
              <a:t>Антоанета Василева</a:t>
            </a:r>
          </a:p>
        </p:txBody>
      </p:sp>
      <p:sp>
        <p:nvSpPr>
          <p:cNvPr id="4" name="Untertitel 2"/>
          <p:cNvSpPr txBox="1">
            <a:spLocks/>
          </p:cNvSpPr>
          <p:nvPr/>
        </p:nvSpPr>
        <p:spPr>
          <a:xfrm>
            <a:off x="2267744" y="3501008"/>
            <a:ext cx="4176465" cy="650335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de-DE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1A42107C-2D2B-4884-B7CC-21C3F6F9E93B}"/>
              </a:ext>
            </a:extLst>
          </p:cNvPr>
          <p:cNvSpPr txBox="1">
            <a:spLocks/>
          </p:cNvSpPr>
          <p:nvPr/>
        </p:nvSpPr>
        <p:spPr>
          <a:xfrm>
            <a:off x="3347864" y="242675"/>
            <a:ext cx="5724128" cy="820730"/>
          </a:xfrm>
          <a:prstGeom prst="rect">
            <a:avLst/>
          </a:prstGeom>
        </p:spPr>
        <p:txBody>
          <a:bodyPr anchor="ctr" anchorCtr="0"/>
          <a:lstStyle>
            <a:defPPr>
              <a:defRPr lang="nl-BE"/>
            </a:defPPr>
            <a:lvl1pPr marL="0" algn="l" defTabSz="914400" rtl="0" eaLnBrk="1" latinLnBrk="0" hangingPunct="1">
              <a:defRPr sz="2200" b="1" kern="1200">
                <a:solidFill>
                  <a:schemeClr val="bg1"/>
                </a:solidFill>
                <a:latin typeface="Trebuchet MS" panose="020B0603020202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g-BG" dirty="0"/>
              <a:t>Укрепване на капацитет, обмен на опит и изследователска дейност в сферата на сигурността</a:t>
            </a:r>
            <a:r>
              <a:rPr lang="en-US" dirty="0"/>
              <a:t>, </a:t>
            </a:r>
            <a:r>
              <a:rPr lang="en-US" sz="2000" dirty="0"/>
              <a:t>BG65ISPR001-3.004-0002</a:t>
            </a:r>
            <a:endParaRPr lang="bg-BG" sz="2000" dirty="0"/>
          </a:p>
        </p:txBody>
      </p:sp>
    </p:spTree>
    <p:extLst>
      <p:ext uri="{BB962C8B-B14F-4D97-AF65-F5344CB8AC3E}">
        <p14:creationId xmlns:p14="http://schemas.microsoft.com/office/powerpoint/2010/main" val="19593302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484BC4-8C7A-4DC2-B635-7CC68E0D19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bg-BG" b="1" dirty="0"/>
              <a:t>ВИДОВЕ ТРАФИК НА ХОРА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B8DBCF-169C-422D-9DFE-D987E9122D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556792"/>
            <a:ext cx="7886700" cy="821727"/>
          </a:xfrm>
        </p:spPr>
        <p:txBody>
          <a:bodyPr>
            <a:normAutofit fontScale="77500" lnSpcReduction="20000"/>
          </a:bodyPr>
          <a:lstStyle/>
          <a:p>
            <a:r>
              <a:rPr lang="bg-BG" dirty="0"/>
              <a:t>Вътрешен трафик на хора</a:t>
            </a:r>
          </a:p>
          <a:p>
            <a:r>
              <a:rPr lang="bg-BG" dirty="0"/>
              <a:t>Външен/международен трафик на хора</a:t>
            </a:r>
          </a:p>
        </p:txBody>
      </p:sp>
      <p:sp>
        <p:nvSpPr>
          <p:cNvPr id="7" name="Footer Placeholder 3">
            <a:extLst>
              <a:ext uri="{FF2B5EF4-FFF2-40B4-BE49-F238E27FC236}">
                <a16:creationId xmlns:a16="http://schemas.microsoft.com/office/drawing/2014/main" id="{1135D77C-9535-4DEF-B825-BD1CDD09FC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66322" y="6455627"/>
            <a:ext cx="7777678" cy="402374"/>
          </a:xfrm>
        </p:spPr>
        <p:txBody>
          <a:bodyPr/>
          <a:lstStyle/>
          <a:p>
            <a:r>
              <a:rPr lang="ru-RU"/>
              <a:t>Проект „Укрепване на капацитет, обмен на опит и изследователска дейност в сферата на сигурността “</a:t>
            </a:r>
            <a:r>
              <a:rPr lang="bg-BG"/>
              <a:t> с договор No. 812108-68-02.10.2024, се изпълнява с финансова</a:t>
            </a:r>
            <a:r>
              <a:rPr lang="en-US"/>
              <a:t> </a:t>
            </a:r>
            <a:r>
              <a:rPr lang="bg-BG"/>
              <a:t>помощ на </a:t>
            </a:r>
            <a:r>
              <a:rPr lang="ru-RU"/>
              <a:t>Програмата на Република България по фонд „Вътрешна сигурност“ за периода 2021 – 2027</a:t>
            </a:r>
            <a:endParaRPr lang="nl-BE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53D918F-2614-1BE5-6317-D7BC7D72EC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66322" y="2540783"/>
            <a:ext cx="7960340" cy="3954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50632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9ADD81-5721-AACE-B10E-52BA202022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g-BG" sz="4000" b="1" dirty="0"/>
              <a:t>СИТУАЦИЯТА В БЪЛГАРИЯ</a:t>
            </a:r>
            <a:endParaRPr lang="en-US" sz="4000" b="1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8A4359E-FAAD-9B33-A6B7-ECE59BC1040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dirty="0"/>
              <a:t>Проект „</a:t>
            </a:r>
            <a:r>
              <a:rPr lang="ru-RU" dirty="0" err="1"/>
              <a:t>Укрепване</a:t>
            </a:r>
            <a:r>
              <a:rPr lang="ru-RU" dirty="0"/>
              <a:t> на </a:t>
            </a:r>
            <a:r>
              <a:rPr lang="ru-RU" dirty="0" err="1"/>
              <a:t>капацитет</a:t>
            </a:r>
            <a:r>
              <a:rPr lang="ru-RU" dirty="0"/>
              <a:t>, обмен на опит и </a:t>
            </a:r>
            <a:r>
              <a:rPr lang="ru-RU" dirty="0" err="1"/>
              <a:t>изследователска</a:t>
            </a:r>
            <a:r>
              <a:rPr lang="ru-RU" dirty="0"/>
              <a:t> </a:t>
            </a:r>
            <a:r>
              <a:rPr lang="ru-RU" dirty="0" err="1"/>
              <a:t>дейност</a:t>
            </a:r>
            <a:r>
              <a:rPr lang="ru-RU" dirty="0"/>
              <a:t> в </a:t>
            </a:r>
            <a:r>
              <a:rPr lang="ru-RU" dirty="0" err="1"/>
              <a:t>сферата</a:t>
            </a:r>
            <a:r>
              <a:rPr lang="ru-RU" dirty="0"/>
              <a:t> на </a:t>
            </a:r>
            <a:r>
              <a:rPr lang="ru-RU" dirty="0" err="1"/>
              <a:t>сигурността</a:t>
            </a:r>
            <a:r>
              <a:rPr lang="ru-RU" dirty="0"/>
              <a:t> “</a:t>
            </a:r>
            <a:r>
              <a:rPr lang="bg-BG" dirty="0"/>
              <a:t> с договор </a:t>
            </a:r>
            <a:r>
              <a:rPr lang="bg-BG" dirty="0" err="1"/>
              <a:t>No</a:t>
            </a:r>
            <a:r>
              <a:rPr lang="bg-BG" dirty="0"/>
              <a:t>. 812108-68-02.10.2024, се изпълнява с финансова</a:t>
            </a:r>
            <a:r>
              <a:rPr lang="en-US" dirty="0"/>
              <a:t> </a:t>
            </a:r>
            <a:r>
              <a:rPr lang="bg-BG" dirty="0"/>
              <a:t>помощ на </a:t>
            </a:r>
            <a:r>
              <a:rPr lang="ru-RU" dirty="0" err="1"/>
              <a:t>Програмата</a:t>
            </a:r>
            <a:r>
              <a:rPr lang="ru-RU" dirty="0"/>
              <a:t> на </a:t>
            </a:r>
            <a:r>
              <a:rPr lang="ru-RU" dirty="0" err="1"/>
              <a:t>Република</a:t>
            </a:r>
            <a:r>
              <a:rPr lang="ru-RU" dirty="0"/>
              <a:t> </a:t>
            </a:r>
            <a:r>
              <a:rPr lang="ru-RU" dirty="0" err="1"/>
              <a:t>България</a:t>
            </a:r>
            <a:r>
              <a:rPr lang="ru-RU" dirty="0"/>
              <a:t> по фонд „</a:t>
            </a:r>
            <a:r>
              <a:rPr lang="ru-RU" dirty="0" err="1"/>
              <a:t>Вътрешна</a:t>
            </a:r>
            <a:r>
              <a:rPr lang="ru-RU" dirty="0"/>
              <a:t> </a:t>
            </a:r>
            <a:r>
              <a:rPr lang="ru-RU" dirty="0" err="1"/>
              <a:t>сигурност</a:t>
            </a:r>
            <a:r>
              <a:rPr lang="ru-RU" dirty="0"/>
              <a:t>“ за периода 2021 – 2027</a:t>
            </a:r>
            <a:endParaRPr lang="nl-BE" dirty="0"/>
          </a:p>
        </p:txBody>
      </p:sp>
      <p:sp>
        <p:nvSpPr>
          <p:cNvPr id="5" name="Google Shape;128;p20">
            <a:extLst>
              <a:ext uri="{FF2B5EF4-FFF2-40B4-BE49-F238E27FC236}">
                <a16:creationId xmlns:a16="http://schemas.microsoft.com/office/drawing/2014/main" id="{1A0244EB-D195-EB51-D148-D7A23B06FED4}"/>
              </a:ext>
            </a:extLst>
          </p:cNvPr>
          <p:cNvSpPr txBox="1">
            <a:spLocks/>
          </p:cNvSpPr>
          <p:nvPr/>
        </p:nvSpPr>
        <p:spPr>
          <a:xfrm>
            <a:off x="3128716" y="1307646"/>
            <a:ext cx="5904656" cy="38884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Inter-Regular"/>
              <a:buChar char="●"/>
              <a:defRPr sz="1800" b="0" i="0" u="none" strike="noStrike" cap="none">
                <a:solidFill>
                  <a:schemeClr val="dk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1pPr>
            <a:lvl2pPr marL="914400" marR="0" lvl="1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Inter-Regular"/>
              <a:buChar char="○"/>
              <a:defRPr sz="1800" b="0" i="0" u="none" strike="noStrike" cap="none">
                <a:solidFill>
                  <a:schemeClr val="dk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marL="1371600" marR="0" lvl="2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Inter-Regular"/>
              <a:buChar char="■"/>
              <a:defRPr sz="1800" b="0" i="0" u="none" strike="noStrike" cap="none">
                <a:solidFill>
                  <a:schemeClr val="dk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marL="1828800" marR="0" lvl="3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Inter-Regular"/>
              <a:buChar char="●"/>
              <a:defRPr sz="1800" b="0" i="0" u="none" strike="noStrike" cap="none">
                <a:solidFill>
                  <a:schemeClr val="dk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marL="2286000" marR="0" lvl="4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Inter-Regular"/>
              <a:buChar char="○"/>
              <a:defRPr sz="1800" b="0" i="0" u="none" strike="noStrike" cap="none">
                <a:solidFill>
                  <a:schemeClr val="dk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marL="2743200" marR="0" lvl="5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Inter-Regular"/>
              <a:buChar char="■"/>
              <a:defRPr sz="1800" b="0" i="0" u="none" strike="noStrike" cap="none">
                <a:solidFill>
                  <a:schemeClr val="dk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marL="3200400" marR="0" lvl="6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Inter-Regular"/>
              <a:buChar char="●"/>
              <a:defRPr sz="1800" b="0" i="0" u="none" strike="noStrike" cap="none">
                <a:solidFill>
                  <a:schemeClr val="dk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marL="3657600" marR="0" lvl="7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Inter-Regular"/>
              <a:buChar char="○"/>
              <a:defRPr sz="1800" b="0" i="0" u="none" strike="noStrike" cap="none">
                <a:solidFill>
                  <a:schemeClr val="dk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marL="4114800" marR="0" lvl="8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Inter-Regular"/>
              <a:buChar char="■"/>
              <a:defRPr sz="1800" b="0" i="0" u="none" strike="noStrike" cap="none">
                <a:solidFill>
                  <a:schemeClr val="dk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pPr marL="285750" marR="0" lvl="0" indent="-28575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rgbClr val="25A6E0"/>
              </a:buClr>
              <a:buSzPts val="1800"/>
              <a:buFont typeface="Courier New" panose="02070309020205020404" pitchFamily="49" charset="0"/>
              <a:buChar char="o"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C18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Inter-Regular"/>
              </a:rPr>
              <a:t>България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C18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Inter-Regular"/>
              </a:rPr>
              <a:t> е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C18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Inter-Regular"/>
              </a:rPr>
              <a:t>трайно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C18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Inter-Regular"/>
              </a:rPr>
              <a:t> сред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C18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Inter-Regular"/>
              </a:rPr>
              <a:t>петте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C18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Inter-Regular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C18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Inter-Regular"/>
              </a:rPr>
              <a:t>държави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C18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Inter-Regular"/>
              </a:rPr>
              <a:t> (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C18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Inter-Regular"/>
              </a:rPr>
              <a:t>Румъния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C18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Inter-Regular"/>
              </a:rPr>
              <a:t>, Франция, Италия,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C18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Inter-Regular"/>
              </a:rPr>
              <a:t>Полша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C18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Inter-Regular"/>
              </a:rPr>
              <a:t>) в ЕС</a:t>
            </a:r>
          </a:p>
          <a:p>
            <a:pPr marL="285750" marR="0" lvl="0" indent="-28575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rgbClr val="25A6E0"/>
              </a:buClr>
              <a:buSzPts val="1800"/>
              <a:buFont typeface="Courier New" panose="02070309020205020404" pitchFamily="49" charset="0"/>
              <a:buChar char="o"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C18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Inter-Regular"/>
              </a:rPr>
              <a:t>Сексуалната експлоатация, следвана от трудовата експлоатация или принудителен труд, държане в принудително подчинение, просия или джебчийство</a:t>
            </a:r>
          </a:p>
          <a:p>
            <a:pPr marL="285750" marR="0" lvl="0" indent="-28575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rgbClr val="25A6E0"/>
              </a:buClr>
              <a:buSzPts val="1800"/>
              <a:buFont typeface="Courier New" panose="02070309020205020404" pitchFamily="49" charset="0"/>
              <a:buChar char="o"/>
              <a:tabLst/>
              <a:defRPr/>
            </a:pPr>
            <a:r>
              <a:rPr lang="ru-RU" dirty="0" err="1">
                <a:solidFill>
                  <a:srgbClr val="000C18"/>
                </a:solidFill>
                <a:latin typeface="Arial"/>
                <a:ea typeface="+mn-ea"/>
                <a:cs typeface="+mn-cs"/>
              </a:rPr>
              <a:t>Засилване</a:t>
            </a:r>
            <a:r>
              <a:rPr lang="ru-RU" dirty="0">
                <a:solidFill>
                  <a:srgbClr val="000C18"/>
                </a:solidFill>
                <a:latin typeface="Arial"/>
                <a:ea typeface="+mn-ea"/>
                <a:cs typeface="+mn-cs"/>
              </a:rPr>
              <a:t> на </a:t>
            </a:r>
            <a:r>
              <a:rPr lang="ru-RU" dirty="0" err="1">
                <a:solidFill>
                  <a:srgbClr val="000C18"/>
                </a:solidFill>
                <a:latin typeface="Arial"/>
                <a:ea typeface="+mn-ea"/>
                <a:cs typeface="+mn-cs"/>
              </a:rPr>
              <a:t>ролята</a:t>
            </a:r>
            <a:r>
              <a:rPr lang="ru-RU" dirty="0">
                <a:solidFill>
                  <a:srgbClr val="000C18"/>
                </a:solidFill>
                <a:latin typeface="Arial"/>
                <a:ea typeface="+mn-ea"/>
                <a:cs typeface="+mn-cs"/>
              </a:rPr>
              <a:t> на Интернет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000C18"/>
              </a:solidFill>
              <a:effectLst/>
              <a:uLnTx/>
              <a:uFillTx/>
              <a:latin typeface="Arial"/>
              <a:ea typeface="+mn-ea"/>
              <a:cs typeface="+mn-cs"/>
              <a:sym typeface="Inter-Regular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rgbClr val="25A6E0"/>
              </a:buClr>
              <a:buSzPts val="1800"/>
              <a:buFont typeface="Courier New" panose="02070309020205020404" pitchFamily="49" charset="0"/>
              <a:buChar char="o"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C18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Inter-Regular"/>
              </a:rPr>
              <a:t>Увеличен брой мъже</a:t>
            </a:r>
            <a:r>
              <a:rPr lang="ru-RU" dirty="0">
                <a:solidFill>
                  <a:srgbClr val="000C18"/>
                </a:solidFill>
                <a:latin typeface="Arial"/>
                <a:ea typeface="+mn-ea"/>
                <a:cs typeface="+mn-cs"/>
              </a:rPr>
              <a:t>,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C18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Inter-Regular"/>
              </a:rPr>
              <a:t>подали сигнал за трудова експлоатация </a:t>
            </a:r>
          </a:p>
          <a:p>
            <a:pPr marL="285750" marR="0" lvl="0" indent="-28575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rgbClr val="25A6E0"/>
              </a:buClr>
              <a:buSzPts val="1800"/>
              <a:buFont typeface="Courier New" panose="02070309020205020404" pitchFamily="49" charset="0"/>
              <a:buChar char="o"/>
              <a:tabLst/>
              <a:defRPr/>
            </a:pPr>
            <a:r>
              <a:rPr lang="ru-RU" dirty="0">
                <a:solidFill>
                  <a:srgbClr val="000C18"/>
                </a:solidFill>
                <a:latin typeface="Arial"/>
                <a:ea typeface="+mn-ea"/>
                <a:cs typeface="+mn-cs"/>
              </a:rPr>
              <a:t>Б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C18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Inter-Regular"/>
              </a:rPr>
              <a:t>роят на сигналите надвишава значително броя на реално потърсилите и възползвалите се от помощ и подкрепа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C18"/>
              </a:solidFill>
              <a:effectLst/>
              <a:uLnTx/>
              <a:uFillTx/>
              <a:latin typeface="Arial"/>
              <a:ea typeface="+mn-ea"/>
              <a:cs typeface="+mn-cs"/>
              <a:sym typeface="Inter-Regular"/>
            </a:endParaRPr>
          </a:p>
          <a:p>
            <a:pPr marL="285750" lvl="0" indent="-285750">
              <a:buClr>
                <a:srgbClr val="25A6E0"/>
              </a:buClr>
              <a:buFont typeface="Courier New" panose="02070309020205020404" pitchFamily="49" charset="0"/>
              <a:buChar char="o"/>
            </a:pPr>
            <a:r>
              <a:rPr lang="ru-RU" dirty="0">
                <a:solidFill>
                  <a:srgbClr val="000C18"/>
                </a:solidFill>
                <a:latin typeface="Arial"/>
                <a:ea typeface="+mn-ea"/>
                <a:cs typeface="+mn-cs"/>
              </a:rPr>
              <a:t>„</a:t>
            </a:r>
            <a:r>
              <a:rPr lang="bg-BG" dirty="0">
                <a:solidFill>
                  <a:srgbClr val="000C18"/>
                </a:solidFill>
                <a:latin typeface="Arial"/>
                <a:ea typeface="+mn-ea"/>
                <a:cs typeface="+mn-cs"/>
              </a:rPr>
              <a:t>П</a:t>
            </a:r>
            <a:r>
              <a:rPr lang="ru-RU" dirty="0">
                <a:solidFill>
                  <a:srgbClr val="000C18"/>
                </a:solidFill>
                <a:latin typeface="Arial"/>
                <a:ea typeface="+mn-ea"/>
                <a:cs typeface="+mn-cs"/>
              </a:rPr>
              <a:t>родадена“ от членове на семейството им</a:t>
            </a:r>
          </a:p>
          <a:p>
            <a:pPr marL="285750" lvl="0" indent="-285750">
              <a:buClr>
                <a:srgbClr val="25A6E0"/>
              </a:buClr>
              <a:buFont typeface="Courier New" panose="02070309020205020404" pitchFamily="49" charset="0"/>
              <a:buChar char="o"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C18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Inter-Regular"/>
              </a:rPr>
              <a:t>89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C18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Inter-Regular"/>
              </a:rPr>
              <a:t>жертви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C18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Inter-Regular"/>
              </a:rPr>
              <a:t> и 40</a:t>
            </a:r>
            <a:r>
              <a:rPr kumimoji="0" lang="ru-RU" sz="1800" b="0" i="0" u="none" strike="noStrike" kern="1200" cap="none" spc="0" normalizeH="0" noProof="0" dirty="0">
                <a:ln>
                  <a:noFill/>
                </a:ln>
                <a:solidFill>
                  <a:srgbClr val="000C18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Inter-Regular"/>
              </a:rPr>
              <a:t> </a:t>
            </a:r>
            <a:r>
              <a:rPr kumimoji="0" lang="ru-RU" sz="1800" b="0" i="0" u="none" strike="noStrike" kern="1200" cap="none" spc="0" normalizeH="0" noProof="0" dirty="0" err="1">
                <a:ln>
                  <a:noFill/>
                </a:ln>
                <a:solidFill>
                  <a:srgbClr val="000C18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Inter-Regular"/>
              </a:rPr>
              <a:t>осъдени</a:t>
            </a:r>
            <a:r>
              <a:rPr kumimoji="0" lang="ru-RU" sz="1800" b="0" i="0" u="none" strike="noStrike" kern="1200" cap="none" spc="0" normalizeH="0" noProof="0" dirty="0">
                <a:ln>
                  <a:noFill/>
                </a:ln>
                <a:solidFill>
                  <a:srgbClr val="000C18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Inter-Regular"/>
              </a:rPr>
              <a:t> </a:t>
            </a:r>
            <a:r>
              <a:rPr kumimoji="0" lang="ru-RU" sz="1800" b="0" i="0" u="none" strike="noStrike" kern="1200" cap="none" spc="0" normalizeH="0" noProof="0" dirty="0" err="1">
                <a:ln>
                  <a:noFill/>
                </a:ln>
                <a:solidFill>
                  <a:srgbClr val="000C18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Inter-Regular"/>
              </a:rPr>
              <a:t>през</a:t>
            </a:r>
            <a:r>
              <a:rPr kumimoji="0" lang="ru-RU" sz="1800" b="0" i="0" u="none" strike="noStrike" kern="1200" cap="none" spc="0" normalizeH="0" noProof="0" dirty="0">
                <a:ln>
                  <a:noFill/>
                </a:ln>
                <a:solidFill>
                  <a:srgbClr val="000C18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Inter-Regular"/>
              </a:rPr>
              <a:t> 2023 г.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000C18"/>
              </a:solidFill>
              <a:effectLst/>
              <a:uLnTx/>
              <a:uFillTx/>
              <a:latin typeface="Arial"/>
              <a:ea typeface="+mn-ea"/>
              <a:cs typeface="+mn-cs"/>
              <a:sym typeface="Inter-Regular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rgbClr val="25A6E0"/>
              </a:buClr>
              <a:buSzPts val="1800"/>
              <a:buFont typeface="Courier New" panose="02070309020205020404" pitchFamily="49" charset="0"/>
              <a:buChar char="o"/>
              <a:tabLst/>
              <a:defRPr/>
            </a:pPr>
            <a:endParaRPr kumimoji="0" lang="ru-RU" sz="1800" b="0" i="0" u="none" strike="noStrike" kern="0" cap="none" spc="0" normalizeH="0" baseline="0" noProof="0" dirty="0">
              <a:ln>
                <a:noFill/>
              </a:ln>
              <a:solidFill>
                <a:srgbClr val="000C18"/>
              </a:solidFill>
              <a:effectLst/>
              <a:uLnTx/>
              <a:uFillTx/>
              <a:latin typeface="Inter-Regular"/>
              <a:sym typeface="Inter-Regular"/>
            </a:endParaRPr>
          </a:p>
        </p:txBody>
      </p:sp>
      <p:sp>
        <p:nvSpPr>
          <p:cNvPr id="6" name="Google Shape;127;p20">
            <a:extLst>
              <a:ext uri="{FF2B5EF4-FFF2-40B4-BE49-F238E27FC236}">
                <a16:creationId xmlns:a16="http://schemas.microsoft.com/office/drawing/2014/main" id="{6EBDD169-A1EC-A336-50F4-EC53896926B3}"/>
              </a:ext>
            </a:extLst>
          </p:cNvPr>
          <p:cNvSpPr txBox="1">
            <a:spLocks/>
          </p:cNvSpPr>
          <p:nvPr/>
        </p:nvSpPr>
        <p:spPr>
          <a:xfrm>
            <a:off x="270422" y="1860351"/>
            <a:ext cx="2191799" cy="23889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Inter-Regular"/>
              <a:buChar char="●"/>
              <a:defRPr sz="1800" b="0" i="0" u="none" strike="noStrike" cap="none">
                <a:solidFill>
                  <a:schemeClr val="dk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1pPr>
            <a:lvl2pPr marL="914400" marR="0" lvl="1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Inter-Regular"/>
              <a:buChar char="○"/>
              <a:defRPr sz="1800" b="0" i="0" u="none" strike="noStrike" cap="none">
                <a:solidFill>
                  <a:schemeClr val="dk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marL="1371600" marR="0" lvl="2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Inter-Regular"/>
              <a:buChar char="■"/>
              <a:defRPr sz="1800" b="0" i="0" u="none" strike="noStrike" cap="none">
                <a:solidFill>
                  <a:schemeClr val="dk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marL="1828800" marR="0" lvl="3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Inter-Regular"/>
              <a:buChar char="●"/>
              <a:defRPr sz="1800" b="0" i="0" u="none" strike="noStrike" cap="none">
                <a:solidFill>
                  <a:schemeClr val="dk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marL="2286000" marR="0" lvl="4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Inter-Regular"/>
              <a:buChar char="○"/>
              <a:defRPr sz="1800" b="0" i="0" u="none" strike="noStrike" cap="none">
                <a:solidFill>
                  <a:schemeClr val="dk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marL="2743200" marR="0" lvl="5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Inter-Regular"/>
              <a:buChar char="■"/>
              <a:defRPr sz="1800" b="0" i="0" u="none" strike="noStrike" cap="none">
                <a:solidFill>
                  <a:schemeClr val="dk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marL="3200400" marR="0" lvl="6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Inter-Regular"/>
              <a:buChar char="●"/>
              <a:defRPr sz="1800" b="0" i="0" u="none" strike="noStrike" cap="none">
                <a:solidFill>
                  <a:schemeClr val="dk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marL="3657600" marR="0" lvl="7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Inter-Regular"/>
              <a:buChar char="○"/>
              <a:defRPr sz="1800" b="0" i="0" u="none" strike="noStrike" cap="none">
                <a:solidFill>
                  <a:schemeClr val="dk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marL="4114800" marR="0" lvl="8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Inter-Regular"/>
              <a:buChar char="■"/>
              <a:defRPr sz="1800" b="0" i="0" u="none" strike="noStrike" cap="none">
                <a:solidFill>
                  <a:schemeClr val="dk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rgbClr val="25A6E0"/>
              </a:buClr>
              <a:buSzPts val="1800"/>
              <a:buFont typeface="Inter-Regular"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 dirty="0">
                <a:ln>
                  <a:noFill/>
                </a:ln>
                <a:solidFill>
                  <a:srgbClr val="25A6E0"/>
                </a:solidFill>
                <a:effectLst/>
                <a:uLnTx/>
                <a:uFillTx/>
                <a:latin typeface="Inter-Regular"/>
                <a:sym typeface="Inter-Regular"/>
              </a:rPr>
              <a:t>През 2023г. над половината сигнали, подадени в НКБТХ, са за сексуална експлоатация на жени и момичета. </a:t>
            </a:r>
            <a:endParaRPr kumimoji="0" lang="ru-RU" sz="14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Inter-Regular"/>
              <a:sym typeface="Inter-Regular"/>
            </a:endParaRPr>
          </a:p>
        </p:txBody>
      </p:sp>
    </p:spTree>
    <p:extLst>
      <p:ext uri="{BB962C8B-B14F-4D97-AF65-F5344CB8AC3E}">
        <p14:creationId xmlns:p14="http://schemas.microsoft.com/office/powerpoint/2010/main" val="14356337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59374F-F681-4D3F-B2DE-0CD0C1DDA1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g-BG" sz="4000" b="1" dirty="0"/>
              <a:t>СЕКСУАЛНА ЕКСПЛОАТАЦИЯ</a:t>
            </a:r>
            <a:endParaRPr lang="en-US" sz="4000" b="1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21DA906-B507-4F60-A109-13ED24083D3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/>
              <a:t>Проект „Укрепване на капацитет, обмен на опит и изследователска дейност в сферата на сигурността “</a:t>
            </a:r>
            <a:r>
              <a:rPr lang="bg-BG"/>
              <a:t> с договор No. 812108-68-02.10.2024, се изпълнява с финансова</a:t>
            </a:r>
            <a:r>
              <a:rPr lang="en-US"/>
              <a:t> </a:t>
            </a:r>
            <a:r>
              <a:rPr lang="bg-BG"/>
              <a:t>помощ на </a:t>
            </a:r>
            <a:r>
              <a:rPr lang="ru-RU"/>
              <a:t>Програмата на Република България по фонд „Вътрешна сигурност“ за периода 2021 – 2027</a:t>
            </a:r>
            <a:endParaRPr lang="nl-BE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7A00EFA-5AB7-8EE0-EBED-35AF410FBB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7014" y="1510663"/>
            <a:ext cx="7334124" cy="4078577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B57909FE-1DEA-FDAB-D80F-90E72D78C620}"/>
              </a:ext>
            </a:extLst>
          </p:cNvPr>
          <p:cNvSpPr txBox="1">
            <a:spLocks/>
          </p:cNvSpPr>
          <p:nvPr/>
        </p:nvSpPr>
        <p:spPr>
          <a:xfrm>
            <a:off x="395536" y="5697757"/>
            <a:ext cx="7068300" cy="528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FFD800"/>
                </a:solidFill>
                <a:latin typeface="Arial Narrow" panose="020B0606020202030204" pitchFamily="34" charset="0"/>
                <a:ea typeface="+mj-ea"/>
                <a:cs typeface="+mj-cs"/>
              </a:defRPr>
            </a:lvl1pPr>
          </a:lstStyle>
          <a:p>
            <a:r>
              <a:rPr lang="en-US" sz="2400">
                <a:hlinkClick r:id="rId3"/>
              </a:rPr>
              <a:t>https://www.youtube.com/watch?v=d0C1VdMbrso</a:t>
            </a:r>
            <a:r>
              <a:rPr lang="en-US" sz="2400"/>
              <a:t>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7961007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87ECF6-9C1A-F8DC-396E-60998B4854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g-BG" sz="4000" b="1" dirty="0"/>
              <a:t>ТРУДОВА ЕКСПЛОАТАЦИЯ</a:t>
            </a:r>
            <a:endParaRPr lang="en-US" sz="40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53EA59-C503-BB55-2228-B84849F811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4818" y="1844823"/>
            <a:ext cx="5705334" cy="4610803"/>
          </a:xfrm>
        </p:spPr>
        <p:txBody>
          <a:bodyPr>
            <a:normAutofit fontScale="92500"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ru-RU" sz="2400" dirty="0" err="1"/>
              <a:t>Злоупотреба</a:t>
            </a:r>
            <a:r>
              <a:rPr lang="ru-RU" sz="2400" dirty="0"/>
              <a:t> с труда на </a:t>
            </a:r>
            <a:r>
              <a:rPr lang="ru-RU" sz="2400" dirty="0" err="1"/>
              <a:t>жертвите</a:t>
            </a:r>
            <a:endParaRPr lang="ru-RU" sz="2400" dirty="0"/>
          </a:p>
          <a:p>
            <a:pPr>
              <a:buFont typeface="Wingdings" panose="05000000000000000000" pitchFamily="2" charset="2"/>
              <a:buChar char="§"/>
            </a:pPr>
            <a:r>
              <a:rPr lang="ru-RU" sz="2400" dirty="0"/>
              <a:t>Чрез </a:t>
            </a:r>
            <a:r>
              <a:rPr lang="ru-RU" sz="2400" dirty="0" err="1"/>
              <a:t>измама</a:t>
            </a:r>
            <a:r>
              <a:rPr lang="ru-RU" sz="2400" dirty="0"/>
              <a:t> или </a:t>
            </a:r>
            <a:r>
              <a:rPr lang="ru-RU" sz="2400" dirty="0" err="1"/>
              <a:t>възползване</a:t>
            </a:r>
            <a:r>
              <a:rPr lang="ru-RU" sz="2400" dirty="0"/>
              <a:t> от </a:t>
            </a:r>
          </a:p>
          <a:p>
            <a:pPr marL="0" indent="0">
              <a:buNone/>
            </a:pPr>
            <a:r>
              <a:rPr lang="ru-RU" sz="2400" dirty="0"/>
              <a:t>      уязвимо положение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sz="2400" dirty="0"/>
              <a:t>Често под принуда, с минимално или </a:t>
            </a:r>
          </a:p>
          <a:p>
            <a:pPr marL="0" indent="0">
              <a:buNone/>
            </a:pPr>
            <a:r>
              <a:rPr lang="ru-RU" sz="2400" dirty="0"/>
              <a:t>     </a:t>
            </a:r>
            <a:r>
              <a:rPr lang="ru-RU" sz="2400" dirty="0" err="1"/>
              <a:t>никакво</a:t>
            </a:r>
            <a:r>
              <a:rPr lang="ru-RU" sz="2400" dirty="0"/>
              <a:t> заплащане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sz="2400" dirty="0" err="1"/>
              <a:t>Отнети</a:t>
            </a:r>
            <a:r>
              <a:rPr lang="ru-RU" sz="2400" dirty="0"/>
              <a:t> </a:t>
            </a:r>
            <a:r>
              <a:rPr lang="ru-RU" sz="2400" dirty="0" err="1"/>
              <a:t>документите</a:t>
            </a:r>
            <a:r>
              <a:rPr lang="ru-RU" sz="2400" dirty="0"/>
              <a:t> за </a:t>
            </a:r>
            <a:r>
              <a:rPr lang="ru-RU" sz="2400" dirty="0" err="1"/>
              <a:t>самоличност</a:t>
            </a:r>
            <a:endParaRPr lang="ru-RU" sz="2400" dirty="0"/>
          </a:p>
          <a:p>
            <a:pPr>
              <a:buFont typeface="Wingdings" panose="05000000000000000000" pitchFamily="2" charset="2"/>
              <a:buChar char="§"/>
            </a:pPr>
            <a:r>
              <a:rPr lang="ru-RU" sz="2400" dirty="0" err="1"/>
              <a:t>Икономически</a:t>
            </a:r>
            <a:r>
              <a:rPr lang="ru-RU" sz="2400" dirty="0"/>
              <a:t> </a:t>
            </a:r>
            <a:r>
              <a:rPr lang="ru-RU" sz="2400" dirty="0" err="1"/>
              <a:t>сектори</a:t>
            </a:r>
            <a:r>
              <a:rPr lang="ru-RU" sz="2400" dirty="0"/>
              <a:t> на </a:t>
            </a:r>
          </a:p>
          <a:p>
            <a:pPr marL="0" indent="0">
              <a:buNone/>
            </a:pPr>
            <a:r>
              <a:rPr lang="ru-RU" sz="2400" dirty="0"/>
              <a:t>      </a:t>
            </a:r>
            <a:r>
              <a:rPr lang="ru-RU" sz="2400" dirty="0" err="1"/>
              <a:t>експлоатация</a:t>
            </a:r>
            <a:endParaRPr lang="ru-RU" sz="2400" dirty="0"/>
          </a:p>
          <a:p>
            <a:pPr>
              <a:buFont typeface="Wingdings" panose="05000000000000000000" pitchFamily="2" charset="2"/>
              <a:buChar char="§"/>
            </a:pPr>
            <a:r>
              <a:rPr lang="ru-RU" sz="2400" dirty="0"/>
              <a:t>Трудна идентификация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sz="2400" dirty="0" err="1"/>
              <a:t>Виждаш</a:t>
            </a:r>
            <a:r>
              <a:rPr lang="ru-RU" sz="2400" dirty="0"/>
              <a:t> ли ме?: </a:t>
            </a:r>
            <a:r>
              <a:rPr lang="en-US" sz="2400" dirty="0">
                <a:hlinkClick r:id="rId2"/>
              </a:rPr>
              <a:t>https://www.youtube.com/watch?v=JwNAe6E1rBU</a:t>
            </a:r>
            <a:r>
              <a:rPr lang="bg-BG" sz="2400" dirty="0"/>
              <a:t> </a:t>
            </a:r>
            <a:endParaRPr lang="en-US" sz="24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97ABFA1-1EF6-997D-51A4-9063152112A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/>
              <a:t>Проект „Укрепване на капацитет, обмен на опит и изследователска дейност в сферата на сигурността “</a:t>
            </a:r>
            <a:r>
              <a:rPr lang="bg-BG"/>
              <a:t> с договор No. 812108-68-02.10.2024, се изпълнява с финансова</a:t>
            </a:r>
            <a:r>
              <a:rPr lang="en-US"/>
              <a:t> </a:t>
            </a:r>
            <a:r>
              <a:rPr lang="bg-BG"/>
              <a:t>помощ на </a:t>
            </a:r>
            <a:r>
              <a:rPr lang="ru-RU"/>
              <a:t>Програмата на Република България по фонд „Вътрешна сигурност“ за периода 2021 – 2027</a:t>
            </a:r>
            <a:endParaRPr lang="nl-BE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4DB67FC-763C-25F5-5A7E-FAD760AE2F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29806" y="2276872"/>
            <a:ext cx="3923927" cy="2613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69502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506162-D69E-3DA8-4B6F-7D444632BB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g-BG" sz="4000" b="1" dirty="0"/>
              <a:t>ТРАФИК НА ДЕЦА</a:t>
            </a:r>
            <a:endParaRPr lang="en-US" sz="40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9FAED3-A5A2-E777-C278-62FB1DE54E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8448" y="1988840"/>
            <a:ext cx="4464496" cy="4351338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ru-RU" sz="2400" dirty="0"/>
              <a:t>Данните показват, че делът на децата жертви се е утроил през последните 15 години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sz="2400" dirty="0"/>
              <a:t>Сексуална и трудова експлоатация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sz="2400" dirty="0" err="1"/>
              <a:t>Просия</a:t>
            </a:r>
            <a:r>
              <a:rPr lang="ru-RU" sz="2400" dirty="0"/>
              <a:t> и </a:t>
            </a:r>
            <a:r>
              <a:rPr lang="ru-RU" sz="2400" dirty="0" err="1"/>
              <a:t>принудително</a:t>
            </a:r>
            <a:r>
              <a:rPr lang="ru-RU" sz="2400" dirty="0"/>
              <a:t> </a:t>
            </a:r>
            <a:r>
              <a:rPr lang="ru-RU" sz="2400" dirty="0" err="1"/>
              <a:t>извършване</a:t>
            </a:r>
            <a:r>
              <a:rPr lang="ru-RU" sz="2400" dirty="0"/>
              <a:t> на </a:t>
            </a:r>
            <a:r>
              <a:rPr lang="ru-RU" sz="2400" dirty="0" err="1"/>
              <a:t>престъпления</a:t>
            </a:r>
            <a:endParaRPr lang="ru-RU" sz="2400" dirty="0"/>
          </a:p>
          <a:p>
            <a:pPr>
              <a:buFont typeface="Wingdings" panose="05000000000000000000" pitchFamily="2" charset="2"/>
              <a:buChar char="§"/>
            </a:pPr>
            <a:r>
              <a:rPr lang="ru-RU" sz="2400" dirty="0"/>
              <a:t>Повишена уязвимост, свързана с Интернет</a:t>
            </a:r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CE52384-B854-59BA-8226-E47D2FAD7B8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/>
              <a:t>Проект „Укрепване на капацитет, обмен на опит и изследователска дейност в сферата на сигурността “</a:t>
            </a:r>
            <a:r>
              <a:rPr lang="bg-BG"/>
              <a:t> с договор No. 812108-68-02.10.2024, се изпълнява с финансова</a:t>
            </a:r>
            <a:r>
              <a:rPr lang="en-US"/>
              <a:t> </a:t>
            </a:r>
            <a:r>
              <a:rPr lang="bg-BG"/>
              <a:t>помощ на </a:t>
            </a:r>
            <a:r>
              <a:rPr lang="ru-RU"/>
              <a:t>Програмата на Република България по фонд „Вътрешна сигурност“ за периода 2021 – 2027</a:t>
            </a:r>
            <a:endParaRPr lang="nl-BE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B230E6A-F67B-003D-C0B2-0AE8E23A0D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7973" y="2348880"/>
            <a:ext cx="4426027" cy="2419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8051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24B530-8F03-FFCD-CF50-3805B8B340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g-BG" sz="4000" b="1" dirty="0"/>
              <a:t>ТРАФИК НА БРЕМЕННИ ЖЕНИ</a:t>
            </a:r>
            <a:endParaRPr lang="en-US" sz="40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522285-4C47-EFBD-D9F8-FC6E79EFB0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6291" y="1979542"/>
            <a:ext cx="4835409" cy="3600400"/>
          </a:xfrm>
        </p:spPr>
        <p:txBody>
          <a:bodyPr>
            <a:normAutofit fontScale="92500"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bg-BG" sz="2400" dirty="0"/>
              <a:t>Експлоатация чрез продажба на бебета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sz="2400" dirty="0"/>
              <a:t>Втората най-често срещана форма на експлоатация на жени в периода 2015-2019г.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sz="2400" dirty="0" err="1"/>
              <a:t>Млади</a:t>
            </a:r>
            <a:r>
              <a:rPr lang="ru-RU" sz="2400" dirty="0"/>
              <a:t> жени между 18-40 год.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sz="2400" dirty="0" err="1"/>
              <a:t>Гърция</a:t>
            </a:r>
            <a:r>
              <a:rPr lang="ru-RU" sz="2400" dirty="0"/>
              <a:t> и Франция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sz="2400" dirty="0"/>
              <a:t>Бургас, Камено, Айтос, Сливен и Варна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sz="2400" dirty="0"/>
              <a:t>15 000 – 30 000 евро</a:t>
            </a:r>
            <a:endParaRPr lang="en-US" sz="2400" dirty="0"/>
          </a:p>
          <a:p>
            <a:pPr>
              <a:buFont typeface="Wingdings" panose="05000000000000000000" pitchFamily="2" charset="2"/>
              <a:buChar char="§"/>
            </a:pPr>
            <a:r>
              <a:rPr lang="bg-BG" sz="2400" dirty="0"/>
              <a:t>Гърция, Швейцария, Австрия и Англия</a:t>
            </a:r>
            <a:endParaRPr lang="ru-RU" sz="2400" dirty="0"/>
          </a:p>
          <a:p>
            <a:endParaRPr lang="en-US" sz="24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7AB5F8-B767-5FBE-F086-FB92786CC43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/>
              <a:t>Проект „Укрепване на капацитет, обмен на опит и изследователска дейност в сферата на сигурността “</a:t>
            </a:r>
            <a:r>
              <a:rPr lang="bg-BG"/>
              <a:t> с договор No. 812108-68-02.10.2024, се изпълнява с финансова</a:t>
            </a:r>
            <a:r>
              <a:rPr lang="en-US"/>
              <a:t> </a:t>
            </a:r>
            <a:r>
              <a:rPr lang="bg-BG"/>
              <a:t>помощ на </a:t>
            </a:r>
            <a:r>
              <a:rPr lang="ru-RU"/>
              <a:t>Програмата на Република България по фонд „Вътрешна сигурност“ за периода 2021 – 2027</a:t>
            </a:r>
            <a:endParaRPr lang="nl-BE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3F67AA9-1EF4-2415-DFA8-81810DBDD4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2834" y="2638057"/>
            <a:ext cx="4061165" cy="2283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65449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E0C450-29B2-B2AE-872F-73A0CE2715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g-BG" sz="4000" b="1" dirty="0"/>
              <a:t>ТРАФИК НА ОРГАНИ</a:t>
            </a:r>
            <a:endParaRPr lang="en-US" sz="40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9B9B1C-6D4C-7E8C-07F3-329657DD0F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0" y="1736874"/>
            <a:ext cx="3168352" cy="4393707"/>
          </a:xfrm>
        </p:spPr>
        <p:txBody>
          <a:bodyPr>
            <a:normAutofit/>
          </a:bodyPr>
          <a:lstStyle/>
          <a:p>
            <a:r>
              <a:rPr lang="ru-RU" sz="2200" dirty="0" err="1"/>
              <a:t>Измама</a:t>
            </a:r>
            <a:r>
              <a:rPr lang="ru-RU" sz="2200" dirty="0"/>
              <a:t> и </a:t>
            </a:r>
            <a:r>
              <a:rPr lang="ru-RU" sz="2200" dirty="0" err="1"/>
              <a:t>злоупотреба</a:t>
            </a:r>
            <a:r>
              <a:rPr lang="ru-RU" sz="2200" dirty="0"/>
              <a:t> на уязвимо положение </a:t>
            </a:r>
            <a:endParaRPr lang="en-US" sz="2200" dirty="0"/>
          </a:p>
          <a:p>
            <a:r>
              <a:rPr lang="bg-BG" sz="2200" dirty="0"/>
              <a:t>Обещано високо заплащане</a:t>
            </a:r>
            <a:endParaRPr lang="en-US" sz="2200" dirty="0"/>
          </a:p>
          <a:p>
            <a:r>
              <a:rPr lang="ru-RU" sz="2200" dirty="0" err="1"/>
              <a:t>Най-често</a:t>
            </a:r>
            <a:r>
              <a:rPr lang="ru-RU" sz="2200" dirty="0"/>
              <a:t> </a:t>
            </a:r>
            <a:r>
              <a:rPr lang="ru-RU" sz="2200" dirty="0" err="1"/>
              <a:t>търсените</a:t>
            </a:r>
            <a:r>
              <a:rPr lang="ru-RU" sz="2200" dirty="0"/>
              <a:t> </a:t>
            </a:r>
            <a:r>
              <a:rPr lang="ru-RU" sz="2200" dirty="0" err="1"/>
              <a:t>са</a:t>
            </a:r>
            <a:r>
              <a:rPr lang="ru-RU" sz="2200" dirty="0"/>
              <a:t> </a:t>
            </a:r>
            <a:r>
              <a:rPr lang="ru-RU" sz="2200" dirty="0" err="1"/>
              <a:t>бъбреците</a:t>
            </a:r>
            <a:r>
              <a:rPr lang="ru-RU" sz="2200" dirty="0"/>
              <a:t>, чрен </a:t>
            </a:r>
            <a:r>
              <a:rPr lang="ru-RU" sz="2200" dirty="0" err="1"/>
              <a:t>дроб</a:t>
            </a:r>
            <a:r>
              <a:rPr lang="en-US" sz="2200" dirty="0"/>
              <a:t> </a:t>
            </a:r>
            <a:r>
              <a:rPr lang="bg-BG" sz="2200" dirty="0"/>
              <a:t>и яйцеклетки</a:t>
            </a:r>
          </a:p>
          <a:p>
            <a:r>
              <a:rPr lang="bg-BG" sz="2200" dirty="0"/>
              <a:t>САЩ,</a:t>
            </a:r>
            <a:r>
              <a:rPr lang="ru-RU" sz="2200" dirty="0"/>
              <a:t> Канада, Австралия и </a:t>
            </a:r>
            <a:r>
              <a:rPr lang="ru-RU" sz="2200" dirty="0" err="1"/>
              <a:t>Саудитска</a:t>
            </a:r>
            <a:r>
              <a:rPr lang="ru-RU" sz="2200" dirty="0"/>
              <a:t> Арабия, </a:t>
            </a:r>
            <a:r>
              <a:rPr lang="ru-RU" sz="2200" dirty="0" err="1"/>
              <a:t>Гърция</a:t>
            </a:r>
            <a:r>
              <a:rPr lang="ru-RU" sz="2200" dirty="0"/>
              <a:t> и </a:t>
            </a:r>
            <a:r>
              <a:rPr lang="ru-RU" sz="2200" dirty="0" err="1"/>
              <a:t>Кипър</a:t>
            </a:r>
            <a:endParaRPr lang="ru-RU" sz="2200" dirty="0"/>
          </a:p>
          <a:p>
            <a:r>
              <a:rPr lang="ru-RU" sz="2200" dirty="0"/>
              <a:t>Яйцеклетки – </a:t>
            </a:r>
            <a:r>
              <a:rPr lang="ru-RU" sz="2200" dirty="0" err="1"/>
              <a:t>Гърция</a:t>
            </a:r>
            <a:r>
              <a:rPr lang="ru-RU" sz="2200" dirty="0"/>
              <a:t> и </a:t>
            </a:r>
            <a:r>
              <a:rPr lang="ru-RU" sz="2200" dirty="0" err="1"/>
              <a:t>Кипър</a:t>
            </a:r>
            <a:endParaRPr lang="ru-RU" sz="2200" dirty="0"/>
          </a:p>
          <a:p>
            <a:endParaRPr lang="en-US" sz="22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BBDA7DE-6483-6922-8D77-B905D4E80B7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/>
              <a:t>Проект „Укрепване на капацитет, обмен на опит и изследователска дейност в сферата на сигурността “</a:t>
            </a:r>
            <a:r>
              <a:rPr lang="bg-BG"/>
              <a:t> с договор No. 812108-68-02.10.2024, се изпълнява с финансова</a:t>
            </a:r>
            <a:r>
              <a:rPr lang="en-US"/>
              <a:t> </a:t>
            </a:r>
            <a:r>
              <a:rPr lang="bg-BG"/>
              <a:t>помощ на </a:t>
            </a:r>
            <a:r>
              <a:rPr lang="ru-RU"/>
              <a:t>Програмата на Република България по фонд „Вътрешна сигурност“ за периода 2021 – 2027</a:t>
            </a:r>
            <a:endParaRPr lang="nl-BE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4CE7823-5404-F877-A8CA-48C9E544DF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1738769"/>
            <a:ext cx="6254437" cy="449135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008187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60E374-D781-84F4-8F3E-CA27A35737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g-BG" sz="4000" b="1" dirty="0"/>
              <a:t>ПРИНУДИТЕЛНА ПРЕСТЪПНОСТ</a:t>
            </a:r>
            <a:endParaRPr lang="en-US" sz="40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8C1B66-53A8-A563-71AD-9CDB0762CC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9512" y="2204864"/>
            <a:ext cx="5328592" cy="3150316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ru-RU" sz="2400" dirty="0"/>
              <a:t>Форма на експлоатация, при която жертвите са насилствено или чрез измама принудени да извършват незаконни дейности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sz="2400" dirty="0"/>
              <a:t>Злоупотреба на уязвимо положение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sz="2400" dirty="0" err="1"/>
              <a:t>Възраст</a:t>
            </a:r>
            <a:r>
              <a:rPr lang="ru-RU" sz="2400" dirty="0"/>
              <a:t> 12-18 год.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sz="2400" dirty="0"/>
              <a:t>Наркотици, кражби, измами и изнудване</a:t>
            </a:r>
          </a:p>
          <a:p>
            <a:pPr>
              <a:buFont typeface="Wingdings" panose="05000000000000000000" pitchFamily="2" charset="2"/>
              <a:buChar char="§"/>
            </a:pPr>
            <a:endParaRPr lang="ru-RU" sz="2400" dirty="0"/>
          </a:p>
          <a:p>
            <a:endParaRPr lang="en-US" sz="24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6D83FCA-0221-5863-D553-9CE9C124F6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/>
              <a:t>Проект „Укрепване на капацитет, обмен на опит и изследователска дейност в сферата на сигурността “</a:t>
            </a:r>
            <a:r>
              <a:rPr lang="bg-BG"/>
              <a:t> с договор No. 812108-68-02.10.2024, се изпълнява с финансова</a:t>
            </a:r>
            <a:r>
              <a:rPr lang="en-US"/>
              <a:t> </a:t>
            </a:r>
            <a:r>
              <a:rPr lang="bg-BG"/>
              <a:t>помощ на </a:t>
            </a:r>
            <a:r>
              <a:rPr lang="ru-RU"/>
              <a:t>Програмата на Република България по фонд „Вътрешна сигурност“ за периода 2021 – 2027</a:t>
            </a:r>
            <a:endParaRPr lang="nl-BE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A9C1990-7219-C972-AAE5-653A8BCBDE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6096" y="2286220"/>
            <a:ext cx="3707904" cy="2780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60090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962D7D-134C-3695-5908-CD0888E6F5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g-BG" sz="4000" b="1" dirty="0"/>
              <a:t>ТРАФИК НА ХОРА В СПОРТА</a:t>
            </a:r>
            <a:endParaRPr lang="en-US" sz="40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BB4BA5-AE8D-4215-46CA-B4492F864C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3353" y="1682140"/>
            <a:ext cx="4896544" cy="4741987"/>
          </a:xfrm>
        </p:spPr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bg-BG" sz="2400" dirty="0"/>
              <a:t>Експлоатация на хора в спорта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sz="2400" dirty="0"/>
              <a:t>Обещания за кариера в професионалния спорт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sz="2400" dirty="0"/>
              <a:t>Подложени на принудителен труд, в условия, близки до робство или злоупотреба</a:t>
            </a:r>
            <a:endParaRPr lang="bg-BG" sz="2400" dirty="0"/>
          </a:p>
          <a:p>
            <a:r>
              <a:rPr lang="ru-RU" sz="2400" dirty="0"/>
              <a:t>Фалшиви договори или стипендии, често изисквайки предварително плащане от страна на семействата</a:t>
            </a:r>
          </a:p>
          <a:p>
            <a:r>
              <a:rPr lang="ru-RU" sz="2400" dirty="0"/>
              <a:t>Западна и Южна Африка, и Южна Америка, особено в спортове като футбол, баскетбол и лека атлетика</a:t>
            </a:r>
            <a:endParaRPr lang="en-US" sz="24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EEBB51B-2FA7-AECB-5127-8015755649E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/>
              <a:t>Проект „Укрепване на капацитет, обмен на опит и изследователска дейност в сферата на сигурността “</a:t>
            </a:r>
            <a:r>
              <a:rPr lang="bg-BG"/>
              <a:t> с договор No. 812108-68-02.10.2024, се изпълнява с финансова</a:t>
            </a:r>
            <a:r>
              <a:rPr lang="en-US"/>
              <a:t> </a:t>
            </a:r>
            <a:r>
              <a:rPr lang="bg-BG"/>
              <a:t>помощ на </a:t>
            </a:r>
            <a:r>
              <a:rPr lang="ru-RU"/>
              <a:t>Програмата на Република България по фонд „Вътрешна сигурност“ за периода 2021 – 2027</a:t>
            </a:r>
            <a:endParaRPr lang="nl-BE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BE0C685-12F5-F5A6-596E-0B38362611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20072" y="2535145"/>
            <a:ext cx="3923927" cy="2207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51494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F7B619-2EC0-4257-6105-B59A07910D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g-BG" sz="4000" b="1" dirty="0"/>
              <a:t>ТРАФИК НА ХОРА ПРЕЗ ИНТЕРНЕТ</a:t>
            </a:r>
            <a:endParaRPr lang="en-US" sz="40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722A4D-611E-02F6-549A-E8CB5F704B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3433" y="1700808"/>
            <a:ext cx="5041728" cy="4351338"/>
          </a:xfrm>
        </p:spPr>
        <p:txBody>
          <a:bodyPr>
            <a:normAutofit fontScale="92500" lnSpcReduction="10000"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bg-BG" sz="2300" dirty="0"/>
              <a:t>Проучване на ГРЕТА (2022 г.)</a:t>
            </a:r>
          </a:p>
          <a:p>
            <a:pPr marL="0" indent="0">
              <a:buNone/>
            </a:pPr>
            <a:r>
              <a:rPr lang="en-US" sz="2300" dirty="0">
                <a:hlinkClick r:id="rId2"/>
              </a:rPr>
              <a:t>https://www.coe.int/en/web/anti-human-trafficking/-/new-report-on-online-and-technology-facilitated-trafficking-in-human-beings</a:t>
            </a:r>
            <a:r>
              <a:rPr lang="bg-BG" sz="2300" dirty="0"/>
              <a:t>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sz="2300" dirty="0"/>
              <a:t>Оценка на степента на въздействие на технологиите върху трафика на хора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sz="2300" dirty="0"/>
              <a:t>Оперативните и правните предизвикателства, пред които са изправени държавите при разкриването, разследването и наказателното преследване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sz="2300" dirty="0"/>
              <a:t>Набиране, експлоатация и контрол на жертвите</a:t>
            </a:r>
            <a:endParaRPr lang="en-US" sz="23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6B61CB1-027E-D4C7-27F3-D3F7BC98AF7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dirty="0"/>
              <a:t>Проект „</a:t>
            </a:r>
            <a:r>
              <a:rPr lang="ru-RU" dirty="0" err="1"/>
              <a:t>Укрепване</a:t>
            </a:r>
            <a:r>
              <a:rPr lang="ru-RU" dirty="0"/>
              <a:t> на </a:t>
            </a:r>
            <a:r>
              <a:rPr lang="ru-RU" dirty="0" err="1"/>
              <a:t>капацитет</a:t>
            </a:r>
            <a:r>
              <a:rPr lang="ru-RU" dirty="0"/>
              <a:t>, обмен на опит и </a:t>
            </a:r>
            <a:r>
              <a:rPr lang="ru-RU" dirty="0" err="1"/>
              <a:t>изследователска</a:t>
            </a:r>
            <a:r>
              <a:rPr lang="ru-RU" dirty="0"/>
              <a:t> </a:t>
            </a:r>
            <a:r>
              <a:rPr lang="ru-RU" dirty="0" err="1"/>
              <a:t>дейност</a:t>
            </a:r>
            <a:r>
              <a:rPr lang="ru-RU" dirty="0"/>
              <a:t> в </a:t>
            </a:r>
            <a:r>
              <a:rPr lang="ru-RU" dirty="0" err="1"/>
              <a:t>сферата</a:t>
            </a:r>
            <a:r>
              <a:rPr lang="ru-RU" dirty="0"/>
              <a:t> на </a:t>
            </a:r>
            <a:r>
              <a:rPr lang="ru-RU" dirty="0" err="1"/>
              <a:t>сигурността</a:t>
            </a:r>
            <a:r>
              <a:rPr lang="ru-RU" dirty="0"/>
              <a:t> “</a:t>
            </a:r>
            <a:r>
              <a:rPr lang="bg-BG" dirty="0"/>
              <a:t> с договор </a:t>
            </a:r>
            <a:r>
              <a:rPr lang="bg-BG" dirty="0" err="1"/>
              <a:t>No</a:t>
            </a:r>
            <a:r>
              <a:rPr lang="bg-BG" dirty="0"/>
              <a:t>. 812108-68-02.10.2024, се изпълнява с финансова</a:t>
            </a:r>
            <a:r>
              <a:rPr lang="en-US" dirty="0"/>
              <a:t> </a:t>
            </a:r>
            <a:r>
              <a:rPr lang="bg-BG" dirty="0"/>
              <a:t>помощ на </a:t>
            </a:r>
            <a:r>
              <a:rPr lang="ru-RU" dirty="0" err="1"/>
              <a:t>Програмата</a:t>
            </a:r>
            <a:r>
              <a:rPr lang="ru-RU" dirty="0"/>
              <a:t> на </a:t>
            </a:r>
            <a:r>
              <a:rPr lang="ru-RU" dirty="0" err="1"/>
              <a:t>Република</a:t>
            </a:r>
            <a:r>
              <a:rPr lang="ru-RU" dirty="0"/>
              <a:t> </a:t>
            </a:r>
            <a:r>
              <a:rPr lang="ru-RU" dirty="0" err="1"/>
              <a:t>България</a:t>
            </a:r>
            <a:r>
              <a:rPr lang="ru-RU" dirty="0"/>
              <a:t> по фонд „</a:t>
            </a:r>
            <a:r>
              <a:rPr lang="ru-RU" dirty="0" err="1"/>
              <a:t>Вътрешна</a:t>
            </a:r>
            <a:r>
              <a:rPr lang="ru-RU" dirty="0"/>
              <a:t> </a:t>
            </a:r>
            <a:r>
              <a:rPr lang="ru-RU" dirty="0" err="1"/>
              <a:t>сигурност</a:t>
            </a:r>
            <a:r>
              <a:rPr lang="ru-RU" dirty="0"/>
              <a:t>“ за периода 2021 – 2027</a:t>
            </a:r>
            <a:endParaRPr lang="nl-BE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E26E5A8-F278-2F67-2F15-0672CDEA18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8064" y="2136177"/>
            <a:ext cx="3923098" cy="2209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70020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C42847-7A7F-7F10-BA2C-4070F22121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b="1" dirty="0"/>
              <a:t>ТРАФИК НА ХОРА ПРЕЗ ИНТЕРНЕТ</a:t>
            </a:r>
            <a:endParaRPr lang="en-US" sz="4000" b="1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0E653EE-928B-3D22-9D4F-A384BD33AA4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/>
              <a:t>Проект „Укрепване на капацитет, обмен на опит и изследователска дейност в сферата на сигурността “</a:t>
            </a:r>
            <a:r>
              <a:rPr lang="bg-BG"/>
              <a:t> с договор No. 812108-68-02.10.2024, се изпълнява с финансова</a:t>
            </a:r>
            <a:r>
              <a:rPr lang="en-US"/>
              <a:t> </a:t>
            </a:r>
            <a:r>
              <a:rPr lang="bg-BG"/>
              <a:t>помощ на </a:t>
            </a:r>
            <a:r>
              <a:rPr lang="ru-RU"/>
              <a:t>Програмата на Република България по фонд „Вътрешна сигурност“ за периода 2021 – 2027</a:t>
            </a:r>
            <a:endParaRPr lang="nl-BE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5002B3B-4BAA-04C9-62B3-B43BA7B05884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251520" y="1651683"/>
            <a:ext cx="8152792" cy="48998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ru-RU" sz="2300" dirty="0"/>
              <a:t>Използване на уеб стрининг с цел сексуална онлайн експлоатация  (порнография)</a:t>
            </a:r>
            <a:endParaRPr lang="bg-BG" sz="2300" dirty="0"/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ru-RU" sz="2300" dirty="0"/>
              <a:t>Малко страни изискват онлайн платформите и технологичните компании да идентифицират и премахват съдържание </a:t>
            </a:r>
            <a:r>
              <a:rPr lang="ru-RU" sz="2300" dirty="0" err="1"/>
              <a:t>със</a:t>
            </a:r>
            <a:r>
              <a:rPr lang="ru-RU" sz="2300" dirty="0"/>
              <a:t> </a:t>
            </a:r>
            <a:r>
              <a:rPr lang="ru-RU" sz="2300" dirty="0" err="1"/>
              <a:t>сексуална</a:t>
            </a:r>
            <a:r>
              <a:rPr lang="ru-RU" sz="2300" dirty="0"/>
              <a:t> експлоатация на деца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ru-RU" sz="2300" dirty="0"/>
              <a:t>Само в няколко страни използват технология за проверка на възрастта и ограничаване на достъпа на деца до порнографски уебсайтове</a:t>
            </a:r>
          </a:p>
          <a:p>
            <a:pPr marL="285750" indent="-285750">
              <a:lnSpc>
                <a:spcPct val="150000"/>
              </a:lnSpc>
              <a:buFont typeface="Courier New" panose="02070309020205020404" pitchFamily="49" charset="0"/>
              <a:buChar char="o"/>
            </a:pP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27815380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D0ACC7-3741-8450-491A-37971657D3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b="1" dirty="0"/>
              <a:t>НОВИ ТЕНДЕНЦИИ</a:t>
            </a:r>
            <a:endParaRPr lang="en-US" sz="4000" b="1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2F26995-687F-BDC1-59CB-AD6ED7A32CA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/>
              <a:t>Проект „Укрепване на капацитет, обмен на опит и изследователска дейност в сферата на сигурността “</a:t>
            </a:r>
            <a:r>
              <a:rPr lang="bg-BG"/>
              <a:t> с договор No. 812108-68-02.10.2024, се изпълнява с финансова</a:t>
            </a:r>
            <a:r>
              <a:rPr lang="en-US"/>
              <a:t> </a:t>
            </a:r>
            <a:r>
              <a:rPr lang="bg-BG"/>
              <a:t>помощ на </a:t>
            </a:r>
            <a:r>
              <a:rPr lang="ru-RU"/>
              <a:t>Програмата на Република България по фонд „Вътрешна сигурност“ за периода 2021 – 2027</a:t>
            </a:r>
            <a:endParaRPr lang="nl-BE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0EE5C38-AF84-59F0-F45D-F0E89B30480D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251520" y="1352692"/>
            <a:ext cx="8640960" cy="51029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bg-BG" sz="2200" dirty="0"/>
              <a:t>Ограничен н</a:t>
            </a:r>
            <a:r>
              <a:rPr lang="ru-RU" sz="2200" dirty="0"/>
              <a:t>апредък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sz="2200" dirty="0"/>
              <a:t>Липса на политическа воля и недостатъчни ресурси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bg-BG" sz="2200" dirty="0"/>
              <a:t>Проблеми с идентификацията на жертви </a:t>
            </a:r>
          </a:p>
          <a:p>
            <a:pPr marL="342900" lvl="1" indent="-342900">
              <a:buFont typeface="Wingdings" panose="05000000000000000000" pitchFamily="2" charset="2"/>
              <a:buChar char="§"/>
            </a:pPr>
            <a:r>
              <a:rPr lang="bg-BG" sz="2200" dirty="0"/>
              <a:t>Трудова експлоатация</a:t>
            </a:r>
          </a:p>
          <a:p>
            <a:pPr marL="342900" lvl="1" indent="-342900">
              <a:buFont typeface="Wingdings" panose="05000000000000000000" pitchFamily="2" charset="2"/>
              <a:buChar char="§"/>
            </a:pPr>
            <a:r>
              <a:rPr lang="bg-BG" sz="2200" dirty="0"/>
              <a:t>Мигрантите, особено нелегалните</a:t>
            </a:r>
          </a:p>
          <a:p>
            <a:pPr marL="342900" lvl="1" indent="-342900">
              <a:buFont typeface="Wingdings" panose="05000000000000000000" pitchFamily="2" charset="2"/>
              <a:buChar char="§"/>
            </a:pPr>
            <a:r>
              <a:rPr lang="ru-RU" sz="2200" dirty="0" err="1"/>
              <a:t>Децата</a:t>
            </a:r>
            <a:r>
              <a:rPr lang="ru-RU" sz="2200" dirty="0"/>
              <a:t> и </a:t>
            </a:r>
            <a:r>
              <a:rPr lang="ru-RU" sz="2200" dirty="0" err="1"/>
              <a:t>непридружените</a:t>
            </a:r>
            <a:r>
              <a:rPr lang="ru-RU" sz="2200" dirty="0"/>
              <a:t> </a:t>
            </a:r>
            <a:r>
              <a:rPr lang="ru-RU" sz="2200" dirty="0" err="1"/>
              <a:t>деца-мигранти</a:t>
            </a:r>
            <a:endParaRPr lang="bg-BG" sz="2200" dirty="0"/>
          </a:p>
          <a:p>
            <a:pPr>
              <a:buFont typeface="Wingdings" panose="05000000000000000000" pitchFamily="2" charset="2"/>
              <a:buChar char="§"/>
            </a:pPr>
            <a:r>
              <a:rPr lang="ru-RU" sz="2200" dirty="0"/>
              <a:t>Принудителното извършване на престъпления - от 2% на 24% от всички докладвани случаи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sz="2200" dirty="0"/>
              <a:t>Значително увеличение на случаите на трафик с цел на принудителна просия и фиктивни бракове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sz="2200" dirty="0"/>
              <a:t>Нови </a:t>
            </a:r>
            <a:r>
              <a:rPr lang="ru-RU" sz="2200" dirty="0" err="1"/>
              <a:t>предизвикателства</a:t>
            </a:r>
            <a:r>
              <a:rPr lang="ru-RU" sz="2200" dirty="0"/>
              <a:t> </a:t>
            </a:r>
            <a:r>
              <a:rPr lang="ru-RU" sz="2200" dirty="0" err="1"/>
              <a:t>със</a:t>
            </a:r>
            <a:r>
              <a:rPr lang="ru-RU" sz="2200" dirty="0"/>
              <a:t> соругатното </a:t>
            </a:r>
            <a:r>
              <a:rPr lang="ru-RU" sz="2200" dirty="0" err="1"/>
              <a:t>майчинство</a:t>
            </a:r>
            <a:endParaRPr lang="ru-RU" sz="2200" dirty="0"/>
          </a:p>
          <a:p>
            <a:pPr>
              <a:buFont typeface="Wingdings" panose="05000000000000000000" pitchFamily="2" charset="2"/>
              <a:buChar char="§"/>
            </a:pPr>
            <a:r>
              <a:rPr lang="ru-RU" sz="2200" dirty="0" err="1"/>
              <a:t>Ревизирана</a:t>
            </a:r>
            <a:r>
              <a:rPr lang="ru-RU" sz="2200" dirty="0"/>
              <a:t> Директива на ЕС за </a:t>
            </a:r>
            <a:r>
              <a:rPr lang="ru-RU" sz="2200" dirty="0" err="1"/>
              <a:t>борба</a:t>
            </a:r>
            <a:r>
              <a:rPr lang="ru-RU" sz="2200" dirty="0"/>
              <a:t> с трафика на хора, в сила от юли 2024 г. </a:t>
            </a:r>
          </a:p>
        </p:txBody>
      </p:sp>
    </p:spTree>
    <p:extLst>
      <p:ext uri="{BB962C8B-B14F-4D97-AF65-F5344CB8AC3E}">
        <p14:creationId xmlns:p14="http://schemas.microsoft.com/office/powerpoint/2010/main" val="1629335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9934</TotalTime>
  <Words>1161</Words>
  <Application>Microsoft Office PowerPoint</Application>
  <PresentationFormat>On-screen Show (4:3)</PresentationFormat>
  <Paragraphs>93</Paragraphs>
  <Slides>13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13</vt:i4>
      </vt:variant>
    </vt:vector>
  </HeadingPairs>
  <TitlesOfParts>
    <vt:vector size="24" baseType="lpstr">
      <vt:lpstr>Arial</vt:lpstr>
      <vt:lpstr>Arial Narrow</vt:lpstr>
      <vt:lpstr>Calibri</vt:lpstr>
      <vt:lpstr>Calibri Light</vt:lpstr>
      <vt:lpstr>Courier New</vt:lpstr>
      <vt:lpstr>Inter-Regular</vt:lpstr>
      <vt:lpstr>Trebuchet MS</vt:lpstr>
      <vt:lpstr>Verdana</vt:lpstr>
      <vt:lpstr>Wingdings</vt:lpstr>
      <vt:lpstr>Office Theme</vt:lpstr>
      <vt:lpstr>Custom Design</vt:lpstr>
      <vt:lpstr>ВИДОВЕ ТРАФИК НА ХОРА И  НОВИ ТЕНДЕНЦИИ В СТРАНИТЕ-ЧЛЕНКИ</vt:lpstr>
      <vt:lpstr>ВИДОВЕ ТРАФИК НА ХОРА </vt:lpstr>
      <vt:lpstr>СИТУАЦИЯТА В БЪЛГАРИЯ</vt:lpstr>
      <vt:lpstr>СЕКСУАЛНА ЕКСПЛОАТАЦИЯ</vt:lpstr>
      <vt:lpstr>ТРУДОВА ЕКСПЛОАТАЦИЯ</vt:lpstr>
      <vt:lpstr>ТРАФИК НА ДЕЦА</vt:lpstr>
      <vt:lpstr>ТРАФИК НА БРЕМЕННИ ЖЕНИ</vt:lpstr>
      <vt:lpstr>ТРАФИК НА ОРГАНИ</vt:lpstr>
      <vt:lpstr>ПРИНУДИТЕЛНА ПРЕСТЪПНОСТ</vt:lpstr>
      <vt:lpstr>ТРАФИК НА ХОРА В СПОРТА</vt:lpstr>
      <vt:lpstr>ТРАФИК НА ХОРА ПРЕЗ ИНТЕРНЕТ</vt:lpstr>
      <vt:lpstr>ТРАФИК НА ХОРА ПРЕЗ ИНТЕРНЕТ</vt:lpstr>
      <vt:lpstr>НОВИ ТЕНДЕНЦИИ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Phases in negotiation</dc:title>
  <dc:creator>MCE</dc:creator>
  <cp:lastModifiedBy>Vicky</cp:lastModifiedBy>
  <cp:revision>172</cp:revision>
  <cp:lastPrinted>2017-06-16T09:12:05Z</cp:lastPrinted>
  <dcterms:created xsi:type="dcterms:W3CDTF">2017-03-29T09:05:23Z</dcterms:created>
  <dcterms:modified xsi:type="dcterms:W3CDTF">2025-01-02T07:38:58Z</dcterms:modified>
</cp:coreProperties>
</file>