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6" r:id="rId2"/>
  </p:sldMasterIdLst>
  <p:notesMasterIdLst>
    <p:notesMasterId r:id="rId20"/>
  </p:notesMasterIdLst>
  <p:handoutMasterIdLst>
    <p:handoutMasterId r:id="rId21"/>
  </p:handoutMasterIdLst>
  <p:sldIdLst>
    <p:sldId id="262" r:id="rId3"/>
    <p:sldId id="263" r:id="rId4"/>
    <p:sldId id="268" r:id="rId5"/>
    <p:sldId id="265" r:id="rId6"/>
    <p:sldId id="266" r:id="rId7"/>
    <p:sldId id="269" r:id="rId8"/>
    <p:sldId id="267" r:id="rId9"/>
    <p:sldId id="276" r:id="rId10"/>
    <p:sldId id="270" r:id="rId11"/>
    <p:sldId id="271" r:id="rId12"/>
    <p:sldId id="272" r:id="rId13"/>
    <p:sldId id="275" r:id="rId14"/>
    <p:sldId id="277" r:id="rId15"/>
    <p:sldId id="274" r:id="rId16"/>
    <p:sldId id="273" r:id="rId17"/>
    <p:sldId id="278" r:id="rId18"/>
    <p:sldId id="279" r:id="rId19"/>
  </p:sldIdLst>
  <p:sldSz cx="9144000" cy="6858000" type="screen4x3"/>
  <p:notesSz cx="7010400" cy="92964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DA00"/>
    <a:srgbClr val="FFD800"/>
    <a:srgbClr val="0061AE"/>
    <a:srgbClr val="00458C"/>
    <a:srgbClr val="D1D3D4"/>
    <a:srgbClr val="8AC7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0545" autoAdjust="0"/>
  </p:normalViewPr>
  <p:slideViewPr>
    <p:cSldViewPr>
      <p:cViewPr varScale="1">
        <p:scale>
          <a:sx n="80" d="100"/>
          <a:sy n="80" d="100"/>
        </p:scale>
        <p:origin x="1522" y="67"/>
      </p:cViewPr>
      <p:guideLst>
        <p:guide orient="horz" pos="2160"/>
        <p:guide pos="2880"/>
      </p:guideLst>
    </p:cSldViewPr>
  </p:slideViewPr>
  <p:notesTextViewPr>
    <p:cViewPr>
      <p:scale>
        <a:sx n="300" d="100"/>
        <a:sy n="3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9" d="100"/>
          <a:sy n="99" d="100"/>
        </p:scale>
        <p:origin x="349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CCBFE1-9CC7-49E3-92CD-5D85649B4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633875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nl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6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6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4368BD-6076-4F77-8686-C8612C9D9DF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6729546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FFBAF1-9C0F-49A3-8405-4343CA5C59B0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0216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565443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914733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21CD085-50B3-C851-7193-B827581DE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="" xmlns:a16="http://schemas.microsoft.com/office/drawing/2014/main" id="{795DEA10-71A2-D586-4161-6C7133E1F2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="" xmlns:a16="http://schemas.microsoft.com/office/drawing/2014/main" id="{B4C89A1E-7ECA-72BE-9D6F-A6BAA337CF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="" xmlns:a16="http://schemas.microsoft.com/office/drawing/2014/main" id="{B32C1761-624A-9E80-9744-92226C7E6C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FFBAF1-9C0F-49A3-8405-4343CA5C59B0}" type="slidenum">
              <a:rPr lang="nl-NL" smtClean="0"/>
              <a:t>17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1887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1">
    <p:bg>
      <p:bgPr>
        <a:solidFill>
          <a:schemeClr val="bg1">
            <a:alpha val="1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458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nl-B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Narrow" panose="020B0606020202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nl-BE" dirty="0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A1BC7D0B-61AA-49FD-94FF-3C228BAB1DA6}"/>
              </a:ext>
            </a:extLst>
          </p:cNvPr>
          <p:cNvSpPr/>
          <p:nvPr userDrawn="1"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rgbClr val="0045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9012F0FE-917B-4E60-B435-59EC9456B4DF}"/>
              </a:ext>
            </a:extLst>
          </p:cNvPr>
          <p:cNvSpPr/>
          <p:nvPr userDrawn="1"/>
        </p:nvSpPr>
        <p:spPr>
          <a:xfrm>
            <a:off x="0" y="6211381"/>
            <a:ext cx="9143999" cy="653470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1BFC16C-4330-4C23-B7CB-62481E5972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91" y="332656"/>
            <a:ext cx="2567409" cy="5419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FE649551-58F1-49DE-BF8F-FAF1344C2A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6453336"/>
            <a:ext cx="1295421" cy="2565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33CBA556-2E11-43A3-9A6E-9ECDA7711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309289"/>
            <a:ext cx="2952328" cy="481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462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>
            <a:alpha val="1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5A83FD78-86B9-443F-BA28-11F6A1A7B39D}"/>
              </a:ext>
            </a:extLst>
          </p:cNvPr>
          <p:cNvSpPr/>
          <p:nvPr userDrawn="1"/>
        </p:nvSpPr>
        <p:spPr>
          <a:xfrm>
            <a:off x="0" y="6462477"/>
            <a:ext cx="9143999" cy="402374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8E0E76AB-CA15-423C-A259-D91E4BB1DEBA}"/>
              </a:ext>
            </a:extLst>
          </p:cNvPr>
          <p:cNvSpPr/>
          <p:nvPr userDrawn="1"/>
        </p:nvSpPr>
        <p:spPr>
          <a:xfrm>
            <a:off x="0" y="0"/>
            <a:ext cx="9144000" cy="1124744"/>
          </a:xfrm>
          <a:prstGeom prst="rect">
            <a:avLst/>
          </a:prstGeom>
          <a:solidFill>
            <a:srgbClr val="0045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9" name="Title 1">
            <a:extLst>
              <a:ext uri="{FF2B5EF4-FFF2-40B4-BE49-F238E27FC236}">
                <a16:creationId xmlns="" xmlns:a16="http://schemas.microsoft.com/office/drawing/2014/main" id="{BFABC801-9AAB-4B38-AEA6-6EEFE4243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4" y="161420"/>
            <a:ext cx="8028385" cy="724942"/>
          </a:xfrm>
        </p:spPr>
        <p:txBody>
          <a:bodyPr/>
          <a:lstStyle>
            <a:lvl1pPr>
              <a:defRPr>
                <a:solidFill>
                  <a:srgbClr val="FFD8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bg-BG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="" xmlns:a16="http://schemas.microsoft.com/office/drawing/2014/main" id="{FF26F659-6766-4E83-B910-DD8393D23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83137"/>
            <a:ext cx="7886700" cy="4351338"/>
          </a:xfrm>
        </p:spPr>
        <p:txBody>
          <a:bodyPr/>
          <a:lstStyle>
            <a:lvl1pPr>
              <a:defRPr>
                <a:solidFill>
                  <a:srgbClr val="00458C"/>
                </a:solidFill>
              </a:defRPr>
            </a:lvl1pPr>
            <a:lvl2pPr>
              <a:defRPr>
                <a:solidFill>
                  <a:srgbClr val="00458C"/>
                </a:solidFill>
              </a:defRPr>
            </a:lvl2pPr>
            <a:lvl3pPr>
              <a:defRPr>
                <a:solidFill>
                  <a:srgbClr val="00458C"/>
                </a:solidFill>
              </a:defRPr>
            </a:lvl3pPr>
            <a:lvl4pPr>
              <a:defRPr>
                <a:solidFill>
                  <a:srgbClr val="00458C"/>
                </a:solidFill>
              </a:defRPr>
            </a:lvl4pPr>
            <a:lvl5pPr>
              <a:defRPr>
                <a:solidFill>
                  <a:srgbClr val="00458C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bg-BG" dirty="0"/>
          </a:p>
        </p:txBody>
      </p:sp>
      <p:sp>
        <p:nvSpPr>
          <p:cNvPr id="22" name="Footer Placeholder 4">
            <a:extLst>
              <a:ext uri="{FF2B5EF4-FFF2-40B4-BE49-F238E27FC236}">
                <a16:creationId xmlns="" xmlns:a16="http://schemas.microsoft.com/office/drawing/2014/main" id="{392D5C79-B086-45CB-8709-F508310D36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  <a:prstGeom prst="rect">
            <a:avLst/>
          </a:prstGeom>
        </p:spPr>
        <p:txBody>
          <a:bodyPr anchor="ctr" anchorCtr="0"/>
          <a:lstStyle>
            <a:lvl1pPr>
              <a:defRPr sz="900" b="1">
                <a:solidFill>
                  <a:srgbClr val="00458C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/>
              <a:t>Проект „</a:t>
            </a:r>
            <a:r>
              <a:rPr lang="ru-RU" err="1"/>
              <a:t>Укрепване</a:t>
            </a:r>
            <a:r>
              <a:rPr lang="ru-RU"/>
              <a:t> на </a:t>
            </a:r>
            <a:r>
              <a:rPr lang="ru-RU" err="1"/>
              <a:t>капацитет</a:t>
            </a:r>
            <a:r>
              <a:rPr lang="ru-RU"/>
              <a:t>, обмен на опит и </a:t>
            </a:r>
            <a:r>
              <a:rPr lang="ru-RU" err="1"/>
              <a:t>изследователска</a:t>
            </a:r>
            <a:r>
              <a:rPr lang="ru-RU"/>
              <a:t> </a:t>
            </a:r>
            <a:r>
              <a:rPr lang="ru-RU" err="1"/>
              <a:t>дейност</a:t>
            </a:r>
            <a:r>
              <a:rPr lang="ru-RU"/>
              <a:t> в </a:t>
            </a:r>
            <a:r>
              <a:rPr lang="ru-RU" err="1"/>
              <a:t>сферата</a:t>
            </a:r>
            <a:r>
              <a:rPr lang="ru-RU"/>
              <a:t> на </a:t>
            </a:r>
            <a:r>
              <a:rPr lang="ru-RU" err="1"/>
              <a:t>сигурността</a:t>
            </a:r>
            <a:r>
              <a:rPr lang="ru-RU"/>
              <a:t> “</a:t>
            </a:r>
            <a:r>
              <a:rPr lang="bg-BG"/>
              <a:t> с договор </a:t>
            </a:r>
            <a:r>
              <a:rPr lang="bg-BG" err="1"/>
              <a:t>No</a:t>
            </a:r>
            <a:r>
              <a:rPr lang="bg-BG"/>
              <a:t>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 err="1"/>
              <a:t>Програмата</a:t>
            </a:r>
            <a:r>
              <a:rPr lang="ru-RU"/>
              <a:t> на </a:t>
            </a:r>
            <a:r>
              <a:rPr lang="ru-RU" err="1"/>
              <a:t>Република</a:t>
            </a:r>
            <a:r>
              <a:rPr lang="ru-RU"/>
              <a:t> </a:t>
            </a:r>
            <a:r>
              <a:rPr lang="ru-RU" err="1"/>
              <a:t>България</a:t>
            </a:r>
            <a:r>
              <a:rPr lang="ru-RU"/>
              <a:t> по фонд „</a:t>
            </a:r>
            <a:r>
              <a:rPr lang="ru-RU" err="1"/>
              <a:t>Вътрешна</a:t>
            </a:r>
            <a:r>
              <a:rPr lang="ru-RU"/>
              <a:t> </a:t>
            </a:r>
            <a:r>
              <a:rPr lang="ru-RU" err="1"/>
              <a:t>сигурност</a:t>
            </a:r>
            <a:r>
              <a:rPr lang="ru-RU"/>
              <a:t>“ за периода 2021 – 2027</a:t>
            </a:r>
            <a:endParaRPr lang="nl-BE"/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166D7D3B-4640-46F4-89DC-BBD55F2221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597352"/>
            <a:ext cx="828692" cy="1640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5B0914B7-AD73-4329-B1F1-10EB66B43F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3778"/>
            <a:ext cx="871684" cy="796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211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B788646-BCC5-4AE2-BCE3-FD68898D9D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991B4772-9C33-46AE-A8FC-4791B14DB5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4BEDB95-16FC-47EF-9614-D541A4195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EDB1D3A-6C5A-4F9D-812D-FFBBAF7DB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Проект „Подобряване на капацитета и взаимодействието на институциите при работа с непридружени малолетни и непълнолетни лица“ се изпълнява с финансовата подкрепа на Норвежкия финансов механизъм 2014-2021 по процедура BGHOMEAFFAIRS-1.003</a:t>
            </a:r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D9E6438-FBA6-45D3-A4E5-6B86E5985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952E-D023-4408-8B12-2934213448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4993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E381FCD-0ADB-4A1B-B956-4384AAAC0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8352571-8BC7-452D-9AE2-4FD2BA2BDC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F04D290-3689-4D8D-9CA4-6FDCB3998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F848516-4011-491F-813F-00345B9E8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Проект „Подобряване на капацитета и взаимодействието на институциите при работа с непридружени малолетни и непълнолетни лица“ се изпълнява с финансовата подкрепа на Норвежкия финансов механизъм 2014-2021 по процедура BGHOMEAFFAIRS-1.003</a:t>
            </a:r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030AAC4-E93B-4C3C-B483-3CFB7E1A1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952E-D023-4408-8B12-2934213448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68855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732493B-C5A4-4BFE-A155-D8D1134BF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47319A3-0916-4F55-A091-B11C8FFEA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910A028-3278-489C-9235-F09B821C1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F2AFDE5-6CFD-4EB4-927F-8F616043B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Проект „Подобряване на капацитета и взаимодействието на институциите при работа с непридружени малолетни и непълнолетни лица“ се изпълнява с финансовата подкрепа на Норвежкия финансов механизъм 2014-2021 по процедура BGHOMEAFFAIRS-1.003</a:t>
            </a:r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F1426EE-7172-4154-BAE6-8509371F7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952E-D023-4408-8B12-2934213448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11852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174631E-2C5C-4D13-B909-97DC366F7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3C5B8C0-A507-4243-9BB8-D7E497FAA5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C95E674F-2A8A-41ED-B273-17738244BE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F585505-2325-44A3-A26A-D3046EB85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32EB154F-08FF-4ACD-9A6F-A95BE8A80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Проект „Подобряване на капацитета и взаимодействието на институциите при работа с непридружени малолетни и непълнолетни лица“ се изпълнява с финансовата подкрепа на Норвежкия финансов механизъм 2014-2021 по процедура BGHOMEAFFAIRS-1.003</a:t>
            </a:r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567E6D1-2039-48C0-B079-8988E282A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952E-D023-4408-8B12-2934213448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77754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3B9CF95-6843-4E3D-93E8-8D450B48A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22C4254-53D1-48B2-B53F-5F999F692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B0118108-5E53-4B77-BDFD-1881B5E933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F83AA62A-4BFF-45BB-B4DA-9B3BB2C24D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74110121-187E-4D5C-ACF2-0A80C26AC5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BC9ED323-5007-4F81-872A-3D1F7CCCB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F8E32879-8A48-4F4C-8531-C6962B27D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Проект „Подобряване на капацитета и взаимодействието на институциите при работа с непридружени малолетни и непълнолетни лица“ се изпълнява с финансовата подкрепа на Норвежкия финансов механизъм 2014-2021 по процедура BGHOMEAFFAIRS-1.003</a:t>
            </a:r>
            <a:endParaRPr lang="bg-BG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DF313652-FD72-4494-856F-6EB1D4BB8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952E-D023-4408-8B12-2934213448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44317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D5BC48C-9721-4283-ABA0-BCA06686F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CEE12AED-1E29-43B0-B235-A109EBD28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70F48656-09F0-48DB-AEA0-E95F6F8AE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Проект „Подобряване на капацитета и взаимодействието на институциите при работа с непридружени малолетни и непълнолетни лица“ се изпълнява с финансовата подкрепа на Норвежкия финансов механизъм 2014-2021 по процедура BGHOMEAFFAIRS-1.003</a:t>
            </a:r>
            <a:endParaRPr lang="bg-BG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7DEFE70D-ABFE-4AF4-8CB8-5D3CD1689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952E-D023-4408-8B12-2934213448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45701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EB834A34-07E6-4E1B-A5FF-2F8D7AF6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DDA8980B-1BFC-47D6-B91F-2C11A4E6F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Проект „Подобряване на капацитета и взаимодействието на институциите при работа с непридружени малолетни и непълнолетни лица“ се изпълнява с финансовата подкрепа на Норвежкия финансов механизъм 2014-2021 по процедура BGHOMEAFFAIRS-1.003</a:t>
            </a:r>
            <a:endParaRPr lang="bg-BG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D94B166C-9686-48E4-9508-4D027C599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952E-D023-4408-8B12-2934213448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99412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DEC3A32-84DD-4C60-A139-BC26A96B0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CE237FB-A99D-473E-A3E3-61333EE8C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2FC8C4E-E6E1-45AF-80DA-5E8F8687A0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A7391B19-5C72-4D7F-A889-4EC396E3D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DFE26CAF-A080-43C2-9EC2-0277DCE78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Проект „Подобряване на капацитета и взаимодействието на институциите при работа с непридружени малолетни и непълнолетни лица“ се изпълнява с финансовата подкрепа на Норвежкия финансов механизъм 2014-2021 по процедура BGHOMEAFFAIRS-1.003</a:t>
            </a:r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423EFA27-0492-4BD0-AEEB-D02274AE7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952E-D023-4408-8B12-2934213448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62918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E9ADA9E-6486-453B-A3C1-893395B66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E2B34D23-8D93-4540-903C-3888A6FB4F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62767E4D-831B-432D-803A-9617F2E6B4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7FC4249-F338-4A56-A0AA-F1D9285EC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C5B888C-750A-41AD-B424-339B0123F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Проект „Подобряване на капацитета и взаимодействието на институциите при работа с непридружени малолетни и непълнолетни лица“ се изпълнява с финансовата подкрепа на Норвежкия финансов механизъм 2014-2021 по процедура BGHOMEAFFAIRS-1.003</a:t>
            </a:r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3F2851D-486C-4B1E-8119-F4D9A34B3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952E-D023-4408-8B12-2934213448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715420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C368F6D-E706-4713-8B04-6B1500D5E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51FA6B58-2041-4C6A-AA62-2569E41668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A77E84E-5521-4352-B2E7-1D54C00F0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FE87205-61D6-4554-92E5-FA22E532A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Проект „Подобряване на капацитета и взаимодействието на институциите при работа с непридружени малолетни и непълнолетни лица“ се изпълнява с финансовата подкрепа на Норвежкия финансов механизъм 2014-2021 по процедура BGHOMEAFFAIRS-1.003</a:t>
            </a:r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B75476B-01B6-48F7-A7A0-B1B835CD8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952E-D023-4408-8B12-2934213448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28574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7D79F768-56B7-4A3F-88EB-4742DB66D7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0E873FC-E79F-432A-95CD-1D8A6C7C60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3109F42-C5A4-415C-BD7B-F9A68031B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DF10430-8498-4EA0-B0F5-2D83683C4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Проект „Подобряване на капацитета и взаимодействието на институциите при работа с непридружени малолетни и непълнолетни лица“ се изпълнява с финансовата подкрепа на Норвежкия финансов механизъм 2014-2021 по процедура BGHOMEAFFAIRS-1.003</a:t>
            </a:r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96EF049-D9A5-4814-995C-ACDF921B5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952E-D023-4408-8B12-2934213448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88407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49723"/>
            <a:ext cx="8229600" cy="3411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BE" dirty="0"/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457200" y="126876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001949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00458C"/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00458C"/>
          </a:solidFill>
          <a:latin typeface="Arial Narrow" panose="020B0606020202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00458C"/>
          </a:solidFill>
          <a:latin typeface="Arial Narrow" panose="020B0606020202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00458C"/>
          </a:solidFill>
          <a:latin typeface="Arial Narrow" panose="020B0606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0458C"/>
          </a:solidFill>
          <a:latin typeface="Arial Narrow" panose="020B0606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00458C"/>
          </a:solidFill>
          <a:latin typeface="Arial Narrow" panose="020B0606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6C330B7D-61BA-42D9-B913-DA29CB743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A448E21-7A7E-4E3B-B39E-E897D5334B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B4D52C7-F22B-4E0F-BC70-388266BFDB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35DC53B-A0F0-45B2-95AF-D6AACE7CA8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/>
              <a:t>Проект „</a:t>
            </a:r>
            <a:r>
              <a:rPr lang="ru-RU" dirty="0" err="1"/>
              <a:t>Подобряване</a:t>
            </a:r>
            <a:r>
              <a:rPr lang="ru-RU" dirty="0"/>
              <a:t> на </a:t>
            </a:r>
            <a:r>
              <a:rPr lang="ru-RU" dirty="0" err="1"/>
              <a:t>капацитета</a:t>
            </a:r>
            <a:r>
              <a:rPr lang="ru-RU" dirty="0"/>
              <a:t> и </a:t>
            </a:r>
            <a:r>
              <a:rPr lang="ru-RU" dirty="0" err="1"/>
              <a:t>взаимодействието</a:t>
            </a:r>
            <a:r>
              <a:rPr lang="ru-RU" dirty="0"/>
              <a:t> на </a:t>
            </a:r>
            <a:r>
              <a:rPr lang="ru-RU" dirty="0" err="1"/>
              <a:t>институциите</a:t>
            </a:r>
            <a:r>
              <a:rPr lang="ru-RU" dirty="0"/>
              <a:t> при работа с </a:t>
            </a:r>
            <a:r>
              <a:rPr lang="ru-RU" dirty="0" err="1"/>
              <a:t>непридружени</a:t>
            </a:r>
            <a:r>
              <a:rPr lang="ru-RU" dirty="0"/>
              <a:t> </a:t>
            </a:r>
            <a:r>
              <a:rPr lang="ru-RU" dirty="0" err="1"/>
              <a:t>малолетни</a:t>
            </a:r>
            <a:r>
              <a:rPr lang="ru-RU" dirty="0"/>
              <a:t> и </a:t>
            </a:r>
            <a:r>
              <a:rPr lang="ru-RU" dirty="0" err="1"/>
              <a:t>непълнолетни</a:t>
            </a:r>
            <a:r>
              <a:rPr lang="ru-RU" dirty="0"/>
              <a:t> лица“ се </a:t>
            </a:r>
            <a:r>
              <a:rPr lang="ru-RU" dirty="0" err="1"/>
              <a:t>изпълнява</a:t>
            </a:r>
            <a:r>
              <a:rPr lang="ru-RU" dirty="0"/>
              <a:t> с </a:t>
            </a:r>
            <a:r>
              <a:rPr lang="ru-RU" dirty="0" err="1"/>
              <a:t>финансовата</a:t>
            </a:r>
            <a:r>
              <a:rPr lang="ru-RU" dirty="0"/>
              <a:t> </a:t>
            </a:r>
            <a:r>
              <a:rPr lang="ru-RU" dirty="0" err="1"/>
              <a:t>подкрепа</a:t>
            </a:r>
            <a:r>
              <a:rPr lang="ru-RU" dirty="0"/>
              <a:t> на </a:t>
            </a:r>
            <a:r>
              <a:rPr lang="ru-RU" dirty="0" err="1"/>
              <a:t>Норвежкия</a:t>
            </a:r>
            <a:r>
              <a:rPr lang="ru-RU" dirty="0"/>
              <a:t> финансов </a:t>
            </a:r>
            <a:r>
              <a:rPr lang="ru-RU" dirty="0" err="1"/>
              <a:t>механизъм</a:t>
            </a:r>
            <a:r>
              <a:rPr lang="ru-RU" dirty="0"/>
              <a:t> 2014-2021 по процедура BGHOMEAFFAIRS-1.003</a:t>
            </a:r>
            <a:endParaRPr lang="bg-BG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3FE744B-2CC1-4A05-9F90-A8F533BF39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3952E-D023-4408-8B12-2934213448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6876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ctrTitle"/>
          </p:nvPr>
        </p:nvSpPr>
        <p:spPr>
          <a:xfrm>
            <a:off x="683568" y="2341413"/>
            <a:ext cx="7772400" cy="2319189"/>
          </a:xfrm>
        </p:spPr>
        <p:txBody>
          <a:bodyPr>
            <a:normAutofit fontScale="90000"/>
          </a:bodyPr>
          <a:lstStyle/>
          <a:p>
            <a:r>
              <a:rPr lang="bg-BG" sz="4000" b="1" kern="100" dirty="0" smtClean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Модул 2</a:t>
            </a:r>
            <a:r>
              <a:rPr lang="en-GB" sz="4000" b="1" kern="100" dirty="0" smtClean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bg-BG" sz="40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радикализъм</a:t>
            </a:r>
            <a:r>
              <a:rPr lang="en-GB" sz="4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/>
            </a:r>
            <a:br>
              <a:rPr lang="en-GB" sz="4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4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/>
            </a:r>
            <a:br>
              <a:rPr lang="en-GB" sz="4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bg-BG" sz="4900" b="1" kern="1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Онлайн радикализация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/>
            </a:r>
            <a:b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/>
            </a:r>
            <a:b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bg-BG" sz="27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Анализ на ролята на интернет и социалните медии в </a:t>
            </a:r>
            <a:r>
              <a:rPr lang="bg-BG" sz="2700" kern="100" dirty="0" smtClean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радикализацията и вербуването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/>
            </a:r>
            <a:b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nl-NL" sz="2400" b="1" dirty="0">
              <a:ea typeface="Verdana" panose="020B0604030504040204" pitchFamily="34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="" xmlns:a16="http://schemas.microsoft.com/office/drawing/2014/main" id="{D849CDFF-9044-44B1-A785-589D037782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5373216"/>
            <a:ext cx="6400800" cy="1057672"/>
          </a:xfrm>
        </p:spPr>
        <p:txBody>
          <a:bodyPr>
            <a:normAutofit/>
          </a:bodyPr>
          <a:lstStyle/>
          <a:p>
            <a:r>
              <a:rPr lang="bg-BG" sz="2800" dirty="0" smtClean="0"/>
              <a:t>Андрю</a:t>
            </a:r>
            <a:r>
              <a:rPr lang="en-GB" sz="2800" dirty="0" smtClean="0"/>
              <a:t> </a:t>
            </a:r>
            <a:r>
              <a:rPr lang="bg-BG" sz="2800" dirty="0" smtClean="0"/>
              <a:t>Станифорт</a:t>
            </a:r>
            <a:r>
              <a:rPr lang="en-GB" sz="2800" dirty="0" smtClean="0"/>
              <a:t> </a:t>
            </a:r>
            <a:r>
              <a:rPr lang="en-GB" sz="2800" dirty="0"/>
              <a:t>– </a:t>
            </a:r>
            <a:r>
              <a:rPr lang="bg-BG" sz="2800" dirty="0" smtClean="0"/>
              <a:t>декември</a:t>
            </a:r>
            <a:r>
              <a:rPr lang="en-GB" sz="2800" dirty="0" smtClean="0"/>
              <a:t> 2024</a:t>
            </a:r>
            <a:r>
              <a:rPr lang="bg-BG" sz="2800" dirty="0" smtClean="0"/>
              <a:t> г.</a:t>
            </a:r>
            <a:endParaRPr lang="bg-BG" sz="2800" dirty="0"/>
          </a:p>
        </p:txBody>
      </p:sp>
      <p:sp>
        <p:nvSpPr>
          <p:cNvPr id="4" name="Untertitel 2"/>
          <p:cNvSpPr txBox="1">
            <a:spLocks/>
          </p:cNvSpPr>
          <p:nvPr/>
        </p:nvSpPr>
        <p:spPr>
          <a:xfrm>
            <a:off x="2267744" y="3501008"/>
            <a:ext cx="4176465" cy="65033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de-DE"/>
          </a:p>
        </p:txBody>
      </p:sp>
      <p:sp>
        <p:nvSpPr>
          <p:cNvPr id="6" name="Footer Placeholder 4">
            <a:extLst>
              <a:ext uri="{FF2B5EF4-FFF2-40B4-BE49-F238E27FC236}">
                <a16:creationId xmlns="" xmlns:a16="http://schemas.microsoft.com/office/drawing/2014/main" id="{1A42107C-2D2B-4884-B7CC-21C3F6F9E93B}"/>
              </a:ext>
            </a:extLst>
          </p:cNvPr>
          <p:cNvSpPr txBox="1">
            <a:spLocks/>
          </p:cNvSpPr>
          <p:nvPr/>
        </p:nvSpPr>
        <p:spPr>
          <a:xfrm>
            <a:off x="3203848" y="242675"/>
            <a:ext cx="5868144" cy="820730"/>
          </a:xfrm>
          <a:prstGeom prst="rect">
            <a:avLst/>
          </a:prstGeom>
        </p:spPr>
        <p:txBody>
          <a:bodyPr anchor="ctr" anchorCtr="0"/>
          <a:lstStyle>
            <a:defPPr>
              <a:defRPr lang="nl-BE"/>
            </a:defPPr>
            <a:lvl1pPr marL="0" algn="l" defTabSz="914400" rtl="0" eaLnBrk="1" latinLnBrk="0" hangingPunct="1">
              <a:defRPr sz="2200" b="1" kern="1200">
                <a:solidFill>
                  <a:schemeClr val="bg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dirty="0" smtClean="0"/>
              <a:t>„Укрепване </a:t>
            </a:r>
            <a:r>
              <a:rPr lang="bg-BG" dirty="0"/>
              <a:t>на капацитет, обмен на опит и изследователска дейност в сферата на </a:t>
            </a:r>
            <a:r>
              <a:rPr lang="bg-BG" dirty="0" smtClean="0"/>
              <a:t>сигурността“</a:t>
            </a:r>
            <a:r>
              <a:rPr lang="en-US" dirty="0" smtClean="0"/>
              <a:t>, </a:t>
            </a:r>
            <a:r>
              <a:rPr lang="en-US" sz="2000" dirty="0"/>
              <a:t>BG65ISPR001-3.004-0002</a:t>
            </a:r>
            <a:endParaRPr lang="bg-BG" sz="2000" dirty="0"/>
          </a:p>
        </p:txBody>
      </p:sp>
    </p:spTree>
    <p:extLst>
      <p:ext uri="{BB962C8B-B14F-4D97-AF65-F5344CB8AC3E}">
        <p14:creationId xmlns:p14="http://schemas.microsoft.com/office/powerpoint/2010/main" val="1959330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sz="4400" b="1" kern="1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Онлайн радикализация</a:t>
            </a:r>
            <a:endParaRPr lang="bg-B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0B8DBCF-169C-422D-9DFE-D987E9122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772816"/>
            <a:ext cx="7886700" cy="211787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bg-BG" dirty="0" smtClean="0">
                <a:effectLst/>
                <a:latin typeface="+mn-lt"/>
                <a:ea typeface="Aptos" panose="020B0004020202020204" pitchFamily="34" charset="0"/>
              </a:rPr>
              <a:t>Целта на настоящата сесия е да разгледаме и изследваме въздействието на интернет и социалните медии върху радикализирането и вербуването </a:t>
            </a:r>
            <a:r>
              <a:rPr lang="bg-BG" smtClean="0">
                <a:effectLst/>
                <a:latin typeface="+mn-lt"/>
                <a:ea typeface="Aptos" panose="020B0004020202020204" pitchFamily="34" charset="0"/>
              </a:rPr>
              <a:t>на лица </a:t>
            </a:r>
            <a:r>
              <a:rPr lang="bg-BG" dirty="0" smtClean="0">
                <a:effectLst/>
                <a:latin typeface="+mn-lt"/>
                <a:ea typeface="Aptos" panose="020B0004020202020204" pitchFamily="34" charset="0"/>
              </a:rPr>
              <a:t>с цел насилствен екстремизъм и тероризъм, включително ответни мерки за предотвратяване на терористично съдържание онлайн</a:t>
            </a:r>
            <a:r>
              <a:rPr lang="en-GB" dirty="0" smtClean="0">
                <a:effectLst/>
                <a:latin typeface="+mn-lt"/>
                <a:ea typeface="Aptos" panose="020B0004020202020204" pitchFamily="34" charset="0"/>
              </a:rPr>
              <a:t>. </a:t>
            </a:r>
            <a:endParaRPr lang="bg-BG" dirty="0">
              <a:latin typeface="+mn-lt"/>
            </a:endParaRPr>
          </a:p>
        </p:txBody>
      </p:sp>
      <p:sp>
        <p:nvSpPr>
          <p:cNvPr id="7" name="Footer Placeholder 3">
            <a:extLst>
              <a:ext uri="{FF2B5EF4-FFF2-40B4-BE49-F238E27FC236}">
                <a16:creationId xmlns="" xmlns:a16="http://schemas.microsoft.com/office/drawing/2014/main" id="{1135D77C-9535-4DEF-B825-BD1CDD09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</p:spPr>
        <p:txBody>
          <a:bodyPr/>
          <a:lstStyle/>
          <a:p>
            <a:r>
              <a:rPr lang="ru-RU" dirty="0" smtClean="0"/>
              <a:t>Проектът </a:t>
            </a:r>
            <a:r>
              <a:rPr lang="ru-RU" dirty="0"/>
              <a:t>„Укрепване на капацитет, обмен на опит и изследователска дейност в сферата на </a:t>
            </a:r>
            <a:r>
              <a:rPr lang="ru-RU" dirty="0" smtClean="0"/>
              <a:t>сигурността“</a:t>
            </a:r>
            <a:r>
              <a:rPr lang="bg-BG" dirty="0" smtClean="0"/>
              <a:t> </a:t>
            </a:r>
            <a:r>
              <a:rPr lang="bg-BG" dirty="0"/>
              <a:t>с договор No. </a:t>
            </a:r>
            <a:r>
              <a:rPr lang="bg-BG" dirty="0" smtClean="0"/>
              <a:t>812108-68-02.10.2024 </a:t>
            </a:r>
            <a:r>
              <a:rPr lang="bg-BG" dirty="0"/>
              <a:t>се изпълнява с </a:t>
            </a:r>
            <a:r>
              <a:rPr lang="bg-BG" dirty="0" smtClean="0"/>
              <a:t>финансовата</a:t>
            </a:r>
            <a:r>
              <a:rPr lang="en-US" dirty="0" smtClean="0"/>
              <a:t> </a:t>
            </a:r>
            <a:r>
              <a:rPr lang="bg-BG" dirty="0"/>
              <a:t>помощ на </a:t>
            </a:r>
            <a:r>
              <a:rPr lang="ru-RU" dirty="0" smtClean="0"/>
              <a:t>програмата </a:t>
            </a:r>
            <a:r>
              <a:rPr lang="ru-RU" dirty="0"/>
              <a:t>на Република България по фонд „Вътрешна сигурност“ за периода 2021 – </a:t>
            </a:r>
            <a:r>
              <a:rPr lang="ru-RU" dirty="0" smtClean="0"/>
              <a:t>2027 г.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405063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D0AA539-B97F-A565-EEC1-6D3C82145E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3212976"/>
            <a:ext cx="7886700" cy="4351338"/>
          </a:xfrm>
        </p:spPr>
        <p:txBody>
          <a:bodyPr>
            <a:normAutofit/>
          </a:bodyPr>
          <a:lstStyle/>
          <a:p>
            <a:r>
              <a:rPr lang="bg-BG" b="1" dirty="0" smtClean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Част</a:t>
            </a:r>
            <a:r>
              <a:rPr lang="en-GB" b="1" dirty="0" smtClean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 </a:t>
            </a:r>
            <a:r>
              <a:rPr lang="en-GB" b="1" dirty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1: </a:t>
            </a:r>
            <a:r>
              <a:rPr lang="bg-BG" b="1" dirty="0" smtClean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терористични заплахи онлайн</a:t>
            </a:r>
            <a:endParaRPr lang="en-GB" b="1" dirty="0">
              <a:solidFill>
                <a:srgbClr val="0061AE"/>
              </a:solidFill>
              <a:effectLst/>
              <a:latin typeface="+mn-lt"/>
              <a:ea typeface="Aptos" panose="020B0004020202020204" pitchFamily="34" charset="0"/>
            </a:endParaRPr>
          </a:p>
          <a:p>
            <a:r>
              <a:rPr lang="bg-BG" b="1" dirty="0" smtClean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Част</a:t>
            </a:r>
            <a:r>
              <a:rPr lang="en-GB" b="1" dirty="0" smtClean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 </a:t>
            </a:r>
            <a:r>
              <a:rPr lang="en-GB" b="1" dirty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2: </a:t>
            </a:r>
            <a:r>
              <a:rPr lang="bg-BG" b="1" dirty="0" smtClean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терористична дейност онлайн</a:t>
            </a:r>
            <a:endParaRPr lang="en-GB" dirty="0">
              <a:solidFill>
                <a:srgbClr val="0061AE"/>
              </a:solidFill>
              <a:effectLst/>
              <a:latin typeface="+mn-lt"/>
            </a:endParaRPr>
          </a:p>
          <a:p>
            <a:r>
              <a:rPr lang="bg-BG" b="1" dirty="0" smtClean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Част</a:t>
            </a:r>
            <a:r>
              <a:rPr lang="en-GB" b="1" dirty="0" smtClean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 </a:t>
            </a:r>
            <a:r>
              <a:rPr lang="en-GB" b="1" dirty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3</a:t>
            </a:r>
            <a:r>
              <a:rPr lang="en-GB" b="1" dirty="0" smtClean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:</a:t>
            </a:r>
            <a:r>
              <a:rPr lang="bg-BG" b="1" dirty="0" smtClean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 ответни мерки</a:t>
            </a:r>
            <a:r>
              <a:rPr lang="en-GB" dirty="0" smtClean="0">
                <a:solidFill>
                  <a:srgbClr val="0061AE"/>
                </a:solidFill>
                <a:effectLst/>
                <a:latin typeface="+mn-lt"/>
              </a:rPr>
              <a:t> </a:t>
            </a:r>
            <a:endParaRPr lang="en-GB" dirty="0">
              <a:solidFill>
                <a:srgbClr val="0061AE"/>
              </a:solidFill>
              <a:effectLst/>
              <a:latin typeface="+mn-lt"/>
            </a:endParaRPr>
          </a:p>
          <a:p>
            <a:r>
              <a:rPr lang="bg-BG" b="1" dirty="0" smtClean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Част</a:t>
            </a:r>
            <a:r>
              <a:rPr lang="en-GB" b="1" dirty="0" smtClean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 </a:t>
            </a:r>
            <a:r>
              <a:rPr lang="en-GB" b="1" dirty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4: </a:t>
            </a:r>
            <a:r>
              <a:rPr lang="bg-BG" b="1" dirty="0" smtClean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Регламент за справяне с терористичното съдържание онлайн</a:t>
            </a:r>
            <a:endParaRPr lang="en-US" dirty="0">
              <a:solidFill>
                <a:srgbClr val="0061AE"/>
              </a:solidFill>
              <a:latin typeface="+mn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B0229518-2DD9-A9E6-DBDE-DFD2ACD156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/>
              <a:t>Проектът „Укрепване на капацитет, обмен на опит и изследователска дейност в сферата на сигурността“</a:t>
            </a:r>
            <a:r>
              <a:rPr lang="bg-BG" dirty="0"/>
              <a:t> с договор No. 812108-68-02.10.2024 се изпълнява с финансовата</a:t>
            </a:r>
            <a:r>
              <a:rPr lang="en-US" dirty="0"/>
              <a:t> </a:t>
            </a:r>
            <a:r>
              <a:rPr lang="bg-BG" dirty="0"/>
              <a:t>помощ на </a:t>
            </a:r>
            <a:r>
              <a:rPr lang="ru-RU" dirty="0"/>
              <a:t>програмата на Република България по фонд „Вътрешна сигурност“ за периода 2021 – 2027 г.</a:t>
            </a:r>
            <a:endParaRPr lang="nl-BE" dirty="0"/>
          </a:p>
        </p:txBody>
      </p:sp>
      <p:sp>
        <p:nvSpPr>
          <p:cNvPr id="5" name="Title 1">
            <a:extLst>
              <a:ext uri="{FF2B5EF4-FFF2-40B4-BE49-F238E27FC236}">
                <a16:creationId xmlns="" xmlns:a16="http://schemas.microsoft.com/office/drawing/2014/main" id="{365D1B39-99A1-9A6D-9BFB-01F98F74F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sz="4400" b="1" kern="1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Онлайн радикализация</a:t>
            </a:r>
            <a:endParaRPr lang="bg-BG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95B9D775-53A5-FA01-CD14-A3F67702E470}"/>
              </a:ext>
            </a:extLst>
          </p:cNvPr>
          <p:cNvSpPr txBox="1"/>
          <p:nvPr/>
        </p:nvSpPr>
        <p:spPr>
          <a:xfrm>
            <a:off x="395536" y="1700808"/>
            <a:ext cx="849694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3200" b="1" kern="100" dirty="0" smtClean="0">
                <a:solidFill>
                  <a:srgbClr val="0061AE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Анализ на ролята на интернет и социалните медии в радикализацията и вербуването</a:t>
            </a:r>
            <a:r>
              <a:rPr lang="en-GB" sz="3200" b="1" kern="100" dirty="0" smtClean="0">
                <a:solidFill>
                  <a:srgbClr val="0061AE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endParaRPr lang="en-US" sz="3200" b="1" dirty="0">
              <a:solidFill>
                <a:srgbClr val="0061A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472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F21DA906-B507-4F60-A109-13ED24083D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/>
              <a:t>Проектът „Укрепване на капацитет, обмен на опит и изследователска дейност в сферата на сигурността“</a:t>
            </a:r>
            <a:r>
              <a:rPr lang="bg-BG" dirty="0"/>
              <a:t> с договор No. 812108-68-02.10.2024 се изпълнява с финансовата</a:t>
            </a:r>
            <a:r>
              <a:rPr lang="en-US" dirty="0"/>
              <a:t> </a:t>
            </a:r>
            <a:r>
              <a:rPr lang="bg-BG" dirty="0"/>
              <a:t>помощ на </a:t>
            </a:r>
            <a:r>
              <a:rPr lang="ru-RU" dirty="0"/>
              <a:t>програмата на Република България по фонд „Вътрешна сигурност“ за периода 2021 – 2027 г.</a:t>
            </a:r>
            <a:endParaRPr lang="nl-BE" dirty="0"/>
          </a:p>
        </p:txBody>
      </p:sp>
      <p:sp>
        <p:nvSpPr>
          <p:cNvPr id="5" name="Title 1">
            <a:extLst>
              <a:ext uri="{FF2B5EF4-FFF2-40B4-BE49-F238E27FC236}">
                <a16:creationId xmlns="" xmlns:a16="http://schemas.microsoft.com/office/drawing/2014/main" id="{963AAD12-4DFB-614E-1B1B-40C533BF8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sz="4400" b="1" kern="1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Онлайн радикализация</a:t>
            </a:r>
            <a:endParaRPr lang="bg-BG" dirty="0"/>
          </a:p>
        </p:txBody>
      </p:sp>
      <p:pic>
        <p:nvPicPr>
          <p:cNvPr id="1026" name="Picture 2" descr="Unmasking Cyber Terrorists in the ...">
            <a:extLst>
              <a:ext uri="{FF2B5EF4-FFF2-40B4-BE49-F238E27FC236}">
                <a16:creationId xmlns="" xmlns:a16="http://schemas.microsoft.com/office/drawing/2014/main" id="{758C9A48-3A88-FB7D-23B1-92A73D2E657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86" y="1340768"/>
            <a:ext cx="8743828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6100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A4E024C-1981-5E8C-6873-D380211BD5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95325"/>
            <a:ext cx="78867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bg-BG" sz="4000" b="1" dirty="0" smtClean="0">
                <a:latin typeface="+mj-lt"/>
                <a:ea typeface="Aptos" panose="020B0004020202020204" pitchFamily="34" charset="0"/>
              </a:rPr>
              <a:t>Мащабът на това предизвикателство през </a:t>
            </a:r>
            <a:r>
              <a:rPr lang="en-GB" sz="4000" b="1" dirty="0" smtClean="0">
                <a:latin typeface="+mj-lt"/>
                <a:ea typeface="Aptos" panose="020B0004020202020204" pitchFamily="34" charset="0"/>
              </a:rPr>
              <a:t>2022</a:t>
            </a:r>
            <a:r>
              <a:rPr lang="bg-BG" sz="4000" b="1" dirty="0" smtClean="0">
                <a:latin typeface="+mj-lt"/>
                <a:ea typeface="Aptos" panose="020B0004020202020204" pitchFamily="34" charset="0"/>
              </a:rPr>
              <a:t> г.</a:t>
            </a:r>
            <a:r>
              <a:rPr lang="en-GB" sz="4000" b="1" dirty="0" smtClean="0">
                <a:latin typeface="+mj-lt"/>
                <a:ea typeface="Aptos" panose="020B0004020202020204" pitchFamily="34" charset="0"/>
              </a:rPr>
              <a:t>:</a:t>
            </a:r>
            <a:endParaRPr lang="en-GB" sz="4000" b="1" dirty="0">
              <a:effectLst/>
              <a:latin typeface="+mj-lt"/>
              <a:ea typeface="Aptos" panose="020B0004020202020204" pitchFamily="34" charset="0"/>
            </a:endParaRPr>
          </a:p>
          <a:p>
            <a:pPr marL="0" indent="0">
              <a:buNone/>
            </a:pPr>
            <a:endParaRPr lang="en-GB" sz="1800" dirty="0">
              <a:effectLst/>
              <a:latin typeface="Times New Roman" panose="02020603050405020304" pitchFamily="18" charset="0"/>
              <a:ea typeface="Aptos" panose="020B0004020202020204" pitchFamily="34" charset="0"/>
            </a:endParaRPr>
          </a:p>
          <a:p>
            <a:r>
              <a:rPr lang="en-GB" b="1" dirty="0">
                <a:effectLst/>
                <a:latin typeface="+mn-lt"/>
                <a:ea typeface="Aptos" panose="020B0004020202020204" pitchFamily="34" charset="0"/>
              </a:rPr>
              <a:t>Facebook </a:t>
            </a:r>
            <a:r>
              <a:rPr lang="bg-BG" dirty="0" smtClean="0">
                <a:effectLst/>
                <a:latin typeface="+mn-lt"/>
                <a:ea typeface="Aptos" panose="020B0004020202020204" pitchFamily="34" charset="0"/>
              </a:rPr>
              <a:t>премахна общо </a:t>
            </a:r>
            <a:r>
              <a:rPr lang="en-GB" dirty="0" smtClean="0">
                <a:effectLst/>
                <a:latin typeface="+mn-lt"/>
                <a:ea typeface="Aptos" panose="020B0004020202020204" pitchFamily="34" charset="0"/>
              </a:rPr>
              <a:t>54 </a:t>
            </a:r>
            <a:r>
              <a:rPr lang="bg-BG" dirty="0" smtClean="0">
                <a:effectLst/>
                <a:latin typeface="+mn-lt"/>
                <a:ea typeface="Aptos" panose="020B0004020202020204" pitchFamily="34" charset="0"/>
              </a:rPr>
              <a:t>милиона</a:t>
            </a:r>
            <a:r>
              <a:rPr lang="en-GB" dirty="0" smtClean="0">
                <a:effectLst/>
                <a:latin typeface="+mn-lt"/>
                <a:ea typeface="Aptos" panose="020B0004020202020204" pitchFamily="34" charset="0"/>
              </a:rPr>
              <a:t> </a:t>
            </a:r>
            <a:r>
              <a:rPr lang="bg-BG" dirty="0" smtClean="0">
                <a:effectLst/>
                <a:latin typeface="+mn-lt"/>
                <a:ea typeface="Aptos" panose="020B0004020202020204" pitchFamily="34" charset="0"/>
              </a:rPr>
              <a:t>материали с терористично съдържание</a:t>
            </a:r>
            <a:r>
              <a:rPr lang="en-GB" dirty="0" smtClean="0">
                <a:effectLst/>
                <a:latin typeface="+mn-lt"/>
                <a:ea typeface="Aptos" panose="020B0004020202020204" pitchFamily="34" charset="0"/>
              </a:rPr>
              <a:t> </a:t>
            </a:r>
            <a:endParaRPr lang="en-GB" dirty="0">
              <a:effectLst/>
              <a:latin typeface="+mn-lt"/>
              <a:ea typeface="Aptos" panose="020B0004020202020204" pitchFamily="34" charset="0"/>
            </a:endParaRPr>
          </a:p>
          <a:p>
            <a:r>
              <a:rPr lang="en-GB" b="1" dirty="0">
                <a:effectLst/>
                <a:latin typeface="+mn-lt"/>
                <a:ea typeface="Aptos" panose="020B0004020202020204" pitchFamily="34" charset="0"/>
              </a:rPr>
              <a:t>YouTube</a:t>
            </a:r>
            <a:r>
              <a:rPr lang="en-GB" dirty="0">
                <a:effectLst/>
                <a:latin typeface="+mn-lt"/>
                <a:ea typeface="Aptos" panose="020B0004020202020204" pitchFamily="34" charset="0"/>
              </a:rPr>
              <a:t> </a:t>
            </a:r>
            <a:r>
              <a:rPr lang="bg-BG" dirty="0" smtClean="0">
                <a:effectLst/>
                <a:latin typeface="+mn-lt"/>
                <a:ea typeface="Aptos" panose="020B0004020202020204" pitchFamily="34" charset="0"/>
              </a:rPr>
              <a:t>премахна</a:t>
            </a:r>
            <a:r>
              <a:rPr lang="en-GB" dirty="0" smtClean="0">
                <a:effectLst/>
                <a:latin typeface="+mn-lt"/>
                <a:ea typeface="Aptos" panose="020B0004020202020204" pitchFamily="34" charset="0"/>
              </a:rPr>
              <a:t> </a:t>
            </a:r>
            <a:r>
              <a:rPr lang="en-GB" dirty="0">
                <a:effectLst/>
                <a:latin typeface="+mn-lt"/>
                <a:ea typeface="Aptos" panose="020B0004020202020204" pitchFamily="34" charset="0"/>
              </a:rPr>
              <a:t>273,016 </a:t>
            </a:r>
            <a:r>
              <a:rPr lang="bg-BG" dirty="0" smtClean="0">
                <a:effectLst/>
                <a:latin typeface="+mn-lt"/>
                <a:ea typeface="Aptos" panose="020B0004020202020204" pitchFamily="34" charset="0"/>
              </a:rPr>
              <a:t>видеоматериали, които насърчават насилието и насилствения екстремизъм</a:t>
            </a:r>
            <a:endParaRPr lang="en-GB" dirty="0">
              <a:effectLst/>
              <a:latin typeface="+mn-lt"/>
              <a:ea typeface="Aptos" panose="020B0004020202020204" pitchFamily="34" charset="0"/>
            </a:endParaRPr>
          </a:p>
          <a:p>
            <a:r>
              <a:rPr lang="en-GB" b="1" dirty="0">
                <a:effectLst/>
                <a:latin typeface="+mn-lt"/>
                <a:ea typeface="Aptos" panose="020B0004020202020204" pitchFamily="34" charset="0"/>
              </a:rPr>
              <a:t>Twitter</a:t>
            </a:r>
            <a:r>
              <a:rPr lang="en-GB" dirty="0">
                <a:effectLst/>
                <a:latin typeface="+mn-lt"/>
                <a:ea typeface="Aptos" panose="020B0004020202020204" pitchFamily="34" charset="0"/>
              </a:rPr>
              <a:t> </a:t>
            </a:r>
            <a:r>
              <a:rPr lang="bg-BG" dirty="0" smtClean="0">
                <a:effectLst/>
                <a:latin typeface="+mn-lt"/>
                <a:ea typeface="Aptos" panose="020B0004020202020204" pitchFamily="34" charset="0"/>
              </a:rPr>
              <a:t>преустанови</a:t>
            </a:r>
            <a:r>
              <a:rPr lang="en-GB" dirty="0" smtClean="0">
                <a:effectLst/>
                <a:latin typeface="+mn-lt"/>
                <a:ea typeface="Aptos" panose="020B0004020202020204" pitchFamily="34" charset="0"/>
              </a:rPr>
              <a:t> </a:t>
            </a:r>
            <a:r>
              <a:rPr lang="bg-BG" dirty="0" smtClean="0">
                <a:effectLst/>
                <a:latin typeface="+mn-lt"/>
                <a:ea typeface="Aptos" panose="020B0004020202020204" pitchFamily="34" charset="0"/>
              </a:rPr>
              <a:t>общо </a:t>
            </a:r>
            <a:r>
              <a:rPr lang="en-GB" dirty="0" smtClean="0">
                <a:effectLst/>
                <a:latin typeface="+mn-lt"/>
                <a:ea typeface="Aptos" panose="020B0004020202020204" pitchFamily="34" charset="0"/>
              </a:rPr>
              <a:t>112,360 </a:t>
            </a:r>
            <a:r>
              <a:rPr lang="bg-BG" dirty="0" smtClean="0">
                <a:effectLst/>
                <a:latin typeface="+mn-lt"/>
                <a:ea typeface="Aptos" panose="020B0004020202020204" pitchFamily="34" charset="0"/>
              </a:rPr>
              <a:t>акаунта поради същата причина</a:t>
            </a:r>
            <a:r>
              <a:rPr lang="en-GB" dirty="0" smtClean="0">
                <a:effectLst/>
                <a:latin typeface="+mn-lt"/>
              </a:rPr>
              <a:t> </a:t>
            </a:r>
            <a:endParaRPr lang="en-US" dirty="0">
              <a:latin typeface="+mn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C7741A16-F0F0-A369-276B-335AD4B6BA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/>
              <a:t>Проектът „Укрепване на капацитет, обмен на опит и изследователска дейност в сферата на сигурността“</a:t>
            </a:r>
            <a:r>
              <a:rPr lang="bg-BG" dirty="0"/>
              <a:t> с договор No. 812108-68-02.10.2024 се изпълнява с финансовата</a:t>
            </a:r>
            <a:r>
              <a:rPr lang="en-US" dirty="0"/>
              <a:t> </a:t>
            </a:r>
            <a:r>
              <a:rPr lang="bg-BG" dirty="0"/>
              <a:t>помощ на </a:t>
            </a:r>
            <a:r>
              <a:rPr lang="ru-RU" dirty="0"/>
              <a:t>програмата на Република България по фонд „Вътрешна сигурност“ за периода 2021 – 2027 г.</a:t>
            </a:r>
            <a:endParaRPr lang="nl-BE" dirty="0"/>
          </a:p>
        </p:txBody>
      </p:sp>
      <p:sp>
        <p:nvSpPr>
          <p:cNvPr id="5" name="Title 1">
            <a:extLst>
              <a:ext uri="{FF2B5EF4-FFF2-40B4-BE49-F238E27FC236}">
                <a16:creationId xmlns="" xmlns:a16="http://schemas.microsoft.com/office/drawing/2014/main" id="{D0E8ADC2-BE37-7AB5-F109-8DE9ECC23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sz="4400" b="1" kern="1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Онлайн радикализация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372638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82489258-006E-F79D-A5D4-F26201AA00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/>
              <a:t>Проектът „Укрепване на капацитет, обмен на опит и изследователска дейност в сферата на сигурността“</a:t>
            </a:r>
            <a:r>
              <a:rPr lang="bg-BG" dirty="0"/>
              <a:t> с договор No. 812108-68-02.10.2024 се изпълнява с финансовата</a:t>
            </a:r>
            <a:r>
              <a:rPr lang="en-US" dirty="0"/>
              <a:t> </a:t>
            </a:r>
            <a:r>
              <a:rPr lang="bg-BG" dirty="0"/>
              <a:t>помощ на </a:t>
            </a:r>
            <a:r>
              <a:rPr lang="ru-RU" dirty="0"/>
              <a:t>програмата на Република България по фонд „Вътрешна сигурност“ за периода 2021 – 2027 г.</a:t>
            </a:r>
            <a:endParaRPr lang="nl-BE" dirty="0"/>
          </a:p>
        </p:txBody>
      </p:sp>
      <p:sp>
        <p:nvSpPr>
          <p:cNvPr id="5" name="Title 1">
            <a:extLst>
              <a:ext uri="{FF2B5EF4-FFF2-40B4-BE49-F238E27FC236}">
                <a16:creationId xmlns="" xmlns:a16="http://schemas.microsoft.com/office/drawing/2014/main" id="{A57AAF37-2238-5020-ED28-6840BB613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2" y="161420"/>
            <a:ext cx="8244407" cy="724942"/>
          </a:xfrm>
        </p:spPr>
        <p:txBody>
          <a:bodyPr>
            <a:normAutofit/>
          </a:bodyPr>
          <a:lstStyle/>
          <a:p>
            <a:r>
              <a:rPr lang="bg-BG" sz="3600" b="1" kern="1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Част</a:t>
            </a:r>
            <a:r>
              <a:rPr lang="en-GB" sz="3600" b="1" kern="1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3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1: </a:t>
            </a:r>
            <a:r>
              <a:rPr lang="bg-BG" sz="3600" b="1" kern="1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терористичните </a:t>
            </a:r>
            <a:r>
              <a:rPr lang="bg-BG" sz="3600" b="1" kern="1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заплахи онлайн</a:t>
            </a:r>
            <a:endParaRPr lang="bg-BG" sz="3600" dirty="0"/>
          </a:p>
        </p:txBody>
      </p:sp>
      <p:pic>
        <p:nvPicPr>
          <p:cNvPr id="4098" name="Picture 2" descr="Trends in Cyber-Terrorism 2021 - ICT">
            <a:extLst>
              <a:ext uri="{FF2B5EF4-FFF2-40B4-BE49-F238E27FC236}">
                <a16:creationId xmlns="" xmlns:a16="http://schemas.microsoft.com/office/drawing/2014/main" id="{7E124969-041A-95BF-8136-C7BB3254B12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68760"/>
            <a:ext cx="8087679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4538A57-261A-497E-8887-5210514CE838}"/>
              </a:ext>
            </a:extLst>
          </p:cNvPr>
          <p:cNvSpPr txBox="1"/>
          <p:nvPr/>
        </p:nvSpPr>
        <p:spPr>
          <a:xfrm>
            <a:off x="4283968" y="2116006"/>
            <a:ext cx="381642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b="1" dirty="0" smtClean="0">
                <a:solidFill>
                  <a:srgbClr val="FFD800"/>
                </a:solidFill>
              </a:rPr>
              <a:t>Защо терористите използват интернет, за да извършват операциите си</a:t>
            </a:r>
            <a:r>
              <a:rPr lang="en-US" sz="4000" b="1" dirty="0" smtClean="0">
                <a:solidFill>
                  <a:srgbClr val="FFD800"/>
                </a:solidFill>
              </a:rPr>
              <a:t>?</a:t>
            </a:r>
            <a:endParaRPr lang="en-US" sz="4000" b="1" dirty="0">
              <a:solidFill>
                <a:srgbClr val="FFD8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089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302C0CF-AEEF-42D1-C885-F91C21BE41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7335" y="1844824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2400" b="1" dirty="0" smtClean="0">
                <a:effectLst/>
                <a:latin typeface="+mn-lt"/>
                <a:ea typeface="Aptos" panose="020B0004020202020204" pitchFamily="34" charset="0"/>
              </a:rPr>
              <a:t>Неограничено съдържание</a:t>
            </a:r>
            <a:endParaRPr lang="en-GB" sz="2400" b="1" dirty="0">
              <a:effectLst/>
              <a:latin typeface="+mn-lt"/>
            </a:endParaRPr>
          </a:p>
          <a:p>
            <a:pPr marL="0" indent="0">
              <a:buNone/>
            </a:pPr>
            <a:r>
              <a:rPr lang="bg-BG" sz="2400" b="1" dirty="0" smtClean="0">
                <a:effectLst/>
                <a:latin typeface="+mn-lt"/>
                <a:ea typeface="Aptos" panose="020B0004020202020204" pitchFamily="34" charset="0"/>
              </a:rPr>
              <a:t>Ефективно вербуване</a:t>
            </a:r>
            <a:endParaRPr lang="en-GB" sz="2400" b="1" dirty="0">
              <a:effectLst/>
              <a:latin typeface="+mn-lt"/>
            </a:endParaRPr>
          </a:p>
          <a:p>
            <a:pPr marL="0" indent="0">
              <a:buNone/>
            </a:pPr>
            <a:r>
              <a:rPr lang="bg-BG" sz="2400" b="1" dirty="0" smtClean="0">
                <a:effectLst/>
                <a:latin typeface="+mn-lt"/>
                <a:ea typeface="Aptos" panose="020B0004020202020204" pitchFamily="34" charset="0"/>
              </a:rPr>
              <a:t>Снижена бариера на достъп</a:t>
            </a:r>
            <a:endParaRPr lang="en-GB" sz="2400" b="1" dirty="0">
              <a:effectLst/>
              <a:latin typeface="+mn-lt"/>
            </a:endParaRPr>
          </a:p>
          <a:p>
            <a:pPr marL="0" indent="0">
              <a:buNone/>
            </a:pPr>
            <a:r>
              <a:rPr lang="bg-BG" sz="2400" b="1" dirty="0" smtClean="0">
                <a:effectLst/>
                <a:latin typeface="+mn-lt"/>
                <a:ea typeface="Aptos" panose="020B0004020202020204" pitchFamily="34" charset="0"/>
              </a:rPr>
              <a:t>Нерегулирана сфера</a:t>
            </a:r>
            <a:endParaRPr lang="en-GB" sz="2400" b="1" dirty="0">
              <a:effectLst/>
              <a:latin typeface="+mn-lt"/>
            </a:endParaRPr>
          </a:p>
          <a:p>
            <a:pPr marL="0" indent="0">
              <a:buNone/>
            </a:pPr>
            <a:r>
              <a:rPr lang="bg-BG" sz="2400" b="1" dirty="0" smtClean="0">
                <a:effectLst/>
                <a:latin typeface="+mn-lt"/>
                <a:ea typeface="Aptos" panose="020B0004020202020204" pitchFamily="34" charset="0"/>
              </a:rPr>
              <a:t>Анонимност, секретност на </a:t>
            </a:r>
          </a:p>
          <a:p>
            <a:pPr marL="0" indent="0">
              <a:buNone/>
            </a:pPr>
            <a:r>
              <a:rPr lang="bg-BG" sz="2400" b="1" dirty="0" smtClean="0">
                <a:effectLst/>
                <a:latin typeface="+mn-lt"/>
                <a:ea typeface="Aptos" panose="020B0004020202020204" pitchFamily="34" charset="0"/>
              </a:rPr>
              <a:t>криптирането </a:t>
            </a:r>
          </a:p>
          <a:p>
            <a:pPr marL="0" indent="0">
              <a:buNone/>
            </a:pPr>
            <a:r>
              <a:rPr lang="bg-BG" sz="2400" b="1" dirty="0" smtClean="0">
                <a:effectLst/>
                <a:latin typeface="+mn-lt"/>
                <a:ea typeface="Aptos" panose="020B0004020202020204" pitchFamily="34" charset="0"/>
              </a:rPr>
              <a:t>Експертни знания</a:t>
            </a:r>
            <a:endParaRPr lang="en-GB" sz="2400" b="1" dirty="0">
              <a:effectLst/>
              <a:latin typeface="+mn-lt"/>
            </a:endParaRPr>
          </a:p>
          <a:p>
            <a:pPr marL="0" indent="0">
              <a:buNone/>
            </a:pPr>
            <a:r>
              <a:rPr lang="bg-BG" sz="2400" b="1" dirty="0" smtClean="0">
                <a:effectLst/>
                <a:latin typeface="+mn-lt"/>
                <a:ea typeface="Aptos" panose="020B0004020202020204" pitchFamily="34" charset="0"/>
              </a:rPr>
              <a:t>Многопосочни комуникации</a:t>
            </a:r>
            <a:endParaRPr lang="en-GB" sz="2400" b="1" dirty="0">
              <a:effectLst/>
              <a:latin typeface="+mn-lt"/>
            </a:endParaRPr>
          </a:p>
          <a:p>
            <a:pPr marL="0" indent="0">
              <a:buNone/>
            </a:pPr>
            <a:r>
              <a:rPr lang="bg-BG" sz="2400" b="1" dirty="0" smtClean="0">
                <a:effectLst/>
                <a:latin typeface="+mn-lt"/>
                <a:ea typeface="Aptos" panose="020B0004020202020204" pitchFamily="34" charset="0"/>
              </a:rPr>
              <a:t>Насоченост към уязвимите</a:t>
            </a:r>
            <a:endParaRPr lang="en-US" sz="2400" b="1" dirty="0">
              <a:latin typeface="+mn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CC974ED3-18D4-A272-2699-81C1BB411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/>
              <a:t>Проектът „Укрепване на капацитет, обмен на опит и изследователска дейност в сферата на сигурността“</a:t>
            </a:r>
            <a:r>
              <a:rPr lang="bg-BG" dirty="0"/>
              <a:t> с договор No. 812108-68-02.10.2024 се изпълнява с финансовата</a:t>
            </a:r>
            <a:r>
              <a:rPr lang="en-US" dirty="0"/>
              <a:t> </a:t>
            </a:r>
            <a:r>
              <a:rPr lang="bg-BG" dirty="0"/>
              <a:t>помощ на </a:t>
            </a:r>
            <a:r>
              <a:rPr lang="ru-RU" dirty="0"/>
              <a:t>програмата на Република България по фонд „Вътрешна сигурност“ за периода 2021 – 2027 г.</a:t>
            </a:r>
            <a:endParaRPr lang="nl-BE" dirty="0"/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EC0CC0F8-D17F-23D1-C5BD-AE1DA8C64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161420"/>
            <a:ext cx="8280920" cy="724942"/>
          </a:xfrm>
        </p:spPr>
        <p:txBody>
          <a:bodyPr>
            <a:normAutofit/>
          </a:bodyPr>
          <a:lstStyle/>
          <a:p>
            <a:r>
              <a:rPr lang="bg-BG" sz="36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Част</a:t>
            </a:r>
            <a:r>
              <a:rPr lang="en-GB" sz="36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1: </a:t>
            </a:r>
            <a:r>
              <a:rPr lang="bg-BG" sz="3600" b="1" kern="100" dirty="0" smtClean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терористичните </a:t>
            </a:r>
            <a:r>
              <a:rPr lang="bg-BG" sz="36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заплахи онлайн</a:t>
            </a:r>
            <a:endParaRPr lang="bg-BG" sz="3600" dirty="0"/>
          </a:p>
        </p:txBody>
      </p:sp>
      <p:pic>
        <p:nvPicPr>
          <p:cNvPr id="3074" name="Picture 2" descr="Cyber Terrorism">
            <a:extLst>
              <a:ext uri="{FF2B5EF4-FFF2-40B4-BE49-F238E27FC236}">
                <a16:creationId xmlns="" xmlns:a16="http://schemas.microsoft.com/office/drawing/2014/main" id="{9B22458F-38A1-B3B5-2630-B60F5AB85F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111" y="1726778"/>
            <a:ext cx="3888432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6885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E9B03CD-582E-8A99-9C78-2E85DF75B7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5896" y="1326096"/>
            <a:ext cx="5328592" cy="4854175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bg-BG" b="1" dirty="0" smtClean="0">
                <a:effectLst/>
                <a:latin typeface="+mn-lt"/>
                <a:ea typeface="Aptos" panose="020B0004020202020204" pitchFamily="34" charset="0"/>
              </a:rPr>
              <a:t>Конкретен случай</a:t>
            </a:r>
            <a:r>
              <a:rPr lang="en-GB" b="1" dirty="0" smtClean="0">
                <a:effectLst/>
                <a:latin typeface="+mn-lt"/>
                <a:ea typeface="Aptos" panose="020B0004020202020204" pitchFamily="34" charset="0"/>
              </a:rPr>
              <a:t>: </a:t>
            </a:r>
            <a:endParaRPr lang="bg-BG" b="1" dirty="0" smtClean="0">
              <a:effectLst/>
              <a:latin typeface="+mn-lt"/>
              <a:ea typeface="Aptos" panose="020B0004020202020204" pitchFamily="34" charset="0"/>
            </a:endParaRPr>
          </a:p>
          <a:p>
            <a:pPr marL="0" indent="0" algn="ctr">
              <a:buNone/>
            </a:pPr>
            <a:r>
              <a:rPr lang="bg-BG" b="1" dirty="0" smtClean="0">
                <a:effectLst/>
                <a:latin typeface="+mn-lt"/>
                <a:ea typeface="Aptos" panose="020B0004020202020204" pitchFamily="34" charset="0"/>
              </a:rPr>
              <a:t>Йоунес Цули</a:t>
            </a:r>
          </a:p>
          <a:p>
            <a:pPr marL="0" indent="0" algn="ctr">
              <a:buNone/>
            </a:pPr>
            <a:r>
              <a:rPr lang="en-GB" b="1" dirty="0">
                <a:latin typeface="+mn-lt"/>
                <a:ea typeface="Aptos" panose="020B0004020202020204" pitchFamily="34" charset="0"/>
              </a:rPr>
              <a:t>(</a:t>
            </a:r>
            <a:r>
              <a:rPr lang="en-GB" b="1" dirty="0" err="1" smtClean="0">
                <a:effectLst/>
                <a:latin typeface="+mn-lt"/>
                <a:ea typeface="Aptos" panose="020B0004020202020204" pitchFamily="34" charset="0"/>
              </a:rPr>
              <a:t>Younes</a:t>
            </a:r>
            <a:r>
              <a:rPr lang="en-GB" b="1" dirty="0" smtClean="0">
                <a:effectLst/>
                <a:latin typeface="+mn-lt"/>
                <a:ea typeface="Aptos" panose="020B0004020202020204" pitchFamily="34" charset="0"/>
              </a:rPr>
              <a:t> </a:t>
            </a:r>
            <a:r>
              <a:rPr lang="en-GB" b="1" dirty="0" err="1" smtClean="0">
                <a:effectLst/>
                <a:latin typeface="+mn-lt"/>
                <a:ea typeface="Aptos" panose="020B0004020202020204" pitchFamily="34" charset="0"/>
              </a:rPr>
              <a:t>Tsouli</a:t>
            </a:r>
            <a:r>
              <a:rPr lang="en-GB" b="1" dirty="0" smtClean="0">
                <a:effectLst/>
                <a:latin typeface="+mn-lt"/>
                <a:ea typeface="Aptos" panose="020B0004020202020204" pitchFamily="34" charset="0"/>
              </a:rPr>
              <a:t>)</a:t>
            </a:r>
            <a:endParaRPr lang="en-GB" b="1" dirty="0">
              <a:latin typeface="+mn-lt"/>
              <a:ea typeface="Aptos" panose="020B0004020202020204" pitchFamily="34" charset="0"/>
            </a:endParaRPr>
          </a:p>
          <a:p>
            <a:pPr marL="0" indent="0">
              <a:buNone/>
            </a:pPr>
            <a:endParaRPr lang="en-GB" b="1" dirty="0">
              <a:effectLst/>
              <a:latin typeface="+mn-lt"/>
            </a:endParaRPr>
          </a:p>
          <a:p>
            <a:r>
              <a:rPr lang="bg-BG" sz="2400" dirty="0" smtClean="0">
                <a:effectLst/>
                <a:latin typeface="+mn-lt"/>
                <a:ea typeface="Aptos" panose="020B0004020202020204" pitchFamily="34" charset="0"/>
              </a:rPr>
              <a:t>Роден в Мароко</a:t>
            </a:r>
            <a:endParaRPr lang="en-GB" sz="2400" b="1" dirty="0">
              <a:effectLst/>
              <a:latin typeface="+mn-lt"/>
            </a:endParaRPr>
          </a:p>
          <a:p>
            <a:r>
              <a:rPr lang="en-GB" sz="2400" dirty="0">
                <a:effectLst/>
                <a:latin typeface="+mn-lt"/>
                <a:ea typeface="Aptos" panose="020B0004020202020204" pitchFamily="34" charset="0"/>
              </a:rPr>
              <a:t>‘</a:t>
            </a:r>
            <a:r>
              <a:rPr lang="en-GB" sz="2400" dirty="0" err="1">
                <a:effectLst/>
                <a:latin typeface="+mn-lt"/>
                <a:ea typeface="Aptos" panose="020B0004020202020204" pitchFamily="34" charset="0"/>
              </a:rPr>
              <a:t>Irhabi</a:t>
            </a:r>
            <a:r>
              <a:rPr lang="en-GB" sz="2400" dirty="0">
                <a:effectLst/>
                <a:latin typeface="+mn-lt"/>
                <a:ea typeface="Aptos" panose="020B0004020202020204" pitchFamily="34" charset="0"/>
              </a:rPr>
              <a:t> 007’</a:t>
            </a:r>
            <a:r>
              <a:rPr lang="en-GB" sz="2400" dirty="0">
                <a:effectLst/>
                <a:latin typeface="+mn-lt"/>
              </a:rPr>
              <a:t> / </a:t>
            </a:r>
            <a:r>
              <a:rPr lang="en-GB" sz="2400" dirty="0" smtClean="0">
                <a:effectLst/>
                <a:latin typeface="+mn-lt"/>
              </a:rPr>
              <a:t>‘</a:t>
            </a:r>
            <a:r>
              <a:rPr lang="bg-BG" sz="2400" dirty="0" smtClean="0">
                <a:latin typeface="+mn-lt"/>
              </a:rPr>
              <a:t>Терорист</a:t>
            </a:r>
            <a:r>
              <a:rPr lang="en-GB" sz="2400" dirty="0" smtClean="0">
                <a:latin typeface="+mn-lt"/>
              </a:rPr>
              <a:t> </a:t>
            </a:r>
            <a:r>
              <a:rPr lang="en-GB" sz="2400" dirty="0">
                <a:latin typeface="+mn-lt"/>
              </a:rPr>
              <a:t>007’</a:t>
            </a:r>
          </a:p>
          <a:p>
            <a:r>
              <a:rPr lang="bg-BG" sz="2400" dirty="0" smtClean="0">
                <a:latin typeface="+mn-lt"/>
              </a:rPr>
              <a:t>Лондон</a:t>
            </a:r>
            <a:r>
              <a:rPr lang="en-GB" sz="2400" dirty="0" smtClean="0">
                <a:latin typeface="+mn-lt"/>
              </a:rPr>
              <a:t>, </a:t>
            </a:r>
            <a:r>
              <a:rPr lang="bg-BG" sz="2400" dirty="0" smtClean="0">
                <a:latin typeface="+mn-lt"/>
              </a:rPr>
              <a:t>Обединеното кралство</a:t>
            </a:r>
            <a:r>
              <a:rPr lang="en-GB" sz="2400" dirty="0" smtClean="0">
                <a:latin typeface="+mn-lt"/>
              </a:rPr>
              <a:t>, 2005</a:t>
            </a:r>
            <a:r>
              <a:rPr lang="bg-BG" sz="2400" dirty="0" smtClean="0">
                <a:latin typeface="+mn-lt"/>
              </a:rPr>
              <a:t> г.</a:t>
            </a:r>
            <a:endParaRPr lang="en-GB" sz="2400" dirty="0">
              <a:latin typeface="+mn-lt"/>
            </a:endParaRPr>
          </a:p>
          <a:p>
            <a:r>
              <a:rPr lang="bg-BG" sz="2400" dirty="0" smtClean="0">
                <a:latin typeface="+mn-lt"/>
              </a:rPr>
              <a:t>На прицел са военнослужещи</a:t>
            </a:r>
            <a:endParaRPr lang="en-GB" sz="2400" dirty="0">
              <a:latin typeface="+mn-lt"/>
            </a:endParaRPr>
          </a:p>
          <a:p>
            <a:r>
              <a:rPr lang="bg-BG" sz="2400" dirty="0" smtClean="0">
                <a:latin typeface="+mn-lt"/>
              </a:rPr>
              <a:t>Наблюдение на социалните медии</a:t>
            </a:r>
            <a:endParaRPr lang="en-GB" sz="2400" dirty="0">
              <a:latin typeface="+mn-lt"/>
            </a:endParaRPr>
          </a:p>
          <a:p>
            <a:r>
              <a:rPr lang="bg-BG" sz="2400" dirty="0" smtClean="0">
                <a:effectLst/>
                <a:latin typeface="+mn-lt"/>
                <a:ea typeface="Aptos" panose="020B0004020202020204" pitchFamily="34" charset="0"/>
              </a:rPr>
              <a:t>Измамни сделки в размер на </a:t>
            </a:r>
            <a:r>
              <a:rPr lang="en-GB" sz="2400" dirty="0" smtClean="0">
                <a:effectLst/>
                <a:latin typeface="+mn-lt"/>
                <a:ea typeface="Aptos" panose="020B0004020202020204" pitchFamily="34" charset="0"/>
              </a:rPr>
              <a:t>2.5</a:t>
            </a:r>
            <a:r>
              <a:rPr lang="bg-BG" sz="2400" dirty="0" smtClean="0">
                <a:effectLst/>
                <a:latin typeface="+mn-lt"/>
                <a:ea typeface="Aptos" panose="020B0004020202020204" pitchFamily="34" charset="0"/>
              </a:rPr>
              <a:t> млн. евро</a:t>
            </a:r>
            <a:r>
              <a:rPr lang="en-GB" sz="2400" dirty="0" smtClean="0">
                <a:effectLst/>
                <a:latin typeface="+mn-lt"/>
                <a:ea typeface="Aptos" panose="020B0004020202020204" pitchFamily="34" charset="0"/>
              </a:rPr>
              <a:t> </a:t>
            </a:r>
            <a:endParaRPr lang="en-GB" sz="2400" dirty="0">
              <a:effectLst/>
              <a:latin typeface="+mn-lt"/>
              <a:ea typeface="Aptos" panose="020B0004020202020204" pitchFamily="34" charset="0"/>
            </a:endParaRPr>
          </a:p>
          <a:p>
            <a:r>
              <a:rPr lang="bg-BG" sz="2400" dirty="0" smtClean="0">
                <a:effectLst/>
                <a:latin typeface="+mn-lt"/>
                <a:ea typeface="Aptos" panose="020B0004020202020204" pitchFamily="34" charset="0"/>
              </a:rPr>
              <a:t>16-годишна присъда за лишаване </a:t>
            </a:r>
            <a:r>
              <a:rPr lang="bg-BG" sz="2400" smtClean="0">
                <a:effectLst/>
                <a:latin typeface="+mn-lt"/>
                <a:ea typeface="Aptos" panose="020B0004020202020204" pitchFamily="34" charset="0"/>
              </a:rPr>
              <a:t>от свобода</a:t>
            </a:r>
            <a:endParaRPr lang="en-US" sz="2400" dirty="0">
              <a:latin typeface="+mn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B246644C-50D3-57BF-3373-48EB4F1D6A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/>
              <a:t>Проектът „Укрепване на капацитет, обмен на опит и изследователска дейност в сферата на сигурността“</a:t>
            </a:r>
            <a:r>
              <a:rPr lang="bg-BG" dirty="0"/>
              <a:t> с договор No. 812108-68-02.10.2024 се изпълнява с финансовата</a:t>
            </a:r>
            <a:r>
              <a:rPr lang="en-US" dirty="0"/>
              <a:t> </a:t>
            </a:r>
            <a:r>
              <a:rPr lang="bg-BG" dirty="0"/>
              <a:t>помощ на </a:t>
            </a:r>
            <a:r>
              <a:rPr lang="ru-RU" dirty="0"/>
              <a:t>програмата на Република България по фонд „Вътрешна сигурност“ за периода 2021 – 2027 г.</a:t>
            </a:r>
            <a:endParaRPr lang="nl-BE" dirty="0"/>
          </a:p>
        </p:txBody>
      </p:sp>
      <p:sp>
        <p:nvSpPr>
          <p:cNvPr id="5" name="Title 1">
            <a:extLst>
              <a:ext uri="{FF2B5EF4-FFF2-40B4-BE49-F238E27FC236}">
                <a16:creationId xmlns="" xmlns:a16="http://schemas.microsoft.com/office/drawing/2014/main" id="{F21E0E91-AE57-8E28-226F-F12491232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6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Част</a:t>
            </a:r>
            <a:r>
              <a:rPr lang="en-GB" sz="36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1: </a:t>
            </a:r>
            <a:r>
              <a:rPr lang="bg-BG" sz="3600" b="1" kern="100" dirty="0" smtClean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терористичните </a:t>
            </a:r>
            <a:r>
              <a:rPr lang="bg-BG" sz="36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заплахи онлайн</a:t>
            </a:r>
            <a:endParaRPr lang="bg-BG" sz="3600" dirty="0"/>
          </a:p>
        </p:txBody>
      </p:sp>
      <p:pic>
        <p:nvPicPr>
          <p:cNvPr id="9218" name="Picture 2" descr="IT 'anorak' who spread al-Qa'eda hate">
            <a:extLst>
              <a:ext uri="{FF2B5EF4-FFF2-40B4-BE49-F238E27FC236}">
                <a16:creationId xmlns="" xmlns:a16="http://schemas.microsoft.com/office/drawing/2014/main" id="{B1FE2874-BEDE-5FAD-F3AD-60795B22D3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78" y="1122086"/>
            <a:ext cx="3125676" cy="3021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BBC NEWS | Americas | The world's most ...">
            <a:extLst>
              <a:ext uri="{FF2B5EF4-FFF2-40B4-BE49-F238E27FC236}">
                <a16:creationId xmlns="" xmlns:a16="http://schemas.microsoft.com/office/drawing/2014/main" id="{577053C9-FABF-9319-B170-1F709CA6A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78" y="4115219"/>
            <a:ext cx="3125676" cy="234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5616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8055B40-E348-134A-EBB6-87BCDF6FE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252551"/>
            <a:ext cx="8712968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g-BG" sz="2400" dirty="0" smtClean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Доклад на инициативата </a:t>
            </a:r>
            <a:r>
              <a:rPr lang="en-GB" sz="2400" b="1" dirty="0" smtClean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Tech </a:t>
            </a:r>
            <a:r>
              <a:rPr lang="en-GB" sz="2400" b="1" dirty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Against </a:t>
            </a:r>
            <a:r>
              <a:rPr lang="en-GB" sz="2400" b="1" dirty="0" smtClean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Terrorism</a:t>
            </a:r>
            <a:r>
              <a:rPr lang="bg-BG" sz="2400" b="1" dirty="0" smtClean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:</a:t>
            </a:r>
            <a:r>
              <a:rPr lang="en-GB" sz="2400" dirty="0" smtClean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 </a:t>
            </a:r>
            <a:r>
              <a:rPr lang="bg-BG" sz="2400" dirty="0" smtClean="0">
                <a:solidFill>
                  <a:srgbClr val="0061AE"/>
                </a:solidFill>
                <a:latin typeface="+mn-lt"/>
                <a:ea typeface="Aptos" panose="020B0004020202020204" pitchFamily="34" charset="0"/>
              </a:rPr>
              <a:t>„Заплахата от </a:t>
            </a:r>
            <a:r>
              <a:rPr lang="bg-BG" sz="2400" dirty="0" smtClean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уебсайтове, управлявани от терористи и насилствени екстремисти</a:t>
            </a:r>
            <a:r>
              <a:rPr lang="en-GB" sz="2400" dirty="0" smtClean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”</a:t>
            </a:r>
            <a:r>
              <a:rPr lang="en-GB" sz="2400" dirty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 </a:t>
            </a:r>
          </a:p>
          <a:p>
            <a:r>
              <a:rPr lang="bg-BG" sz="2400" dirty="0" smtClean="0">
                <a:solidFill>
                  <a:srgbClr val="0061AE"/>
                </a:solidFill>
                <a:latin typeface="+mn-lt"/>
                <a:ea typeface="Aptos" panose="020B0004020202020204" pitchFamily="34" charset="0"/>
              </a:rPr>
              <a:t>Минимум </a:t>
            </a:r>
            <a:r>
              <a:rPr lang="bg-BG" sz="2400" b="1" dirty="0" smtClean="0">
                <a:solidFill>
                  <a:srgbClr val="0061AE"/>
                </a:solidFill>
                <a:latin typeface="+mn-lt"/>
                <a:ea typeface="Aptos" panose="020B0004020202020204" pitchFamily="34" charset="0"/>
              </a:rPr>
              <a:t>198 </a:t>
            </a:r>
            <a:r>
              <a:rPr lang="bg-BG" sz="2400" dirty="0" smtClean="0">
                <a:solidFill>
                  <a:srgbClr val="0061AE"/>
                </a:solidFill>
                <a:latin typeface="+mn-lt"/>
                <a:ea typeface="Aptos" panose="020B0004020202020204" pitchFamily="34" charset="0"/>
              </a:rPr>
              <a:t>уебсайта в глобалната мрежа са били управлявани от субекти, свързани с тероризъм и насилствен екстремизъм</a:t>
            </a:r>
            <a:r>
              <a:rPr lang="en-GB" sz="2400" dirty="0" smtClean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. </a:t>
            </a:r>
            <a:endParaRPr lang="en-GB" sz="2400" dirty="0">
              <a:solidFill>
                <a:srgbClr val="0061AE"/>
              </a:solidFill>
              <a:effectLst/>
              <a:latin typeface="+mn-lt"/>
              <a:ea typeface="Aptos" panose="020B0004020202020204" pitchFamily="34" charset="0"/>
            </a:endParaRPr>
          </a:p>
          <a:p>
            <a:r>
              <a:rPr lang="bg-BG" sz="2400" dirty="0" smtClean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Допълнителен задълбочен анализ на </a:t>
            </a:r>
            <a:r>
              <a:rPr lang="en-GB" sz="2400" b="1" dirty="0" smtClean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33</a:t>
            </a:r>
            <a:r>
              <a:rPr lang="en-GB" sz="2400" dirty="0" smtClean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 </a:t>
            </a:r>
            <a:r>
              <a:rPr lang="bg-BG" sz="2400" dirty="0" smtClean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от най-известните уебсайтове </a:t>
            </a:r>
            <a:r>
              <a:rPr lang="en-GB" sz="2400" dirty="0" smtClean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– </a:t>
            </a:r>
            <a:r>
              <a:rPr lang="bg-BG" sz="2400" dirty="0" smtClean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управлявани от групировки като </a:t>
            </a:r>
            <a:r>
              <a:rPr lang="bg-BG" sz="2400" dirty="0">
                <a:solidFill>
                  <a:srgbClr val="0061AE"/>
                </a:solidFill>
                <a:latin typeface="+mn-lt"/>
                <a:ea typeface="Aptos" panose="020B0004020202020204" pitchFamily="34" charset="0"/>
              </a:rPr>
              <a:t>ИД,</a:t>
            </a:r>
            <a:r>
              <a:rPr lang="en-GB" sz="2400" dirty="0">
                <a:solidFill>
                  <a:srgbClr val="0061AE"/>
                </a:solidFill>
                <a:latin typeface="+mn-lt"/>
                <a:ea typeface="Aptos" panose="020B0004020202020204" pitchFamily="34" charset="0"/>
              </a:rPr>
              <a:t> </a:t>
            </a:r>
            <a:r>
              <a:rPr lang="bg-BG" sz="2400" dirty="0">
                <a:solidFill>
                  <a:srgbClr val="0061AE"/>
                </a:solidFill>
                <a:latin typeface="+mn-lt"/>
                <a:ea typeface="Aptos" panose="020B0004020202020204" pitchFamily="34" charset="0"/>
              </a:rPr>
              <a:t>Ал-Ка̀йда</a:t>
            </a:r>
            <a:r>
              <a:rPr lang="en-GB" sz="2400" dirty="0">
                <a:solidFill>
                  <a:srgbClr val="0061AE"/>
                </a:solidFill>
                <a:latin typeface="+mn-lt"/>
                <a:ea typeface="Aptos" panose="020B0004020202020204" pitchFamily="34" charset="0"/>
              </a:rPr>
              <a:t>, </a:t>
            </a:r>
            <a:r>
              <a:rPr lang="bg-BG" sz="2400" dirty="0">
                <a:solidFill>
                  <a:srgbClr val="0061AE"/>
                </a:solidFill>
                <a:latin typeface="+mn-lt"/>
                <a:ea typeface="Aptos" panose="020B0004020202020204" pitchFamily="34" charset="0"/>
              </a:rPr>
              <a:t>Атомвафен дивизия и талибаните</a:t>
            </a:r>
            <a:r>
              <a:rPr lang="en-GB" sz="2400" dirty="0">
                <a:solidFill>
                  <a:srgbClr val="0061AE"/>
                </a:solidFill>
                <a:latin typeface="+mn-lt"/>
                <a:ea typeface="Aptos" panose="020B0004020202020204" pitchFamily="34" charset="0"/>
              </a:rPr>
              <a:t> – </a:t>
            </a:r>
            <a:r>
              <a:rPr lang="bg-BG" sz="2400" dirty="0">
                <a:solidFill>
                  <a:srgbClr val="0061AE"/>
                </a:solidFill>
                <a:latin typeface="+mn-lt"/>
                <a:ea typeface="Aptos" panose="020B0004020202020204" pitchFamily="34" charset="0"/>
              </a:rPr>
              <a:t>потвърди</a:t>
            </a:r>
            <a:r>
              <a:rPr lang="bg-BG" sz="2400" dirty="0" smtClean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, че тези сайтове са имали</a:t>
            </a:r>
            <a:r>
              <a:rPr lang="en-GB" sz="2400" dirty="0" smtClean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 </a:t>
            </a:r>
            <a:r>
              <a:rPr lang="en-GB" sz="2400" b="1" dirty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1.54 </a:t>
            </a:r>
            <a:r>
              <a:rPr lang="bg-BG" sz="2400" b="1" dirty="0" smtClean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млн. посетители месечно</a:t>
            </a:r>
            <a:r>
              <a:rPr lang="en-GB" sz="2400" dirty="0" smtClean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, </a:t>
            </a:r>
            <a:r>
              <a:rPr lang="bg-BG" sz="2400" dirty="0" smtClean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като повечето посещения идват от Алжир, Пакистан, САЩ и Обединеното кралство.</a:t>
            </a:r>
            <a:endParaRPr lang="en-US" sz="2400" dirty="0">
              <a:solidFill>
                <a:srgbClr val="0061AE"/>
              </a:solidFill>
              <a:latin typeface="+mn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399363A2-538D-1DCA-16C6-3FC653363D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/>
              <a:t>Проектът „Укрепване на капацитет, обмен на опит и изследователска дейност в сферата на сигурността“</a:t>
            </a:r>
            <a:r>
              <a:rPr lang="bg-BG" dirty="0"/>
              <a:t> с договор No. 812108-68-02.10.2024 се изпълнява с финансовата</a:t>
            </a:r>
            <a:r>
              <a:rPr lang="en-US" dirty="0"/>
              <a:t> </a:t>
            </a:r>
            <a:r>
              <a:rPr lang="bg-BG" dirty="0"/>
              <a:t>помощ на </a:t>
            </a:r>
            <a:r>
              <a:rPr lang="ru-RU" dirty="0"/>
              <a:t>програмата на Република България по фонд „Вътрешна сигурност“ за периода 2021 – 2027 г.</a:t>
            </a:r>
            <a:endParaRPr lang="nl-BE" dirty="0"/>
          </a:p>
        </p:txBody>
      </p:sp>
      <p:pic>
        <p:nvPicPr>
          <p:cNvPr id="7170" name="Picture 2" descr="Partners — Tech Against Terrorism Europe">
            <a:extLst>
              <a:ext uri="{FF2B5EF4-FFF2-40B4-BE49-F238E27FC236}">
                <a16:creationId xmlns="" xmlns:a16="http://schemas.microsoft.com/office/drawing/2014/main" id="{B3058B3A-AACF-6864-3B37-74915197AC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021" y="5229200"/>
            <a:ext cx="2835424" cy="1181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="" xmlns:a16="http://schemas.microsoft.com/office/drawing/2014/main" id="{57421D0D-339F-69A9-8418-9A4B3BF11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600" b="1" kern="1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Част</a:t>
            </a:r>
            <a:r>
              <a:rPr lang="en-GB" sz="3600" b="1" kern="1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3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2: </a:t>
            </a:r>
            <a:r>
              <a:rPr lang="bg-BG" sz="3600" b="1" kern="1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терористична дейност онлайн</a:t>
            </a:r>
            <a:endParaRPr lang="bg-BG" sz="3600" dirty="0"/>
          </a:p>
        </p:txBody>
      </p:sp>
    </p:spTree>
    <p:extLst>
      <p:ext uri="{BB962C8B-B14F-4D97-AF65-F5344CB8AC3E}">
        <p14:creationId xmlns:p14="http://schemas.microsoft.com/office/powerpoint/2010/main" val="276211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B32B254-EBDB-1ECD-4646-96C7FC9AB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96752"/>
            <a:ext cx="8452048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2800" b="1" dirty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Tech Against </a:t>
            </a:r>
            <a:r>
              <a:rPr lang="en-GB" sz="2800" b="1" dirty="0" smtClean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Terrorism</a:t>
            </a:r>
            <a:r>
              <a:rPr lang="bg-BG" sz="2800" b="1" dirty="0" smtClean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: „</a:t>
            </a:r>
            <a:r>
              <a:rPr lang="bg-BG" sz="2800" dirty="0" smtClean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Доклад за 2023 г. </a:t>
            </a:r>
            <a:r>
              <a:rPr lang="bg-BG" sz="2800" dirty="0" smtClean="0">
                <a:solidFill>
                  <a:srgbClr val="0061AE"/>
                </a:solidFill>
                <a:latin typeface="+mn-lt"/>
                <a:ea typeface="Aptos" panose="020B0004020202020204" pitchFamily="34" charset="0"/>
              </a:rPr>
              <a:t>на платформата за анализи на терористично съдържание </a:t>
            </a:r>
            <a:r>
              <a:rPr lang="en-GB" sz="2800" dirty="0" smtClean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(</a:t>
            </a:r>
            <a:r>
              <a:rPr lang="en-GB" sz="2800" dirty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TCAP</a:t>
            </a:r>
            <a:r>
              <a:rPr lang="en-GB" sz="2800" dirty="0" smtClean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)</a:t>
            </a:r>
            <a:r>
              <a:rPr lang="bg-BG" sz="2800" dirty="0" smtClean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 относно прозрачността</a:t>
            </a:r>
            <a:r>
              <a:rPr lang="en-GB" sz="2800" dirty="0" smtClean="0">
                <a:solidFill>
                  <a:srgbClr val="0061AE"/>
                </a:solidFill>
                <a:effectLst/>
                <a:latin typeface="+mn-lt"/>
                <a:ea typeface="Aptos" panose="020B0004020202020204" pitchFamily="34" charset="0"/>
              </a:rPr>
              <a:t>”</a:t>
            </a:r>
            <a:endParaRPr lang="en-GB" sz="2800" dirty="0">
              <a:solidFill>
                <a:srgbClr val="0061AE"/>
              </a:solidFill>
              <a:effectLst/>
              <a:latin typeface="+mn-lt"/>
              <a:ea typeface="Aptos" panose="020B0004020202020204" pitchFamily="34" charset="0"/>
            </a:endParaRPr>
          </a:p>
          <a:p>
            <a:endParaRPr lang="en-GB" sz="1800" dirty="0">
              <a:latin typeface="+mn-lt"/>
              <a:ea typeface="Aptos" panose="020B0004020202020204" pitchFamily="34" charset="0"/>
            </a:endParaRPr>
          </a:p>
          <a:p>
            <a:r>
              <a:rPr lang="bg-BG" sz="2100" dirty="0">
                <a:latin typeface="+mn-lt"/>
                <a:ea typeface="Aptos" panose="020B0004020202020204" pitchFamily="34" charset="0"/>
              </a:rPr>
              <a:t>Експерти по разузнаване с </a:t>
            </a:r>
            <a:r>
              <a:rPr lang="bg-BG" sz="2100" dirty="0" smtClean="0">
                <a:latin typeface="+mn-lt"/>
                <a:ea typeface="Aptos" panose="020B0004020202020204" pitchFamily="34" charset="0"/>
              </a:rPr>
              <a:t>открити източници </a:t>
            </a:r>
            <a:r>
              <a:rPr lang="bg-BG" sz="2000" dirty="0" smtClean="0">
                <a:effectLst/>
                <a:latin typeface="+mn-lt"/>
                <a:ea typeface="Aptos" panose="020B0004020202020204" pitchFamily="34" charset="0"/>
              </a:rPr>
              <a:t>подадоха</a:t>
            </a:r>
            <a:r>
              <a:rPr lang="en-GB" sz="2000" dirty="0" smtClean="0">
                <a:effectLst/>
                <a:latin typeface="+mn-lt"/>
                <a:ea typeface="Aptos" panose="020B0004020202020204" pitchFamily="34" charset="0"/>
              </a:rPr>
              <a:t> </a:t>
            </a:r>
            <a:r>
              <a:rPr lang="en-GB" sz="2000" dirty="0">
                <a:effectLst/>
                <a:latin typeface="+mn-lt"/>
                <a:ea typeface="Aptos" panose="020B0004020202020204" pitchFamily="34" charset="0"/>
              </a:rPr>
              <a:t>18,995 </a:t>
            </a:r>
            <a:r>
              <a:rPr lang="en-GB" sz="2000" dirty="0" smtClean="0">
                <a:effectLst/>
                <a:latin typeface="+mn-lt"/>
                <a:ea typeface="Aptos" panose="020B0004020202020204" pitchFamily="34" charset="0"/>
              </a:rPr>
              <a:t>URL</a:t>
            </a:r>
            <a:r>
              <a:rPr lang="bg-BG" sz="2000" dirty="0" smtClean="0">
                <a:effectLst/>
                <a:latin typeface="+mn-lt"/>
                <a:ea typeface="Aptos" panose="020B0004020202020204" pitchFamily="34" charset="0"/>
              </a:rPr>
              <a:t> адреса с терористично съдържание</a:t>
            </a:r>
            <a:r>
              <a:rPr lang="en-GB" sz="2000" dirty="0" smtClean="0">
                <a:effectLst/>
                <a:latin typeface="+mn-lt"/>
                <a:ea typeface="Aptos" panose="020B0004020202020204" pitchFamily="34" charset="0"/>
              </a:rPr>
              <a:t>, </a:t>
            </a:r>
            <a:r>
              <a:rPr lang="bg-BG" sz="2000" dirty="0" smtClean="0">
                <a:effectLst/>
                <a:latin typeface="+mn-lt"/>
                <a:ea typeface="Aptos" panose="020B0004020202020204" pitchFamily="34" charset="0"/>
              </a:rPr>
              <a:t>а </a:t>
            </a:r>
            <a:r>
              <a:rPr lang="en-GB" sz="2000" dirty="0" smtClean="0">
                <a:effectLst/>
                <a:latin typeface="+mn-lt"/>
                <a:ea typeface="Aptos" panose="020B0004020202020204" pitchFamily="34" charset="0"/>
              </a:rPr>
              <a:t>TCAP </a:t>
            </a:r>
            <a:r>
              <a:rPr lang="bg-BG" sz="2000" dirty="0" smtClean="0">
                <a:effectLst/>
                <a:latin typeface="+mn-lt"/>
                <a:ea typeface="Aptos" panose="020B0004020202020204" pitchFamily="34" charset="0"/>
              </a:rPr>
              <a:t>изпрати</a:t>
            </a:r>
            <a:r>
              <a:rPr lang="en-GB" sz="2000" dirty="0" smtClean="0">
                <a:effectLst/>
                <a:latin typeface="+mn-lt"/>
                <a:ea typeface="Aptos" panose="020B0004020202020204" pitchFamily="34" charset="0"/>
              </a:rPr>
              <a:t> </a:t>
            </a:r>
            <a:r>
              <a:rPr lang="en-GB" sz="2000" dirty="0">
                <a:effectLst/>
                <a:latin typeface="+mn-lt"/>
                <a:ea typeface="Aptos" panose="020B0004020202020204" pitchFamily="34" charset="0"/>
              </a:rPr>
              <a:t>10,174 </a:t>
            </a:r>
            <a:r>
              <a:rPr lang="bg-BG" sz="2000" dirty="0" smtClean="0">
                <a:effectLst/>
                <a:latin typeface="+mn-lt"/>
                <a:ea typeface="Aptos" panose="020B0004020202020204" pitchFamily="34" charset="0"/>
              </a:rPr>
              <a:t>сигнали до </a:t>
            </a:r>
            <a:r>
              <a:rPr lang="en-GB" sz="2000" dirty="0" smtClean="0">
                <a:effectLst/>
                <a:latin typeface="+mn-lt"/>
                <a:ea typeface="Aptos" panose="020B0004020202020204" pitchFamily="34" charset="0"/>
              </a:rPr>
              <a:t>57 </a:t>
            </a:r>
            <a:r>
              <a:rPr lang="bg-BG" sz="2000" dirty="0" smtClean="0">
                <a:effectLst/>
                <a:latin typeface="+mn-lt"/>
                <a:ea typeface="Aptos" panose="020B0004020202020204" pitchFamily="34" charset="0"/>
              </a:rPr>
              <a:t>технологични компании</a:t>
            </a:r>
            <a:r>
              <a:rPr lang="en-GB" sz="2000" dirty="0" smtClean="0">
                <a:effectLst/>
                <a:latin typeface="+mn-lt"/>
                <a:ea typeface="Aptos" panose="020B0004020202020204" pitchFamily="34" charset="0"/>
              </a:rPr>
              <a:t>, </a:t>
            </a:r>
            <a:r>
              <a:rPr lang="en-GB" sz="2000" dirty="0">
                <a:effectLst/>
                <a:latin typeface="+mn-lt"/>
                <a:ea typeface="Aptos" panose="020B0004020202020204" pitchFamily="34" charset="0"/>
              </a:rPr>
              <a:t>82% </a:t>
            </a:r>
            <a:r>
              <a:rPr lang="bg-BG" sz="2000" dirty="0" smtClean="0">
                <a:effectLst/>
                <a:latin typeface="+mn-lt"/>
                <a:ea typeface="Aptos" panose="020B0004020202020204" pitchFamily="34" charset="0"/>
              </a:rPr>
              <a:t>от които вече са офлайн</a:t>
            </a:r>
            <a:r>
              <a:rPr lang="en-GB" sz="2000" dirty="0" smtClean="0">
                <a:effectLst/>
                <a:latin typeface="+mn-lt"/>
                <a:ea typeface="Aptos" panose="020B0004020202020204" pitchFamily="34" charset="0"/>
              </a:rPr>
              <a:t> </a:t>
            </a:r>
            <a:endParaRPr lang="en-GB" sz="2000" dirty="0">
              <a:effectLst/>
              <a:latin typeface="+mn-lt"/>
              <a:ea typeface="Aptos" panose="020B0004020202020204" pitchFamily="34" charset="0"/>
            </a:endParaRPr>
          </a:p>
          <a:p>
            <a:r>
              <a:rPr lang="en-GB" sz="2000" dirty="0" smtClean="0">
                <a:effectLst/>
                <a:latin typeface="+mn-lt"/>
                <a:ea typeface="Aptos" panose="020B0004020202020204" pitchFamily="34" charset="0"/>
              </a:rPr>
              <a:t>18,048 URL</a:t>
            </a:r>
            <a:r>
              <a:rPr lang="bg-BG" sz="2000" dirty="0" smtClean="0">
                <a:effectLst/>
                <a:latin typeface="+mn-lt"/>
                <a:ea typeface="Aptos" panose="020B0004020202020204" pitchFamily="34" charset="0"/>
              </a:rPr>
              <a:t> адреса, които имат ислямистко терористично съдържание, са предадени на </a:t>
            </a:r>
            <a:r>
              <a:rPr lang="en-GB" sz="2000" dirty="0" smtClean="0">
                <a:effectLst/>
                <a:latin typeface="+mn-lt"/>
                <a:ea typeface="Aptos" panose="020B0004020202020204" pitchFamily="34" charset="0"/>
              </a:rPr>
              <a:t>TCAP</a:t>
            </a:r>
            <a:endParaRPr lang="en-GB" sz="2000" dirty="0">
              <a:effectLst/>
              <a:latin typeface="+mn-lt"/>
              <a:ea typeface="Aptos" panose="020B0004020202020204" pitchFamily="34" charset="0"/>
            </a:endParaRPr>
          </a:p>
          <a:p>
            <a:r>
              <a:rPr lang="en-GB" sz="2000" dirty="0">
                <a:effectLst/>
                <a:latin typeface="+mn-lt"/>
                <a:ea typeface="Aptos" panose="020B0004020202020204" pitchFamily="34" charset="0"/>
              </a:rPr>
              <a:t>947 </a:t>
            </a:r>
            <a:r>
              <a:rPr lang="en-GB" sz="2000" dirty="0" smtClean="0">
                <a:effectLst/>
                <a:latin typeface="+mn-lt"/>
                <a:ea typeface="Aptos" panose="020B0004020202020204" pitchFamily="34" charset="0"/>
              </a:rPr>
              <a:t>URL </a:t>
            </a:r>
            <a:r>
              <a:rPr lang="bg-BG" sz="2000" dirty="0" smtClean="0">
                <a:effectLst/>
                <a:latin typeface="+mn-lt"/>
                <a:ea typeface="Aptos" panose="020B0004020202020204" pitchFamily="34" charset="0"/>
              </a:rPr>
              <a:t>адреса с крайнодясно терористично съдържание</a:t>
            </a:r>
            <a:endParaRPr lang="en-GB" sz="2000" dirty="0">
              <a:effectLst/>
              <a:latin typeface="+mn-lt"/>
              <a:ea typeface="Aptos" panose="020B0004020202020204" pitchFamily="34" charset="0"/>
            </a:endParaRPr>
          </a:p>
          <a:p>
            <a:r>
              <a:rPr lang="en-GB" sz="2000" dirty="0">
                <a:effectLst/>
                <a:latin typeface="+mn-lt"/>
                <a:ea typeface="Aptos" panose="020B0004020202020204" pitchFamily="34" charset="0"/>
              </a:rPr>
              <a:t>9,436 </a:t>
            </a:r>
            <a:r>
              <a:rPr lang="bg-BG" sz="2000" dirty="0" smtClean="0">
                <a:effectLst/>
                <a:latin typeface="+mn-lt"/>
                <a:ea typeface="Aptos" panose="020B0004020202020204" pitchFamily="34" charset="0"/>
              </a:rPr>
              <a:t>сигнали с ислямистко терористично съдържание са изпратени на технологични компании</a:t>
            </a:r>
            <a:endParaRPr lang="en-GB" sz="2000" dirty="0">
              <a:effectLst/>
              <a:latin typeface="+mn-lt"/>
              <a:ea typeface="Aptos" panose="020B0004020202020204" pitchFamily="34" charset="0"/>
            </a:endParaRPr>
          </a:p>
          <a:p>
            <a:r>
              <a:rPr lang="en-GB" sz="2000" dirty="0">
                <a:latin typeface="+mn-lt"/>
                <a:ea typeface="Aptos" panose="020B0004020202020204" pitchFamily="34" charset="0"/>
              </a:rPr>
              <a:t>738 </a:t>
            </a:r>
            <a:r>
              <a:rPr lang="bg-BG" sz="2000" dirty="0" smtClean="0">
                <a:latin typeface="+mn-lt"/>
                <a:ea typeface="Aptos" panose="020B0004020202020204" pitchFamily="34" charset="0"/>
              </a:rPr>
              <a:t>сигнали с крайнодясно съдържание </a:t>
            </a:r>
            <a:r>
              <a:rPr lang="bg-BG" sz="2100" dirty="0">
                <a:latin typeface="+mn-lt"/>
                <a:ea typeface="Aptos" panose="020B0004020202020204" pitchFamily="34" charset="0"/>
              </a:rPr>
              <a:t>са изпратени на технологични компании</a:t>
            </a:r>
            <a:endParaRPr lang="en-GB" sz="2100" dirty="0">
              <a:latin typeface="+mn-lt"/>
              <a:ea typeface="Aptos" panose="020B00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C1CD06BE-888A-A9D5-A79F-1A3B0ABFC0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/>
              <a:t>Проектът „Укрепване на капацитет, обмен на опит и изследователска дейност в сферата на сигурността“</a:t>
            </a:r>
            <a:r>
              <a:rPr lang="bg-BG" dirty="0"/>
              <a:t> с договор No. 812108-68-02.10.2024 се изпълнява с финансовата</a:t>
            </a:r>
            <a:r>
              <a:rPr lang="en-US" dirty="0"/>
              <a:t> </a:t>
            </a:r>
            <a:r>
              <a:rPr lang="bg-BG" dirty="0"/>
              <a:t>помощ на </a:t>
            </a:r>
            <a:r>
              <a:rPr lang="ru-RU" dirty="0"/>
              <a:t>програмата на Република България по фонд „Вътрешна сигурност“ за периода 2021 – 2027 г.</a:t>
            </a:r>
            <a:endParaRPr lang="nl-BE" dirty="0"/>
          </a:p>
        </p:txBody>
      </p:sp>
      <p:pic>
        <p:nvPicPr>
          <p:cNvPr id="5" name="Picture 2" descr="Partners — Tech Against Terrorism Europe">
            <a:extLst>
              <a:ext uri="{FF2B5EF4-FFF2-40B4-BE49-F238E27FC236}">
                <a16:creationId xmlns="" xmlns:a16="http://schemas.microsoft.com/office/drawing/2014/main" id="{87816642-5722-2FC7-18DB-398FC4DD0F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735" y="5434074"/>
            <a:ext cx="2376264" cy="99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="" xmlns:a16="http://schemas.microsoft.com/office/drawing/2014/main" id="{6DD15635-F5AA-C8CC-A1E3-DAFF0431F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6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Част</a:t>
            </a:r>
            <a:r>
              <a:rPr lang="en-GB" sz="36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2: </a:t>
            </a:r>
            <a:r>
              <a:rPr lang="bg-BG" sz="36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терористична дейност онлайн</a:t>
            </a:r>
            <a:endParaRPr lang="bg-BG" sz="3600" dirty="0"/>
          </a:p>
        </p:txBody>
      </p:sp>
    </p:spTree>
    <p:extLst>
      <p:ext uri="{BB962C8B-B14F-4D97-AF65-F5344CB8AC3E}">
        <p14:creationId xmlns:p14="http://schemas.microsoft.com/office/powerpoint/2010/main" val="41231570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745C2A66-0D1B-E19E-8690-E58A38AD54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/>
              <a:t>Проектът „Укрепване на капацитет, обмен на опит и изследователска дейност в сферата на сигурността“</a:t>
            </a:r>
            <a:r>
              <a:rPr lang="bg-BG" dirty="0"/>
              <a:t> с договор No. 812108-68-02.10.2024 се изпълнява с финансовата</a:t>
            </a:r>
            <a:r>
              <a:rPr lang="en-US" dirty="0"/>
              <a:t> </a:t>
            </a:r>
            <a:r>
              <a:rPr lang="bg-BG" dirty="0"/>
              <a:t>помощ на </a:t>
            </a:r>
            <a:r>
              <a:rPr lang="ru-RU" dirty="0"/>
              <a:t>програмата на Република България по фонд „Вътрешна сигурност“ за периода 2021 – 2027 г.</a:t>
            </a:r>
            <a:endParaRPr lang="nl-BE" dirty="0"/>
          </a:p>
        </p:txBody>
      </p:sp>
      <p:pic>
        <p:nvPicPr>
          <p:cNvPr id="6146" name="Picture 2" descr="From White Hat to Cyber Terrorist: The ...">
            <a:extLst>
              <a:ext uri="{FF2B5EF4-FFF2-40B4-BE49-F238E27FC236}">
                <a16:creationId xmlns="" xmlns:a16="http://schemas.microsoft.com/office/drawing/2014/main" id="{4C98BEB2-F1BB-EE81-1C4C-24D119C97D5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68760"/>
            <a:ext cx="8622131" cy="5056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="" xmlns:a16="http://schemas.microsoft.com/office/drawing/2014/main" id="{9DE1F8DB-769D-9996-2FB0-6DF1D36C4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sz="4400" b="1" kern="1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Част</a:t>
            </a:r>
            <a:r>
              <a:rPr lang="en-GB" sz="4400" b="1" kern="1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4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3: </a:t>
            </a:r>
            <a:r>
              <a:rPr lang="bg-BG" sz="4400" b="1" kern="1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мерки за противодействие</a:t>
            </a:r>
            <a:endParaRPr lang="bg-BG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D1478C2-8592-F3D9-2C83-4CC466A5C3C7}"/>
              </a:ext>
            </a:extLst>
          </p:cNvPr>
          <p:cNvSpPr txBox="1"/>
          <p:nvPr/>
        </p:nvSpPr>
        <p:spPr>
          <a:xfrm>
            <a:off x="539552" y="4437112"/>
            <a:ext cx="820891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000" b="1" dirty="0" smtClean="0">
                <a:solidFill>
                  <a:srgbClr val="FFD800"/>
                </a:solidFill>
              </a:rPr>
              <a:t>Какво можем да направим, за да противодействаме на терористичната заплаха онлайн</a:t>
            </a:r>
            <a:r>
              <a:rPr lang="en-US" sz="4400" b="1" dirty="0" smtClean="0">
                <a:solidFill>
                  <a:srgbClr val="FFD800"/>
                </a:solidFill>
              </a:rPr>
              <a:t>?</a:t>
            </a:r>
            <a:endParaRPr lang="en-US" sz="4400" b="1" dirty="0">
              <a:solidFill>
                <a:srgbClr val="FFD8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7871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327C4C9-A7C9-74AE-A6E3-3D307AC10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768" y="1377280"/>
            <a:ext cx="8748463" cy="493204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bg-BG" sz="2600" b="1" dirty="0" smtClean="0">
                <a:effectLst/>
                <a:latin typeface="+mn-lt"/>
                <a:ea typeface="Aptos" panose="020B0004020202020204" pitchFamily="34" charset="0"/>
              </a:rPr>
              <a:t>Доклад за 2023 г. на Глобалната мрежа по въпросите на екстремизма и технологиите </a:t>
            </a:r>
            <a:r>
              <a:rPr lang="en-GB" sz="2600" b="1" dirty="0" smtClean="0">
                <a:effectLst/>
                <a:latin typeface="+mn-lt"/>
                <a:ea typeface="Aptos" panose="020B0004020202020204" pitchFamily="34" charset="0"/>
              </a:rPr>
              <a:t>(GNET)</a:t>
            </a:r>
            <a:r>
              <a:rPr lang="bg-BG" sz="2600" b="1" dirty="0" smtClean="0">
                <a:effectLst/>
                <a:latin typeface="+mn-lt"/>
                <a:ea typeface="Aptos" panose="020B0004020202020204" pitchFamily="34" charset="0"/>
              </a:rPr>
              <a:t>: </a:t>
            </a:r>
            <a:r>
              <a:rPr lang="bg-BG" sz="2600" dirty="0" smtClean="0">
                <a:effectLst/>
                <a:latin typeface="+mn-lt"/>
                <a:ea typeface="Aptos" panose="020B0004020202020204" pitchFamily="34" charset="0"/>
              </a:rPr>
              <a:t>„</a:t>
            </a:r>
            <a:r>
              <a:rPr lang="ru-RU" sz="2600" dirty="0" smtClean="0">
                <a:latin typeface="+mn-lt"/>
                <a:ea typeface="Aptos" panose="020B0004020202020204" pitchFamily="34" charset="0"/>
              </a:rPr>
              <a:t>Заедно </a:t>
            </a:r>
            <a:r>
              <a:rPr lang="ru-RU" sz="2600" dirty="0">
                <a:latin typeface="+mn-lt"/>
                <a:ea typeface="Aptos" panose="020B0004020202020204" pitchFamily="34" charset="0"/>
              </a:rPr>
              <a:t>в борбата с терористичното съдържание онлайн: </a:t>
            </a:r>
            <a:r>
              <a:rPr lang="ru-RU" sz="2600" dirty="0" smtClean="0">
                <a:latin typeface="+mn-lt"/>
                <a:ea typeface="Aptos" panose="020B0004020202020204" pitchFamily="34" charset="0"/>
              </a:rPr>
              <a:t>сътрудничество </a:t>
            </a:r>
            <a:r>
              <a:rPr lang="ru-RU" sz="2600" dirty="0">
                <a:latin typeface="+mn-lt"/>
                <a:ea typeface="Aptos" panose="020B0004020202020204" pitchFamily="34" charset="0"/>
              </a:rPr>
              <a:t>между правоприлагащите органи за </a:t>
            </a:r>
            <a:r>
              <a:rPr lang="ru-RU" sz="2600" dirty="0" smtClean="0">
                <a:latin typeface="+mn-lt"/>
                <a:ea typeface="Aptos" panose="020B0004020202020204" pitchFamily="34" charset="0"/>
              </a:rPr>
              <a:t>противодействие на тероризма </a:t>
            </a:r>
            <a:r>
              <a:rPr lang="ru-RU" sz="2600" dirty="0">
                <a:latin typeface="+mn-lt"/>
                <a:ea typeface="Aptos" panose="020B0004020202020204" pitchFamily="34" charset="0"/>
              </a:rPr>
              <a:t>и технологичните компании</a:t>
            </a:r>
            <a:r>
              <a:rPr lang="en-GB" sz="2600" dirty="0" smtClean="0">
                <a:effectLst/>
                <a:latin typeface="+mn-lt"/>
                <a:ea typeface="Aptos" panose="020B0004020202020204" pitchFamily="34" charset="0"/>
              </a:rPr>
              <a:t>”</a:t>
            </a:r>
            <a:r>
              <a:rPr lang="en-GB" sz="2600" dirty="0" smtClean="0">
                <a:effectLst/>
                <a:latin typeface="+mn-lt"/>
              </a:rPr>
              <a:t> </a:t>
            </a:r>
            <a:endParaRPr lang="bg-BG" sz="2600" dirty="0" smtClean="0">
              <a:effectLst/>
              <a:latin typeface="+mn-lt"/>
            </a:endParaRPr>
          </a:p>
          <a:p>
            <a:pPr marL="0" indent="0">
              <a:buNone/>
            </a:pPr>
            <a:endParaRPr lang="en-GB" sz="2600" dirty="0">
              <a:effectLst/>
              <a:latin typeface="+mn-lt"/>
            </a:endParaRPr>
          </a:p>
          <a:p>
            <a:pPr marL="0" indent="0">
              <a:buNone/>
            </a:pPr>
            <a:endParaRPr lang="bg-BG" sz="2000" b="1" i="1" dirty="0" smtClean="0">
              <a:effectLst/>
              <a:latin typeface="+mn-lt"/>
            </a:endParaRPr>
          </a:p>
          <a:p>
            <a:pPr marL="0" indent="0">
              <a:buNone/>
            </a:pPr>
            <a:endParaRPr lang="en-GB" sz="2000" b="1" i="1" dirty="0">
              <a:effectLst/>
              <a:latin typeface="+mn-lt"/>
            </a:endParaRPr>
          </a:p>
          <a:p>
            <a:r>
              <a:rPr lang="bg-BG" sz="2400" dirty="0" smtClean="0">
                <a:effectLst/>
                <a:latin typeface="+mn-lt"/>
                <a:ea typeface="Aptos" panose="020B0004020202020204" pitchFamily="34" charset="0"/>
              </a:rPr>
              <a:t>програма за обмен на опит</a:t>
            </a:r>
            <a:endParaRPr lang="en-GB" sz="2400" dirty="0">
              <a:effectLst/>
              <a:latin typeface="+mn-lt"/>
              <a:ea typeface="Aptos" panose="020B0004020202020204" pitchFamily="34" charset="0"/>
            </a:endParaRPr>
          </a:p>
          <a:p>
            <a:r>
              <a:rPr lang="bg-BG" sz="2400" dirty="0" smtClean="0">
                <a:effectLst/>
                <a:latin typeface="+mn-lt"/>
                <a:ea typeface="Aptos" panose="020B0004020202020204" pitchFamily="34" charset="0"/>
              </a:rPr>
              <a:t>програма за съвместно усвояване на ресурси с цел придвижване към </a:t>
            </a:r>
            <a:r>
              <a:rPr lang="bg-BG" sz="2400" dirty="0" smtClean="0">
                <a:effectLst/>
                <a:latin typeface="+mn-lt"/>
                <a:ea typeface="Aptos" panose="020B0004020202020204" pitchFamily="34" charset="0"/>
              </a:rPr>
              <a:t>предотвратяване </a:t>
            </a:r>
            <a:r>
              <a:rPr lang="bg-BG" sz="2400" dirty="0" smtClean="0">
                <a:effectLst/>
                <a:latin typeface="+mn-lt"/>
                <a:ea typeface="Aptos" panose="020B0004020202020204" pitchFamily="34" charset="0"/>
              </a:rPr>
              <a:t>на публикуването на терористично съдържание онлайн</a:t>
            </a:r>
            <a:endParaRPr lang="en-GB" sz="2400" dirty="0">
              <a:effectLst/>
              <a:latin typeface="+mn-lt"/>
              <a:ea typeface="Aptos" panose="020B0004020202020204" pitchFamily="34" charset="0"/>
            </a:endParaRPr>
          </a:p>
          <a:p>
            <a:r>
              <a:rPr lang="bg-BG" sz="2400" dirty="0" smtClean="0">
                <a:effectLst/>
                <a:latin typeface="+mn-lt"/>
                <a:ea typeface="Aptos" panose="020B0004020202020204" pitchFamily="34" charset="0"/>
              </a:rPr>
              <a:t>политика за премахване на съдържание и заличаване на акаунти</a:t>
            </a:r>
            <a:endParaRPr lang="en-GB" sz="2400" dirty="0">
              <a:effectLst/>
              <a:latin typeface="+mn-lt"/>
              <a:ea typeface="Aptos" panose="020B0004020202020204" pitchFamily="34" charset="0"/>
            </a:endParaRPr>
          </a:p>
          <a:p>
            <a:r>
              <a:rPr lang="bg-BG" sz="2400" dirty="0" smtClean="0">
                <a:latin typeface="+mn-lt"/>
                <a:ea typeface="Aptos" panose="020B0004020202020204" pitchFamily="34" charset="0"/>
              </a:rPr>
              <a:t>изисквания за съвместни стратегически изследвания</a:t>
            </a:r>
            <a:r>
              <a:rPr lang="en-GB" sz="2400" dirty="0" smtClean="0">
                <a:effectLst/>
                <a:latin typeface="+mn-lt"/>
              </a:rPr>
              <a:t> </a:t>
            </a:r>
            <a:endParaRPr lang="en-GB" sz="2400" dirty="0">
              <a:effectLst/>
              <a:latin typeface="+mn-lt"/>
            </a:endParaRPr>
          </a:p>
          <a:p>
            <a:endParaRPr lang="en-GB" sz="2400" dirty="0">
              <a:effectLst/>
              <a:latin typeface="+mn-lt"/>
            </a:endParaRPr>
          </a:p>
          <a:p>
            <a:pPr marL="0" indent="0" algn="ctr">
              <a:buNone/>
            </a:pPr>
            <a:r>
              <a:rPr lang="bg-BG" sz="2400" dirty="0" smtClean="0">
                <a:latin typeface="+mn-lt"/>
                <a:ea typeface="Aptos" panose="020B0004020202020204" pitchFamily="34" charset="0"/>
              </a:rPr>
              <a:t>„</a:t>
            </a:r>
            <a:r>
              <a:rPr lang="ru-RU" sz="2400" dirty="0" smtClean="0">
                <a:latin typeface="+mn-lt"/>
                <a:ea typeface="Aptos" panose="020B0004020202020204" pitchFamily="34" charset="0"/>
              </a:rPr>
              <a:t>Тъй </a:t>
            </a:r>
            <a:r>
              <a:rPr lang="ru-RU" sz="2400" dirty="0">
                <a:latin typeface="+mn-lt"/>
                <a:ea typeface="Aptos" panose="020B0004020202020204" pitchFamily="34" charset="0"/>
              </a:rPr>
              <a:t>като постоянната заплаха от тероризъм във всичките му форми продължава, трябва да се насърчава </a:t>
            </a:r>
            <a:r>
              <a:rPr lang="ru-RU" sz="2400" dirty="0" smtClean="0">
                <a:latin typeface="+mn-lt"/>
                <a:ea typeface="Aptos" panose="020B0004020202020204" pitchFamily="34" charset="0"/>
              </a:rPr>
              <a:t>едно по-прогресивно</a:t>
            </a:r>
            <a:r>
              <a:rPr lang="ru-RU" sz="2400" dirty="0">
                <a:latin typeface="+mn-lt"/>
                <a:ea typeface="Aptos" panose="020B0004020202020204" pitchFamily="34" charset="0"/>
              </a:rPr>
              <a:t>, кооперативно и съвместно партньорство между правоприлагащите органи и технологичните компании</a:t>
            </a:r>
            <a:r>
              <a:rPr lang="ru-RU" sz="2400" dirty="0" smtClean="0">
                <a:latin typeface="+mn-lt"/>
                <a:ea typeface="Aptos" panose="020B0004020202020204" pitchFamily="34" charset="0"/>
              </a:rPr>
              <a:t>.</a:t>
            </a:r>
            <a:r>
              <a:rPr lang="en-GB" sz="2400" dirty="0" smtClean="0">
                <a:effectLst/>
                <a:latin typeface="+mn-lt"/>
                <a:ea typeface="Aptos" panose="020B0004020202020204" pitchFamily="34" charset="0"/>
              </a:rPr>
              <a:t>”</a:t>
            </a:r>
            <a:endParaRPr lang="en-US" dirty="0">
              <a:latin typeface="+mn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388B1DB0-82AC-B80C-C246-24A858365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/>
              <a:t>Проектът „Укрепване на капацитет, обмен на опит и изследователска дейност в сферата на сигурността“</a:t>
            </a:r>
            <a:r>
              <a:rPr lang="bg-BG" dirty="0"/>
              <a:t> с договор No. 812108-68-02.10.2024 се изпълнява с финансовата</a:t>
            </a:r>
            <a:r>
              <a:rPr lang="en-US" dirty="0"/>
              <a:t> </a:t>
            </a:r>
            <a:r>
              <a:rPr lang="bg-BG" dirty="0"/>
              <a:t>помощ на </a:t>
            </a:r>
            <a:r>
              <a:rPr lang="ru-RU" dirty="0"/>
              <a:t>програмата на Република България по фонд „Вътрешна сигурност“ за периода 2021 – 2027 г.</a:t>
            </a:r>
            <a:endParaRPr lang="nl-BE" dirty="0"/>
          </a:p>
        </p:txBody>
      </p:sp>
      <p:pic>
        <p:nvPicPr>
          <p:cNvPr id="10242" name="Picture 2" descr="GNET – Global Network on Extremism and ...">
            <a:extLst>
              <a:ext uri="{FF2B5EF4-FFF2-40B4-BE49-F238E27FC236}">
                <a16:creationId xmlns="" xmlns:a16="http://schemas.microsoft.com/office/drawing/2014/main" id="{2A92431B-0BF9-74FD-A8F9-E155B997F3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564904"/>
            <a:ext cx="3812854" cy="985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="" xmlns:a16="http://schemas.microsoft.com/office/drawing/2014/main" id="{4113116D-8A4C-5076-F557-EF421F4662A6}"/>
              </a:ext>
            </a:extLst>
          </p:cNvPr>
          <p:cNvSpPr txBox="1">
            <a:spLocks/>
          </p:cNvSpPr>
          <p:nvPr/>
        </p:nvSpPr>
        <p:spPr>
          <a:xfrm>
            <a:off x="1268014" y="313820"/>
            <a:ext cx="8028385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D800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bg-BG" b="1" kern="100" dirty="0" smtClean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Част</a:t>
            </a:r>
            <a:r>
              <a:rPr lang="en-GB" b="1" kern="100" dirty="0" smtClean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3: </a:t>
            </a:r>
            <a:r>
              <a:rPr lang="bg-BG" b="1" kern="100" dirty="0" smtClean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мерки за противодействие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143678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21C486EA-385B-3EA5-5250-BB83FD1B5B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/>
              <a:t>Проектът „Укрепване на капацитет, обмен на опит и изследователска дейност в сферата на сигурността“</a:t>
            </a:r>
            <a:r>
              <a:rPr lang="bg-BG" dirty="0"/>
              <a:t> с договор No. 812108-68-02.10.2024 се изпълнява с финансовата</a:t>
            </a:r>
            <a:r>
              <a:rPr lang="en-US" dirty="0"/>
              <a:t> </a:t>
            </a:r>
            <a:r>
              <a:rPr lang="bg-BG" dirty="0"/>
              <a:t>помощ на </a:t>
            </a:r>
            <a:r>
              <a:rPr lang="ru-RU" dirty="0"/>
              <a:t>програмата на Република България по фонд „Вътрешна сигурност“ за периода 2021 – 2027 г.</a:t>
            </a:r>
            <a:endParaRPr lang="nl-BE" dirty="0"/>
          </a:p>
        </p:txBody>
      </p:sp>
      <p:sp>
        <p:nvSpPr>
          <p:cNvPr id="5" name="Title 1">
            <a:extLst>
              <a:ext uri="{FF2B5EF4-FFF2-40B4-BE49-F238E27FC236}">
                <a16:creationId xmlns="" xmlns:a16="http://schemas.microsoft.com/office/drawing/2014/main" id="{4C7B684A-B03E-805A-0F6D-45A3EE0C7176}"/>
              </a:ext>
            </a:extLst>
          </p:cNvPr>
          <p:cNvSpPr txBox="1">
            <a:spLocks/>
          </p:cNvSpPr>
          <p:nvPr/>
        </p:nvSpPr>
        <p:spPr>
          <a:xfrm>
            <a:off x="971600" y="297619"/>
            <a:ext cx="8028385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D800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bg-BG" b="1" kern="100" dirty="0" smtClean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Част</a:t>
            </a:r>
            <a:r>
              <a:rPr lang="en-GB" b="1" kern="100" dirty="0" smtClean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4: </a:t>
            </a:r>
            <a:r>
              <a:rPr lang="bg-BG" b="1" kern="100" dirty="0" smtClean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Регламент относно ТСО</a:t>
            </a:r>
            <a:endParaRPr lang="bg-BG" dirty="0"/>
          </a:p>
        </p:txBody>
      </p:sp>
      <p:pic>
        <p:nvPicPr>
          <p:cNvPr id="6" name="Picture 2" descr="The Evolving Threat of Cyberterrorism ...">
            <a:extLst>
              <a:ext uri="{FF2B5EF4-FFF2-40B4-BE49-F238E27FC236}">
                <a16:creationId xmlns="" xmlns:a16="http://schemas.microsoft.com/office/drawing/2014/main" id="{ACD71187-648F-2BEA-BB13-5BA25A68CCA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85" y="1340768"/>
            <a:ext cx="8596230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22285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5320466D-5C95-444B-7200-411D18E199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/>
              <a:t>Проектът „Укрепване на капацитет, обмен на опит и изследователска дейност в сферата на сигурността“</a:t>
            </a:r>
            <a:r>
              <a:rPr lang="bg-BG" dirty="0"/>
              <a:t> с договор No. 812108-68-02.10.2024 се изпълнява с финансовата</a:t>
            </a:r>
            <a:r>
              <a:rPr lang="en-US" dirty="0"/>
              <a:t> </a:t>
            </a:r>
            <a:r>
              <a:rPr lang="bg-BG" dirty="0"/>
              <a:t>помощ на </a:t>
            </a:r>
            <a:r>
              <a:rPr lang="ru-RU" dirty="0"/>
              <a:t>програмата на Република България по фонд „Вътрешна сигурност“ за периода 2021 – 2027 г.</a:t>
            </a:r>
            <a:endParaRPr lang="nl-BE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="" xmlns:a16="http://schemas.microsoft.com/office/drawing/2014/main" id="{36CFD073-7796-7F07-1D6A-53F125FD23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528" y="3168845"/>
            <a:ext cx="8331304" cy="3096344"/>
          </a:xfrm>
        </p:spPr>
      </p:pic>
      <p:pic>
        <p:nvPicPr>
          <p:cNvPr id="9" name="Picture 8" descr="A blue sign with white circles and yellow circles&#10;&#10;Description automatically generated">
            <a:extLst>
              <a:ext uri="{FF2B5EF4-FFF2-40B4-BE49-F238E27FC236}">
                <a16:creationId xmlns="" xmlns:a16="http://schemas.microsoft.com/office/drawing/2014/main" id="{C31BD42E-29E6-904C-C125-E8CED09F99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162198"/>
            <a:ext cx="3648230" cy="152148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="" xmlns:a16="http://schemas.microsoft.com/office/drawing/2014/main" id="{69541F79-A560-8CD7-F9B3-7C1E1E47AD0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71600" y="231064"/>
            <a:ext cx="8028385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D800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bg-BG" b="1" kern="100" dirty="0" smtClean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Част</a:t>
            </a:r>
            <a:r>
              <a:rPr lang="en-GB" b="1" kern="100" dirty="0" smtClean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4: </a:t>
            </a:r>
            <a:r>
              <a:rPr lang="bg-BG" b="1" kern="100" dirty="0" smtClean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Регламент относно ТСО</a:t>
            </a:r>
            <a:endParaRPr lang="bg-BG" dirty="0"/>
          </a:p>
        </p:txBody>
      </p:sp>
      <p:sp>
        <p:nvSpPr>
          <p:cNvPr id="2" name="Rectangle 1"/>
          <p:cNvSpPr/>
          <p:nvPr/>
        </p:nvSpPr>
        <p:spPr>
          <a:xfrm>
            <a:off x="165865" y="2683680"/>
            <a:ext cx="8820473" cy="36767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g-BG" sz="1600" dirty="0" smtClean="0">
                <a:solidFill>
                  <a:schemeClr val="accent1">
                    <a:lumMod val="75000"/>
                  </a:schemeClr>
                </a:solidFill>
              </a:rPr>
              <a:t>Целта на проекта </a:t>
            </a:r>
            <a:r>
              <a:rPr lang="en-GB" sz="1600" dirty="0" smtClean="0">
                <a:solidFill>
                  <a:schemeClr val="accent1">
                    <a:lumMod val="75000"/>
                  </a:schemeClr>
                </a:solidFill>
              </a:rPr>
              <a:t>TATE</a:t>
            </a:r>
            <a:r>
              <a:rPr lang="bg-BG" sz="1600" dirty="0" smtClean="0">
                <a:solidFill>
                  <a:schemeClr val="accent1">
                    <a:lumMod val="75000"/>
                  </a:schemeClr>
                </a:solidFill>
              </a:rPr>
              <a:t> е </a:t>
            </a:r>
            <a:r>
              <a:rPr lang="bg-BG" sz="1600" b="1" dirty="0" smtClean="0">
                <a:solidFill>
                  <a:schemeClr val="accent1">
                    <a:lumMod val="75000"/>
                  </a:schemeClr>
                </a:solidFill>
              </a:rPr>
              <a:t>да помогне на по-малките доставчици на хостинг услуги да попречат на терористични организации да разпространяват терористично съдържание, както е дефинирано в Регламента на ЕС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относно справянето с разпространението на терористично съдържание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онлайн </a:t>
            </a:r>
            <a:r>
              <a:rPr lang="en-GB" sz="1600" b="1" dirty="0" smtClean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bg-BG" sz="1600" b="1" dirty="0" smtClean="0">
                <a:solidFill>
                  <a:schemeClr val="accent1">
                    <a:lumMod val="75000"/>
                  </a:schemeClr>
                </a:solidFill>
              </a:rPr>
              <a:t>ТСО</a:t>
            </a:r>
            <a:r>
              <a:rPr lang="en-GB" sz="1600" b="1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  <a:r>
              <a:rPr lang="bg-BG" sz="1600" b="1" dirty="0" smtClean="0">
                <a:solidFill>
                  <a:schemeClr val="accent1">
                    <a:lumMod val="75000"/>
                  </a:schemeClr>
                </a:solidFill>
              </a:rPr>
              <a:t> и в Директива </a:t>
            </a:r>
            <a:r>
              <a:rPr lang="en-GB" sz="1600" b="1" dirty="0" smtClean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bg-BG" sz="1600" b="1" dirty="0" smtClean="0">
                <a:solidFill>
                  <a:schemeClr val="accent1">
                    <a:lumMod val="75000"/>
                  </a:schemeClr>
                </a:solidFill>
              </a:rPr>
              <a:t>ЕС</a:t>
            </a:r>
            <a:r>
              <a:rPr lang="en-GB" sz="1600" b="1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  <a:r>
              <a:rPr lang="bg-BG" sz="1600" b="1" dirty="0" smtClean="0">
                <a:solidFill>
                  <a:schemeClr val="accent1">
                    <a:lumMod val="75000"/>
                  </a:schemeClr>
                </a:solidFill>
              </a:rPr>
              <a:t> 2017/541</a:t>
            </a:r>
            <a:endParaRPr lang="en-GB" sz="1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en-GB" sz="16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bg-BG" sz="1600" b="1" dirty="0" smtClean="0">
                <a:solidFill>
                  <a:schemeClr val="accent1">
                    <a:lumMod val="75000"/>
                  </a:schemeClr>
                </a:solidFill>
              </a:rPr>
              <a:t>4-те стратегически цели на </a:t>
            </a:r>
            <a:r>
              <a:rPr lang="en-GB" sz="1600" b="1" dirty="0" smtClean="0">
                <a:solidFill>
                  <a:schemeClr val="accent1">
                    <a:lumMod val="75000"/>
                  </a:schemeClr>
                </a:solidFill>
              </a:rPr>
              <a:t>TATE</a:t>
            </a:r>
            <a:r>
              <a:rPr lang="bg-BG" sz="1600" b="1" dirty="0" smtClean="0">
                <a:solidFill>
                  <a:schemeClr val="accent1">
                    <a:lumMod val="75000"/>
                  </a:schemeClr>
                </a:solidFill>
              </a:rPr>
              <a:t> са:</a:t>
            </a:r>
          </a:p>
          <a:p>
            <a:endParaRPr lang="bg-BG" sz="16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bg-BG" sz="1600" b="1" dirty="0" smtClean="0">
                <a:solidFill>
                  <a:schemeClr val="accent1">
                    <a:lumMod val="75000"/>
                  </a:schemeClr>
                </a:solidFill>
              </a:rPr>
              <a:t>СЦ1 – </a:t>
            </a:r>
            <a:r>
              <a:rPr lang="bg-BG" sz="1600" b="1" dirty="0" smtClean="0">
                <a:solidFill>
                  <a:srgbClr val="EADA00"/>
                </a:solidFill>
              </a:rPr>
              <a:t>подобряване на капацитета на партньорите от консорциума да предоставят програми за подкрепа на доставчиците на хостинг услуги </a:t>
            </a:r>
          </a:p>
          <a:p>
            <a:r>
              <a:rPr lang="bg-BG" sz="1600" b="1" dirty="0" smtClean="0">
                <a:solidFill>
                  <a:schemeClr val="accent1">
                    <a:lumMod val="75000"/>
                  </a:schemeClr>
                </a:solidFill>
              </a:rPr>
              <a:t>СЦ2 – </a:t>
            </a:r>
            <a:r>
              <a:rPr lang="bg-BG" sz="1600" b="1" dirty="0" smtClean="0">
                <a:solidFill>
                  <a:srgbClr val="EADA00"/>
                </a:solidFill>
              </a:rPr>
              <a:t>определяне на приоритетни платформи в риск, към които да се насочат механизмите на подкрепа</a:t>
            </a:r>
          </a:p>
          <a:p>
            <a:r>
              <a:rPr lang="bg-BG" sz="1600" b="1" dirty="0" smtClean="0">
                <a:solidFill>
                  <a:schemeClr val="accent1">
                    <a:lumMod val="75000"/>
                  </a:schemeClr>
                </a:solidFill>
              </a:rPr>
              <a:t>СЦ3 – </a:t>
            </a:r>
            <a:r>
              <a:rPr lang="bg-BG" sz="1600" b="1" dirty="0" smtClean="0">
                <a:solidFill>
                  <a:srgbClr val="EADA00"/>
                </a:solidFill>
              </a:rPr>
              <a:t>подобряване на разбирането на доставчиците на хостинг услуги за Регламента относно ТСО и прилагането на добри практики</a:t>
            </a:r>
          </a:p>
          <a:p>
            <a:r>
              <a:rPr lang="bg-BG" sz="1600" b="1" dirty="0" smtClean="0">
                <a:solidFill>
                  <a:schemeClr val="accent1">
                    <a:lumMod val="75000"/>
                  </a:schemeClr>
                </a:solidFill>
              </a:rPr>
              <a:t>СЦ4 – </a:t>
            </a:r>
            <a:r>
              <a:rPr lang="bg-BG" sz="1600" b="1" dirty="0" smtClean="0">
                <a:solidFill>
                  <a:srgbClr val="EADA00"/>
                </a:solidFill>
              </a:rPr>
              <a:t>подпомагане на доставчиците на хостинг услуги в практическото прилагане на Регламента относно ТСО</a:t>
            </a:r>
            <a:endParaRPr lang="en-US" sz="1600" b="1" dirty="0">
              <a:solidFill>
                <a:srgbClr val="EADA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6565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blue advertisement with people and cubes&#10;&#10;Description automatically generated">
            <a:extLst>
              <a:ext uri="{FF2B5EF4-FFF2-40B4-BE49-F238E27FC236}">
                <a16:creationId xmlns="" xmlns:a16="http://schemas.microsoft.com/office/drawing/2014/main" id="{C63E712E-6EF8-036F-076B-3BDD397A29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09" y="1340768"/>
            <a:ext cx="8604382" cy="4839965"/>
          </a:xfrm>
        </p:spPr>
      </p:pic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E6302A81-3D0B-D263-D268-7ADC272D7E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/>
              <a:t>Проектът „Укрепване на капацитет, обмен на опит и изследователска дейност в сферата на сигурността“</a:t>
            </a:r>
            <a:r>
              <a:rPr lang="bg-BG" dirty="0"/>
              <a:t> с договор No. 812108-68-02.10.2024 се изпълнява с финансовата</a:t>
            </a:r>
            <a:r>
              <a:rPr lang="en-US" dirty="0"/>
              <a:t> </a:t>
            </a:r>
            <a:r>
              <a:rPr lang="bg-BG" dirty="0"/>
              <a:t>помощ на </a:t>
            </a:r>
            <a:r>
              <a:rPr lang="ru-RU" dirty="0"/>
              <a:t>програмата на Република България по фонд „Вътрешна сигурност“ за периода 2021 – 2027 г.</a:t>
            </a:r>
            <a:endParaRPr lang="nl-BE" dirty="0"/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39755B7A-1AA7-9BF3-3EF1-D0CD9117F3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D800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bg-BG" b="1" kern="100" dirty="0" smtClean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Част</a:t>
            </a:r>
            <a:r>
              <a:rPr lang="en-GB" b="1" kern="100" dirty="0" smtClean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4: </a:t>
            </a:r>
            <a:r>
              <a:rPr lang="bg-BG" b="1" kern="100" dirty="0" smtClean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Регламент относно ТСО</a:t>
            </a:r>
            <a:endParaRPr lang="bg-BG" dirty="0"/>
          </a:p>
        </p:txBody>
      </p:sp>
      <p:sp>
        <p:nvSpPr>
          <p:cNvPr id="2" name="Rectangle 1"/>
          <p:cNvSpPr/>
          <p:nvPr/>
        </p:nvSpPr>
        <p:spPr>
          <a:xfrm>
            <a:off x="539552" y="1510754"/>
            <a:ext cx="4104456" cy="216024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3600" b="1" dirty="0" smtClean="0">
                <a:solidFill>
                  <a:schemeClr val="bg1"/>
                </a:solidFill>
              </a:rPr>
              <a:t>Запознайте се с клъстера за ТСО!</a:t>
            </a:r>
          </a:p>
          <a:p>
            <a:pPr algn="ctr"/>
            <a:r>
              <a:rPr lang="bg-BG" dirty="0" smtClean="0">
                <a:solidFill>
                  <a:schemeClr val="bg1"/>
                </a:solidFill>
              </a:rPr>
              <a:t>Работим заедно, за да повишим осведомеността за Регламента относно терористичното съдържние онлайн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7875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D992B6E9-1FF6-9A84-703C-897439EBC8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/>
              <a:t>Проектът „Укрепване на капацитет, обмен на опит и изследователска дейност в сферата на сигурността“</a:t>
            </a:r>
            <a:r>
              <a:rPr lang="bg-BG" dirty="0"/>
              <a:t> с договор No. 812108-68-02.10.2024 се изпълнява с финансовата</a:t>
            </a:r>
            <a:r>
              <a:rPr lang="en-US" dirty="0"/>
              <a:t> </a:t>
            </a:r>
            <a:r>
              <a:rPr lang="bg-BG" dirty="0"/>
              <a:t>помощ на </a:t>
            </a:r>
            <a:r>
              <a:rPr lang="ru-RU" dirty="0"/>
              <a:t>програмата на Република България по фонд „Вътрешна сигурност“ за периода 2021 – 2027 г.</a:t>
            </a:r>
            <a:endParaRPr lang="nl-BE" dirty="0"/>
          </a:p>
        </p:txBody>
      </p:sp>
      <p:pic>
        <p:nvPicPr>
          <p:cNvPr id="13314" name="Picture 2" descr="Cyberterrorism and Cyberwarfare? - Logsign">
            <a:extLst>
              <a:ext uri="{FF2B5EF4-FFF2-40B4-BE49-F238E27FC236}">
                <a16:creationId xmlns="" xmlns:a16="http://schemas.microsoft.com/office/drawing/2014/main" id="{99556F6F-A39C-EF21-2A38-4406CE12486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1412776"/>
            <a:ext cx="9607697" cy="480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>
            <a:extLst>
              <a:ext uri="{FF2B5EF4-FFF2-40B4-BE49-F238E27FC236}">
                <a16:creationId xmlns="" xmlns:a16="http://schemas.microsoft.com/office/drawing/2014/main" id="{C77A7EB7-8302-19B3-333D-6EE21539271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15615" y="178803"/>
            <a:ext cx="8028385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D800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bg-BG" b="1" kern="100" dirty="0" smtClean="0">
                <a:latin typeface="Aptos" panose="020B0004020202020204" pitchFamily="34" charset="0"/>
                <a:cs typeface="Times New Roman" panose="02020603050405020304" pitchFamily="18" charset="0"/>
              </a:rPr>
              <a:t>Основни поуки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9912262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D110506-682D-A7B6-2FA4-8147C034A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="" xmlns:a16="http://schemas.microsoft.com/office/drawing/2014/main" id="{0DA4B69F-14DD-649E-33CF-A15188D25C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76599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bg-BG" sz="4000" b="1" kern="100" dirty="0" smtClean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Модул</a:t>
            </a:r>
            <a:r>
              <a:rPr lang="en-GB" sz="4000" b="1" kern="1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4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2: </a:t>
            </a:r>
            <a:r>
              <a:rPr lang="bg-BG" sz="4000" b="1" kern="1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радикализъм</a:t>
            </a:r>
            <a:r>
              <a:rPr lang="en-GB" sz="4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/>
            </a:r>
            <a:br>
              <a:rPr lang="en-GB" sz="4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4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/>
            </a:r>
            <a:br>
              <a:rPr lang="en-GB" sz="4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bg-BG" sz="4900" b="1" kern="1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Онлайн радикализация</a:t>
            </a:r>
            <a:r>
              <a:rPr lang="en-GB" sz="1800" kern="1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/>
            </a:r>
            <a:br>
              <a:rPr lang="en-GB" sz="1800" kern="1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1800" kern="1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/>
            </a:r>
            <a:br>
              <a:rPr lang="en-GB" sz="1800" kern="10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bg-BG" sz="27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Анализ на ролята на интернет и социалните медии в радикализацията и вербуването</a:t>
            </a:r>
            <a:endParaRPr lang="nl-NL" sz="2400" b="1" dirty="0">
              <a:ea typeface="Verdana" panose="020B0604030504040204" pitchFamily="34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="" xmlns:a16="http://schemas.microsoft.com/office/drawing/2014/main" id="{A375E616-8A15-0044-3513-8C79B5F729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5576" y="5157192"/>
            <a:ext cx="6400800" cy="1057672"/>
          </a:xfrm>
        </p:spPr>
        <p:txBody>
          <a:bodyPr>
            <a:normAutofit/>
          </a:bodyPr>
          <a:lstStyle/>
          <a:p>
            <a:r>
              <a:rPr lang="bg-BG" sz="4800" dirty="0" smtClean="0"/>
              <a:t>БЛАГОДАРЯ</a:t>
            </a:r>
            <a:endParaRPr lang="bg-BG" sz="4800" dirty="0"/>
          </a:p>
        </p:txBody>
      </p:sp>
      <p:sp>
        <p:nvSpPr>
          <p:cNvPr id="4" name="Untertitel 2">
            <a:extLst>
              <a:ext uri="{FF2B5EF4-FFF2-40B4-BE49-F238E27FC236}">
                <a16:creationId xmlns="" xmlns:a16="http://schemas.microsoft.com/office/drawing/2014/main" id="{17044C1D-D3C8-70CD-CD60-CBE6D928992F}"/>
              </a:ext>
            </a:extLst>
          </p:cNvPr>
          <p:cNvSpPr txBox="1">
            <a:spLocks/>
          </p:cNvSpPr>
          <p:nvPr/>
        </p:nvSpPr>
        <p:spPr>
          <a:xfrm>
            <a:off x="2267744" y="3501008"/>
            <a:ext cx="4176465" cy="65033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de-DE" dirty="0"/>
          </a:p>
        </p:txBody>
      </p:sp>
      <p:sp>
        <p:nvSpPr>
          <p:cNvPr id="6" name="Footer Placeholder 4">
            <a:extLst>
              <a:ext uri="{FF2B5EF4-FFF2-40B4-BE49-F238E27FC236}">
                <a16:creationId xmlns="" xmlns:a16="http://schemas.microsoft.com/office/drawing/2014/main" id="{7A99511B-7BF3-5803-858B-37F4896C16C3}"/>
              </a:ext>
            </a:extLst>
          </p:cNvPr>
          <p:cNvSpPr txBox="1">
            <a:spLocks/>
          </p:cNvSpPr>
          <p:nvPr/>
        </p:nvSpPr>
        <p:spPr>
          <a:xfrm>
            <a:off x="3275856" y="242675"/>
            <a:ext cx="5796136" cy="820730"/>
          </a:xfrm>
          <a:prstGeom prst="rect">
            <a:avLst/>
          </a:prstGeom>
        </p:spPr>
        <p:txBody>
          <a:bodyPr anchor="ctr" anchorCtr="0"/>
          <a:lstStyle>
            <a:defPPr>
              <a:defRPr lang="nl-BE"/>
            </a:defPPr>
            <a:lvl1pPr marL="0" algn="l" defTabSz="914400" rtl="0" eaLnBrk="1" latinLnBrk="0" hangingPunct="1">
              <a:defRPr sz="2200" b="1" kern="1200">
                <a:solidFill>
                  <a:schemeClr val="bg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dirty="0" smtClean="0"/>
              <a:t>„Укрепване </a:t>
            </a:r>
            <a:r>
              <a:rPr lang="bg-BG" dirty="0"/>
              <a:t>на капацитет, обмен на опит и изследователска дейност в сферата на </a:t>
            </a:r>
            <a:r>
              <a:rPr lang="bg-BG" dirty="0" smtClean="0"/>
              <a:t>сигурността“</a:t>
            </a:r>
            <a:r>
              <a:rPr lang="en-US" dirty="0" smtClean="0"/>
              <a:t>, </a:t>
            </a:r>
            <a:r>
              <a:rPr lang="en-US" sz="2000" dirty="0"/>
              <a:t>BG65ISPR001-3.004-0002</a:t>
            </a:r>
            <a:endParaRPr lang="bg-BG" sz="2000" dirty="0"/>
          </a:p>
        </p:txBody>
      </p:sp>
    </p:spTree>
    <p:extLst>
      <p:ext uri="{BB962C8B-B14F-4D97-AF65-F5344CB8AC3E}">
        <p14:creationId xmlns:p14="http://schemas.microsoft.com/office/powerpoint/2010/main" val="12124750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9275</TotalTime>
  <Words>1381</Words>
  <Application>Microsoft Office PowerPoint</Application>
  <PresentationFormat>On-screen Show (4:3)</PresentationFormat>
  <Paragraphs>103</Paragraphs>
  <Slides>17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Aptos</vt:lpstr>
      <vt:lpstr>Arial</vt:lpstr>
      <vt:lpstr>Arial Narrow</vt:lpstr>
      <vt:lpstr>Calibri</vt:lpstr>
      <vt:lpstr>Calibri Light</vt:lpstr>
      <vt:lpstr>Times New Roman</vt:lpstr>
      <vt:lpstr>Trebuchet MS</vt:lpstr>
      <vt:lpstr>Verdana</vt:lpstr>
      <vt:lpstr>Office Theme</vt:lpstr>
      <vt:lpstr>Custom Design</vt:lpstr>
      <vt:lpstr>Модул 2: радикализъм  Онлайн радикализация  Анализ на ролята на интернет и социалните медии в радикализацията и вербуването </vt:lpstr>
      <vt:lpstr>Онлайн радикализация</vt:lpstr>
      <vt:lpstr>Онлайн радикализация</vt:lpstr>
      <vt:lpstr>Онлайн радикализация</vt:lpstr>
      <vt:lpstr>Онлайн радикализация</vt:lpstr>
      <vt:lpstr>Част 1: терористичните заплахи онлайн</vt:lpstr>
      <vt:lpstr>Част 1: терористичните заплахи онлайн</vt:lpstr>
      <vt:lpstr>Част 1: терористичните заплахи онлайн</vt:lpstr>
      <vt:lpstr>Част 2: терористична дейност онлайн</vt:lpstr>
      <vt:lpstr>Част 2: терористична дейност онлайн</vt:lpstr>
      <vt:lpstr>Част 3: мерки за противодействие</vt:lpstr>
      <vt:lpstr>PowerPoint Presentation</vt:lpstr>
      <vt:lpstr>PowerPoint Presentation</vt:lpstr>
      <vt:lpstr>Част 4: Регламент относно ТСО</vt:lpstr>
      <vt:lpstr>Част 4: Регламент относно ТСО</vt:lpstr>
      <vt:lpstr>Основни поуки</vt:lpstr>
      <vt:lpstr>Модул 2: радикализъм  Онлайн радикализация  Анализ на ролята на интернет и социалните медии в радикализацията и вербуването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Phases in negotiation</dc:title>
  <dc:creator>MCE</dc:creator>
  <cp:lastModifiedBy>Microsoft account</cp:lastModifiedBy>
  <cp:revision>197</cp:revision>
  <cp:lastPrinted>2017-06-16T09:12:05Z</cp:lastPrinted>
  <dcterms:created xsi:type="dcterms:W3CDTF">2017-03-29T09:05:23Z</dcterms:created>
  <dcterms:modified xsi:type="dcterms:W3CDTF">2024-12-08T17:25:08Z</dcterms:modified>
</cp:coreProperties>
</file>