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6" r:id="rId2"/>
  </p:sldMasterIdLst>
  <p:notesMasterIdLst>
    <p:notesMasterId r:id="rId20"/>
  </p:notesMasterIdLst>
  <p:handoutMasterIdLst>
    <p:handoutMasterId r:id="rId21"/>
  </p:handoutMasterIdLst>
  <p:sldIdLst>
    <p:sldId id="262" r:id="rId3"/>
    <p:sldId id="263" r:id="rId4"/>
    <p:sldId id="268" r:id="rId5"/>
    <p:sldId id="265" r:id="rId6"/>
    <p:sldId id="266" r:id="rId7"/>
    <p:sldId id="269" r:id="rId8"/>
    <p:sldId id="267" r:id="rId9"/>
    <p:sldId id="276" r:id="rId10"/>
    <p:sldId id="270" r:id="rId11"/>
    <p:sldId id="271" r:id="rId12"/>
    <p:sldId id="272" r:id="rId13"/>
    <p:sldId id="275" r:id="rId14"/>
    <p:sldId id="277" r:id="rId15"/>
    <p:sldId id="274" r:id="rId16"/>
    <p:sldId id="273" r:id="rId17"/>
    <p:sldId id="278" r:id="rId18"/>
    <p:sldId id="279" r:id="rId19"/>
  </p:sldIdLst>
  <p:sldSz cx="9144000" cy="6858000" type="screen4x3"/>
  <p:notesSz cx="7010400" cy="92964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800"/>
    <a:srgbClr val="0061AE"/>
    <a:srgbClr val="EADA00"/>
    <a:srgbClr val="00458C"/>
    <a:srgbClr val="D1D3D4"/>
    <a:srgbClr val="8AC7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7687" autoAdjust="0"/>
  </p:normalViewPr>
  <p:slideViewPr>
    <p:cSldViewPr>
      <p:cViewPr varScale="1">
        <p:scale>
          <a:sx n="98" d="100"/>
          <a:sy n="98" d="100"/>
        </p:scale>
        <p:origin x="2584" y="184"/>
      </p:cViewPr>
      <p:guideLst>
        <p:guide orient="horz" pos="2160"/>
        <p:guide pos="2880"/>
      </p:guideLst>
    </p:cSldViewPr>
  </p:slideViewPr>
  <p:notesTextViewPr>
    <p:cViewPr>
      <p:scale>
        <a:sx n="300" d="100"/>
        <a:sy n="300" d="100"/>
      </p:scale>
      <p:origin x="0" y="0"/>
    </p:cViewPr>
  </p:notesTextViewPr>
  <p:sorterViewPr>
    <p:cViewPr>
      <p:scale>
        <a:sx n="100" d="100"/>
        <a:sy n="100" d="100"/>
      </p:scale>
      <p:origin x="0" y="0"/>
    </p:cViewPr>
  </p:sorterViewPr>
  <p:notesViewPr>
    <p:cSldViewPr>
      <p:cViewPr varScale="1">
        <p:scale>
          <a:sx n="99" d="100"/>
          <a:sy n="99" d="100"/>
        </p:scale>
        <p:origin x="349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5"/>
          </a:xfrm>
          <a:prstGeom prst="rect">
            <a:avLst/>
          </a:prstGeom>
        </p:spPr>
        <p:txBody>
          <a:bodyPr vert="horz" lIns="91440" tIns="45720" rIns="91440" bIns="45720" rtlCol="0"/>
          <a:lstStyle>
            <a:lvl1pPr algn="r">
              <a:defRPr sz="1200"/>
            </a:lvl1pPr>
          </a:lstStyle>
          <a:p>
            <a:endParaRPr lang="en-US"/>
          </a:p>
        </p:txBody>
      </p:sp>
      <p:sp>
        <p:nvSpPr>
          <p:cNvPr id="4" name="Footer Placeholder 3"/>
          <p:cNvSpPr>
            <a:spLocks noGrp="1"/>
          </p:cNvSpPr>
          <p:nvPr>
            <p:ph type="ftr" sz="quarter" idx="2"/>
          </p:nvPr>
        </p:nvSpPr>
        <p:spPr>
          <a:xfrm>
            <a:off x="0" y="8829968"/>
            <a:ext cx="3037840" cy="46643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8"/>
            <a:ext cx="3037840" cy="466434"/>
          </a:xfrm>
          <a:prstGeom prst="rect">
            <a:avLst/>
          </a:prstGeom>
        </p:spPr>
        <p:txBody>
          <a:bodyPr vert="horz" lIns="91440" tIns="45720" rIns="91440" bIns="45720" rtlCol="0" anchor="b"/>
          <a:lstStyle>
            <a:lvl1pPr algn="r">
              <a:defRPr sz="1200"/>
            </a:lvl1pPr>
          </a:lstStyle>
          <a:p>
            <a:fld id="{98CCBFE1-9CC7-49E3-92CD-5D85649B4EAC}" type="slidenum">
              <a:rPr lang="en-US" smtClean="0"/>
              <a:t>‹#›</a:t>
            </a:fld>
            <a:endParaRPr lang="en-US"/>
          </a:p>
        </p:txBody>
      </p:sp>
    </p:spTree>
    <p:extLst>
      <p:ext uri="{BB962C8B-B14F-4D97-AF65-F5344CB8AC3E}">
        <p14:creationId xmlns:p14="http://schemas.microsoft.com/office/powerpoint/2010/main" val="1879633875"/>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1440" tIns="45720" rIns="91440" bIns="45720" rtlCol="0"/>
          <a:lstStyle>
            <a:lvl1pPr algn="l">
              <a:defRPr sz="1200"/>
            </a:lvl1pPr>
          </a:lstStyle>
          <a:p>
            <a:endParaRPr lang="nl-BE"/>
          </a:p>
        </p:txBody>
      </p:sp>
      <p:sp>
        <p:nvSpPr>
          <p:cNvPr id="3" name="Date Placeholder 2"/>
          <p:cNvSpPr>
            <a:spLocks noGrp="1"/>
          </p:cNvSpPr>
          <p:nvPr>
            <p:ph type="dt" idx="1"/>
          </p:nvPr>
        </p:nvSpPr>
        <p:spPr>
          <a:xfrm>
            <a:off x="3970938" y="0"/>
            <a:ext cx="3037840" cy="464820"/>
          </a:xfrm>
          <a:prstGeom prst="rect">
            <a:avLst/>
          </a:prstGeom>
        </p:spPr>
        <p:txBody>
          <a:bodyPr vert="horz" lIns="91440" tIns="45720" rIns="91440" bIns="45720" rtlCol="0"/>
          <a:lstStyle>
            <a:lvl1pPr algn="r">
              <a:defRPr sz="1200"/>
            </a:lvl1pPr>
          </a:lstStyle>
          <a:p>
            <a:endParaRPr lang="nl-BE"/>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nl-BE"/>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6" name="Footer Placeholder 5"/>
          <p:cNvSpPr>
            <a:spLocks noGrp="1"/>
          </p:cNvSpPr>
          <p:nvPr>
            <p:ph type="ftr" sz="quarter" idx="4"/>
          </p:nvPr>
        </p:nvSpPr>
        <p:spPr>
          <a:xfrm>
            <a:off x="0" y="8829966"/>
            <a:ext cx="3037840" cy="464820"/>
          </a:xfrm>
          <a:prstGeom prst="rect">
            <a:avLst/>
          </a:prstGeom>
        </p:spPr>
        <p:txBody>
          <a:bodyPr vert="horz" lIns="91440" tIns="45720" rIns="91440" bIns="45720" rtlCol="0" anchor="b"/>
          <a:lstStyle>
            <a:lvl1pPr algn="l">
              <a:defRPr sz="1200"/>
            </a:lvl1pPr>
          </a:lstStyle>
          <a:p>
            <a:endParaRPr lang="nl-BE"/>
          </a:p>
        </p:txBody>
      </p:sp>
      <p:sp>
        <p:nvSpPr>
          <p:cNvPr id="7" name="Slide Number Placeholder 6"/>
          <p:cNvSpPr>
            <a:spLocks noGrp="1"/>
          </p:cNvSpPr>
          <p:nvPr>
            <p:ph type="sldNum" sz="quarter" idx="5"/>
          </p:nvPr>
        </p:nvSpPr>
        <p:spPr>
          <a:xfrm>
            <a:off x="3970938" y="8829966"/>
            <a:ext cx="3037840" cy="464820"/>
          </a:xfrm>
          <a:prstGeom prst="rect">
            <a:avLst/>
          </a:prstGeom>
        </p:spPr>
        <p:txBody>
          <a:bodyPr vert="horz" lIns="91440" tIns="45720" rIns="91440" bIns="45720" rtlCol="0" anchor="b"/>
          <a:lstStyle>
            <a:lvl1pPr algn="r">
              <a:defRPr sz="1200"/>
            </a:lvl1pPr>
          </a:lstStyle>
          <a:p>
            <a:fld id="{A04368BD-6076-4F77-8686-C8612C9D9DFD}" type="slidenum">
              <a:rPr lang="nl-BE" smtClean="0"/>
              <a:t>‹#›</a:t>
            </a:fld>
            <a:endParaRPr lang="nl-BE"/>
          </a:p>
        </p:txBody>
      </p:sp>
    </p:spTree>
    <p:extLst>
      <p:ext uri="{BB962C8B-B14F-4D97-AF65-F5344CB8AC3E}">
        <p14:creationId xmlns:p14="http://schemas.microsoft.com/office/powerpoint/2010/main" val="1167295466"/>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58FFBAF1-9C0F-49A3-8405-4343CA5C59B0}" type="slidenum">
              <a:rPr lang="nl-NL" smtClean="0"/>
              <a:t>1</a:t>
            </a:fld>
            <a:endParaRPr lang="nl-NL"/>
          </a:p>
        </p:txBody>
      </p:sp>
    </p:spTree>
    <p:extLst>
      <p:ext uri="{BB962C8B-B14F-4D97-AF65-F5344CB8AC3E}">
        <p14:creationId xmlns:p14="http://schemas.microsoft.com/office/powerpoint/2010/main" val="70216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a:p>
        </p:txBody>
      </p:sp>
      <p:sp>
        <p:nvSpPr>
          <p:cNvPr id="4" name="Date Placeholder 3"/>
          <p:cNvSpPr>
            <a:spLocks noGrp="1"/>
          </p:cNvSpPr>
          <p:nvPr>
            <p:ph type="dt" idx="1"/>
          </p:nvPr>
        </p:nvSpPr>
        <p:spPr/>
        <p:txBody>
          <a:bodyPr/>
          <a:lstStyle/>
          <a:p>
            <a:endParaRPr lang="nl-BE"/>
          </a:p>
        </p:txBody>
      </p:sp>
      <p:sp>
        <p:nvSpPr>
          <p:cNvPr id="5" name="Slide Number Placeholder 4"/>
          <p:cNvSpPr>
            <a:spLocks noGrp="1"/>
          </p:cNvSpPr>
          <p:nvPr>
            <p:ph type="sldNum" sz="quarter" idx="5"/>
          </p:nvPr>
        </p:nvSpPr>
        <p:spPr/>
        <p:txBody>
          <a:bodyPr/>
          <a:lstStyle/>
          <a:p>
            <a:fld id="{A04368BD-6076-4F77-8686-C8612C9D9DFD}" type="slidenum">
              <a:rPr lang="nl-BE" smtClean="0"/>
              <a:t>2</a:t>
            </a:fld>
            <a:endParaRPr lang="nl-BE"/>
          </a:p>
        </p:txBody>
      </p:sp>
    </p:spTree>
    <p:extLst>
      <p:ext uri="{BB962C8B-B14F-4D97-AF65-F5344CB8AC3E}">
        <p14:creationId xmlns:p14="http://schemas.microsoft.com/office/powerpoint/2010/main" val="3956544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endParaRPr lang="nl-BE"/>
          </a:p>
        </p:txBody>
      </p:sp>
      <p:sp>
        <p:nvSpPr>
          <p:cNvPr id="5" name="Slide Number Placeholder 4"/>
          <p:cNvSpPr>
            <a:spLocks noGrp="1"/>
          </p:cNvSpPr>
          <p:nvPr>
            <p:ph type="sldNum" sz="quarter" idx="5"/>
          </p:nvPr>
        </p:nvSpPr>
        <p:spPr/>
        <p:txBody>
          <a:bodyPr/>
          <a:lstStyle/>
          <a:p>
            <a:fld id="{A04368BD-6076-4F77-8686-C8612C9D9DFD}" type="slidenum">
              <a:rPr lang="nl-BE" smtClean="0"/>
              <a:t>7</a:t>
            </a:fld>
            <a:endParaRPr lang="nl-BE"/>
          </a:p>
        </p:txBody>
      </p:sp>
    </p:spTree>
    <p:extLst>
      <p:ext uri="{BB962C8B-B14F-4D97-AF65-F5344CB8AC3E}">
        <p14:creationId xmlns:p14="http://schemas.microsoft.com/office/powerpoint/2010/main" val="31914733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CD085-50B3-C851-7193-B827581DE74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95DEA10-71A2-D586-4161-6C7133E1F2B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4C89A1E-7ECA-72BE-9D6F-A6BAA337CF0E}"/>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B32C1761-624A-9E80-9744-92226C7E6CCA}"/>
              </a:ext>
            </a:extLst>
          </p:cNvPr>
          <p:cNvSpPr>
            <a:spLocks noGrp="1"/>
          </p:cNvSpPr>
          <p:nvPr>
            <p:ph type="sldNum" sz="quarter" idx="10"/>
          </p:nvPr>
        </p:nvSpPr>
        <p:spPr/>
        <p:txBody>
          <a:bodyPr/>
          <a:lstStyle/>
          <a:p>
            <a:fld id="{58FFBAF1-9C0F-49A3-8405-4343CA5C59B0}" type="slidenum">
              <a:rPr lang="nl-NL" smtClean="0"/>
              <a:t>17</a:t>
            </a:fld>
            <a:endParaRPr lang="nl-NL" dirty="0"/>
          </a:p>
        </p:txBody>
      </p:sp>
    </p:spTree>
    <p:extLst>
      <p:ext uri="{BB962C8B-B14F-4D97-AF65-F5344CB8AC3E}">
        <p14:creationId xmlns:p14="http://schemas.microsoft.com/office/powerpoint/2010/main" val="3718878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1">
    <p:bg>
      <p:bgPr>
        <a:solidFill>
          <a:schemeClr val="bg1">
            <a:alpha val="1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lvl1pPr>
              <a:defRPr>
                <a:solidFill>
                  <a:srgbClr val="00458C"/>
                </a:solidFill>
                <a:latin typeface="Arial" panose="020B0604020202020204" pitchFamily="34" charset="0"/>
                <a:cs typeface="Arial" panose="020B0604020202020204" pitchFamily="34" charset="0"/>
              </a:defRPr>
            </a:lvl1pPr>
          </a:lstStyle>
          <a:p>
            <a:r>
              <a:rPr lang="en-US" dirty="0"/>
              <a:t>Click to edit Master title style</a:t>
            </a:r>
            <a:endParaRPr lang="nl-BE"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Arial Narrow" panose="020B0606020202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nl-BE" dirty="0"/>
          </a:p>
        </p:txBody>
      </p:sp>
      <p:sp>
        <p:nvSpPr>
          <p:cNvPr id="5" name="Rectangle 4">
            <a:extLst>
              <a:ext uri="{FF2B5EF4-FFF2-40B4-BE49-F238E27FC236}">
                <a16:creationId xmlns:a16="http://schemas.microsoft.com/office/drawing/2014/main" id="{A1BC7D0B-61AA-49FD-94FF-3C228BAB1DA6}"/>
              </a:ext>
            </a:extLst>
          </p:cNvPr>
          <p:cNvSpPr/>
          <p:nvPr userDrawn="1"/>
        </p:nvSpPr>
        <p:spPr>
          <a:xfrm>
            <a:off x="0" y="0"/>
            <a:ext cx="9144000" cy="1412776"/>
          </a:xfrm>
          <a:prstGeom prst="rect">
            <a:avLst/>
          </a:prstGeom>
          <a:solidFill>
            <a:srgbClr val="0045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5" name="Rectangle 14">
            <a:extLst>
              <a:ext uri="{FF2B5EF4-FFF2-40B4-BE49-F238E27FC236}">
                <a16:creationId xmlns:a16="http://schemas.microsoft.com/office/drawing/2014/main" id="{9012F0FE-917B-4E60-B435-59EC9456B4DF}"/>
              </a:ext>
            </a:extLst>
          </p:cNvPr>
          <p:cNvSpPr/>
          <p:nvPr userDrawn="1"/>
        </p:nvSpPr>
        <p:spPr>
          <a:xfrm>
            <a:off x="0" y="6211381"/>
            <a:ext cx="9143999" cy="653470"/>
          </a:xfrm>
          <a:prstGeom prst="rect">
            <a:avLst/>
          </a:prstGeom>
          <a:solidFill>
            <a:srgbClr val="FFD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pic>
        <p:nvPicPr>
          <p:cNvPr id="6" name="Picture 5">
            <a:extLst>
              <a:ext uri="{FF2B5EF4-FFF2-40B4-BE49-F238E27FC236}">
                <a16:creationId xmlns:a16="http://schemas.microsoft.com/office/drawing/2014/main" id="{D1BFC16C-4330-4C23-B7CB-62481E59724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4391" y="332656"/>
            <a:ext cx="2567409" cy="541907"/>
          </a:xfrm>
          <a:prstGeom prst="rect">
            <a:avLst/>
          </a:prstGeom>
        </p:spPr>
      </p:pic>
      <p:pic>
        <p:nvPicPr>
          <p:cNvPr id="9" name="Picture 8">
            <a:extLst>
              <a:ext uri="{FF2B5EF4-FFF2-40B4-BE49-F238E27FC236}">
                <a16:creationId xmlns:a16="http://schemas.microsoft.com/office/drawing/2014/main" id="{FE649551-58F1-49DE-BF8F-FAF1344C2A6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68344" y="6453336"/>
            <a:ext cx="1295421" cy="256503"/>
          </a:xfrm>
          <a:prstGeom prst="rect">
            <a:avLst/>
          </a:prstGeom>
        </p:spPr>
      </p:pic>
      <p:pic>
        <p:nvPicPr>
          <p:cNvPr id="12" name="Picture 11">
            <a:extLst>
              <a:ext uri="{FF2B5EF4-FFF2-40B4-BE49-F238E27FC236}">
                <a16:creationId xmlns:a16="http://schemas.microsoft.com/office/drawing/2014/main" id="{33CBA556-2E11-43A3-9A6E-9ECDA771108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9512" y="6309289"/>
            <a:ext cx="2952328" cy="481453"/>
          </a:xfrm>
          <a:prstGeom prst="rect">
            <a:avLst/>
          </a:prstGeom>
        </p:spPr>
      </p:pic>
    </p:spTree>
    <p:extLst>
      <p:ext uri="{BB962C8B-B14F-4D97-AF65-F5344CB8AC3E}">
        <p14:creationId xmlns:p14="http://schemas.microsoft.com/office/powerpoint/2010/main" val="27004625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alpha val="19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A83FD78-86B9-443F-BA28-11F6A1A7B39D}"/>
              </a:ext>
            </a:extLst>
          </p:cNvPr>
          <p:cNvSpPr/>
          <p:nvPr userDrawn="1"/>
        </p:nvSpPr>
        <p:spPr>
          <a:xfrm>
            <a:off x="0" y="6462477"/>
            <a:ext cx="9143999" cy="402374"/>
          </a:xfrm>
          <a:prstGeom prst="rect">
            <a:avLst/>
          </a:prstGeom>
          <a:solidFill>
            <a:srgbClr val="FFD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9" name="Rectangle 8">
            <a:extLst>
              <a:ext uri="{FF2B5EF4-FFF2-40B4-BE49-F238E27FC236}">
                <a16:creationId xmlns:a16="http://schemas.microsoft.com/office/drawing/2014/main" id="{8E0E76AB-CA15-423C-A259-D91E4BB1DEBA}"/>
              </a:ext>
            </a:extLst>
          </p:cNvPr>
          <p:cNvSpPr/>
          <p:nvPr userDrawn="1"/>
        </p:nvSpPr>
        <p:spPr>
          <a:xfrm>
            <a:off x="0" y="0"/>
            <a:ext cx="9144000" cy="1124744"/>
          </a:xfrm>
          <a:prstGeom prst="rect">
            <a:avLst/>
          </a:prstGeom>
          <a:solidFill>
            <a:srgbClr val="0045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9" name="Title 1">
            <a:extLst>
              <a:ext uri="{FF2B5EF4-FFF2-40B4-BE49-F238E27FC236}">
                <a16:creationId xmlns:a16="http://schemas.microsoft.com/office/drawing/2014/main" id="{BFABC801-9AAB-4B38-AEA6-6EEFE4243638}"/>
              </a:ext>
            </a:extLst>
          </p:cNvPr>
          <p:cNvSpPr>
            <a:spLocks noGrp="1"/>
          </p:cNvSpPr>
          <p:nvPr>
            <p:ph type="title"/>
          </p:nvPr>
        </p:nvSpPr>
        <p:spPr>
          <a:xfrm>
            <a:off x="1115614" y="161420"/>
            <a:ext cx="8028385" cy="724942"/>
          </a:xfrm>
        </p:spPr>
        <p:txBody>
          <a:bodyPr/>
          <a:lstStyle>
            <a:lvl1pPr>
              <a:defRPr>
                <a:solidFill>
                  <a:srgbClr val="FFD800"/>
                </a:solidFill>
              </a:defRPr>
            </a:lvl1pPr>
          </a:lstStyle>
          <a:p>
            <a:r>
              <a:rPr lang="en-US" dirty="0"/>
              <a:t>Click to edit Master title style</a:t>
            </a:r>
            <a:endParaRPr lang="bg-BG" dirty="0"/>
          </a:p>
        </p:txBody>
      </p:sp>
      <p:sp>
        <p:nvSpPr>
          <p:cNvPr id="21" name="Content Placeholder 2">
            <a:extLst>
              <a:ext uri="{FF2B5EF4-FFF2-40B4-BE49-F238E27FC236}">
                <a16:creationId xmlns:a16="http://schemas.microsoft.com/office/drawing/2014/main" id="{FF26F659-6766-4E83-B910-DD8393D230EE}"/>
              </a:ext>
            </a:extLst>
          </p:cNvPr>
          <p:cNvSpPr>
            <a:spLocks noGrp="1"/>
          </p:cNvSpPr>
          <p:nvPr>
            <p:ph idx="1"/>
          </p:nvPr>
        </p:nvSpPr>
        <p:spPr>
          <a:xfrm>
            <a:off x="628650" y="1383137"/>
            <a:ext cx="7886700" cy="4351338"/>
          </a:xfrm>
        </p:spPr>
        <p:txBody>
          <a:bodyPr/>
          <a:lstStyle>
            <a:lvl1pPr>
              <a:defRPr>
                <a:solidFill>
                  <a:srgbClr val="00458C"/>
                </a:solidFill>
              </a:defRPr>
            </a:lvl1pPr>
            <a:lvl2pPr>
              <a:defRPr>
                <a:solidFill>
                  <a:srgbClr val="00458C"/>
                </a:solidFill>
              </a:defRPr>
            </a:lvl2pPr>
            <a:lvl3pPr>
              <a:defRPr>
                <a:solidFill>
                  <a:srgbClr val="00458C"/>
                </a:solidFill>
              </a:defRPr>
            </a:lvl3pPr>
            <a:lvl4pPr>
              <a:defRPr>
                <a:solidFill>
                  <a:srgbClr val="00458C"/>
                </a:solidFill>
              </a:defRPr>
            </a:lvl4pPr>
            <a:lvl5pPr>
              <a:defRPr>
                <a:solidFill>
                  <a:srgbClr val="00458C"/>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bg-BG" dirty="0"/>
          </a:p>
        </p:txBody>
      </p:sp>
      <p:sp>
        <p:nvSpPr>
          <p:cNvPr id="22" name="Footer Placeholder 4">
            <a:extLst>
              <a:ext uri="{FF2B5EF4-FFF2-40B4-BE49-F238E27FC236}">
                <a16:creationId xmlns:a16="http://schemas.microsoft.com/office/drawing/2014/main" id="{392D5C79-B086-45CB-8709-F508310D3643}"/>
              </a:ext>
            </a:extLst>
          </p:cNvPr>
          <p:cNvSpPr>
            <a:spLocks noGrp="1"/>
          </p:cNvSpPr>
          <p:nvPr>
            <p:ph type="ftr" sz="quarter" idx="3"/>
          </p:nvPr>
        </p:nvSpPr>
        <p:spPr>
          <a:xfrm>
            <a:off x="1366322" y="6455627"/>
            <a:ext cx="7777678" cy="402374"/>
          </a:xfrm>
          <a:prstGeom prst="rect">
            <a:avLst/>
          </a:prstGeom>
        </p:spPr>
        <p:txBody>
          <a:bodyPr anchor="ctr" anchorCtr="0"/>
          <a:lstStyle>
            <a:lvl1pPr>
              <a:defRPr sz="900" b="1">
                <a:solidFill>
                  <a:srgbClr val="00458C"/>
                </a:solidFill>
                <a:latin typeface="Arial Narrow" panose="020B0606020202030204" pitchFamily="34" charset="0"/>
              </a:defRPr>
            </a:lvl1pPr>
          </a:lstStyle>
          <a:p>
            <a:r>
              <a:rPr lang="ru-RU"/>
              <a:t>Проект „</a:t>
            </a:r>
            <a:r>
              <a:rPr lang="ru-RU" err="1"/>
              <a:t>Укрепване</a:t>
            </a:r>
            <a:r>
              <a:rPr lang="ru-RU"/>
              <a:t> на </a:t>
            </a:r>
            <a:r>
              <a:rPr lang="ru-RU" err="1"/>
              <a:t>капацитет</a:t>
            </a:r>
            <a:r>
              <a:rPr lang="ru-RU"/>
              <a:t>, обмен на опит и </a:t>
            </a:r>
            <a:r>
              <a:rPr lang="ru-RU" err="1"/>
              <a:t>изследователска</a:t>
            </a:r>
            <a:r>
              <a:rPr lang="ru-RU"/>
              <a:t> </a:t>
            </a:r>
            <a:r>
              <a:rPr lang="ru-RU" err="1"/>
              <a:t>дейност</a:t>
            </a:r>
            <a:r>
              <a:rPr lang="ru-RU"/>
              <a:t> в </a:t>
            </a:r>
            <a:r>
              <a:rPr lang="ru-RU" err="1"/>
              <a:t>сферата</a:t>
            </a:r>
            <a:r>
              <a:rPr lang="ru-RU"/>
              <a:t> на </a:t>
            </a:r>
            <a:r>
              <a:rPr lang="ru-RU" err="1"/>
              <a:t>сигурността</a:t>
            </a:r>
            <a:r>
              <a:rPr lang="ru-RU"/>
              <a:t> “</a:t>
            </a:r>
            <a:r>
              <a:rPr lang="bg-BG"/>
              <a:t> с договор </a:t>
            </a:r>
            <a:r>
              <a:rPr lang="bg-BG" err="1"/>
              <a:t>No</a:t>
            </a:r>
            <a:r>
              <a:rPr lang="bg-BG"/>
              <a:t>. 812108-68-02.10.2024, се изпълнява с финансова</a:t>
            </a:r>
            <a:r>
              <a:rPr lang="en-US"/>
              <a:t> </a:t>
            </a:r>
            <a:r>
              <a:rPr lang="bg-BG"/>
              <a:t>помощ на </a:t>
            </a:r>
            <a:r>
              <a:rPr lang="ru-RU" err="1"/>
              <a:t>Програмата</a:t>
            </a:r>
            <a:r>
              <a:rPr lang="ru-RU"/>
              <a:t> на </a:t>
            </a:r>
            <a:r>
              <a:rPr lang="ru-RU" err="1"/>
              <a:t>Република</a:t>
            </a:r>
            <a:r>
              <a:rPr lang="ru-RU"/>
              <a:t> </a:t>
            </a:r>
            <a:r>
              <a:rPr lang="ru-RU" err="1"/>
              <a:t>България</a:t>
            </a:r>
            <a:r>
              <a:rPr lang="ru-RU"/>
              <a:t> по фонд „</a:t>
            </a:r>
            <a:r>
              <a:rPr lang="ru-RU" err="1"/>
              <a:t>Вътрешна</a:t>
            </a:r>
            <a:r>
              <a:rPr lang="ru-RU"/>
              <a:t> </a:t>
            </a:r>
            <a:r>
              <a:rPr lang="ru-RU" err="1"/>
              <a:t>сигурност</a:t>
            </a:r>
            <a:r>
              <a:rPr lang="ru-RU"/>
              <a:t>“ за периода 2021 – 2027</a:t>
            </a:r>
            <a:endParaRPr lang="nl-BE"/>
          </a:p>
        </p:txBody>
      </p:sp>
      <p:pic>
        <p:nvPicPr>
          <p:cNvPr id="12" name="Picture 11">
            <a:extLst>
              <a:ext uri="{FF2B5EF4-FFF2-40B4-BE49-F238E27FC236}">
                <a16:creationId xmlns:a16="http://schemas.microsoft.com/office/drawing/2014/main" id="{166D7D3B-4640-46F4-89DC-BBD55F2221F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04" y="6597352"/>
            <a:ext cx="828692" cy="164087"/>
          </a:xfrm>
          <a:prstGeom prst="rect">
            <a:avLst/>
          </a:prstGeom>
        </p:spPr>
      </p:pic>
      <p:pic>
        <p:nvPicPr>
          <p:cNvPr id="6" name="Picture 5">
            <a:extLst>
              <a:ext uri="{FF2B5EF4-FFF2-40B4-BE49-F238E27FC236}">
                <a16:creationId xmlns:a16="http://schemas.microsoft.com/office/drawing/2014/main" id="{5B0914B7-AD73-4329-B1F1-10EB66B43F9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504" y="183778"/>
            <a:ext cx="871684" cy="796879"/>
          </a:xfrm>
          <a:prstGeom prst="rect">
            <a:avLst/>
          </a:prstGeom>
        </p:spPr>
      </p:pic>
    </p:spTree>
    <p:extLst>
      <p:ext uri="{BB962C8B-B14F-4D97-AF65-F5344CB8AC3E}">
        <p14:creationId xmlns:p14="http://schemas.microsoft.com/office/powerpoint/2010/main" val="554211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88646-BCC5-4AE2-BCE3-FD68898D9D88}"/>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bg-BG"/>
          </a:p>
        </p:txBody>
      </p:sp>
      <p:sp>
        <p:nvSpPr>
          <p:cNvPr id="3" name="Subtitle 2">
            <a:extLst>
              <a:ext uri="{FF2B5EF4-FFF2-40B4-BE49-F238E27FC236}">
                <a16:creationId xmlns:a16="http://schemas.microsoft.com/office/drawing/2014/main" id="{991B4772-9C33-46AE-A8FC-4791B14DB525}"/>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bg-BG"/>
          </a:p>
        </p:txBody>
      </p:sp>
      <p:sp>
        <p:nvSpPr>
          <p:cNvPr id="4" name="Date Placeholder 3">
            <a:extLst>
              <a:ext uri="{FF2B5EF4-FFF2-40B4-BE49-F238E27FC236}">
                <a16:creationId xmlns:a16="http://schemas.microsoft.com/office/drawing/2014/main" id="{E4BEDB95-16FC-47EF-9614-D541A4195C6C}"/>
              </a:ext>
            </a:extLst>
          </p:cNvPr>
          <p:cNvSpPr>
            <a:spLocks noGrp="1"/>
          </p:cNvSpPr>
          <p:nvPr>
            <p:ph type="dt" sz="half" idx="10"/>
          </p:nvPr>
        </p:nvSpPr>
        <p:spPr/>
        <p:txBody>
          <a:bodyPr/>
          <a:lstStyle/>
          <a:p>
            <a:endParaRPr lang="bg-BG"/>
          </a:p>
        </p:txBody>
      </p:sp>
      <p:sp>
        <p:nvSpPr>
          <p:cNvPr id="5" name="Footer Placeholder 4">
            <a:extLst>
              <a:ext uri="{FF2B5EF4-FFF2-40B4-BE49-F238E27FC236}">
                <a16:creationId xmlns:a16="http://schemas.microsoft.com/office/drawing/2014/main" id="{CEDB1D3A-6C5A-4F9D-812D-FFBBAF7DBA88}"/>
              </a:ext>
            </a:extLst>
          </p:cNvPr>
          <p:cNvSpPr>
            <a:spLocks noGrp="1"/>
          </p:cNvSpPr>
          <p:nvPr>
            <p:ph type="ftr" sz="quarter" idx="11"/>
          </p:nvPr>
        </p:nvSpPr>
        <p:spPr/>
        <p:txBody>
          <a:body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a:p>
        </p:txBody>
      </p:sp>
      <p:sp>
        <p:nvSpPr>
          <p:cNvPr id="6" name="Slide Number Placeholder 5">
            <a:extLst>
              <a:ext uri="{FF2B5EF4-FFF2-40B4-BE49-F238E27FC236}">
                <a16:creationId xmlns:a16="http://schemas.microsoft.com/office/drawing/2014/main" id="{DD9E6438-FBA6-45D3-A4E5-6B86E5985160}"/>
              </a:ext>
            </a:extLst>
          </p:cNvPr>
          <p:cNvSpPr>
            <a:spLocks noGrp="1"/>
          </p:cNvSpPr>
          <p:nvPr>
            <p:ph type="sldNum" sz="quarter" idx="12"/>
          </p:nvPr>
        </p:nvSpPr>
        <p:spPr/>
        <p:txBody>
          <a:bodyPr/>
          <a:lstStyle/>
          <a:p>
            <a:fld id="{0733952E-D023-4408-8B12-29342134489E}" type="slidenum">
              <a:rPr lang="bg-BG" smtClean="0"/>
              <a:t>‹#›</a:t>
            </a:fld>
            <a:endParaRPr lang="bg-BG"/>
          </a:p>
        </p:txBody>
      </p:sp>
    </p:spTree>
    <p:extLst>
      <p:ext uri="{BB962C8B-B14F-4D97-AF65-F5344CB8AC3E}">
        <p14:creationId xmlns:p14="http://schemas.microsoft.com/office/powerpoint/2010/main" val="244993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81FCD-0ADB-4A1B-B956-4384AAAC09AF}"/>
              </a:ext>
            </a:extLst>
          </p:cNvPr>
          <p:cNvSpPr>
            <a:spLocks noGrp="1"/>
          </p:cNvSpPr>
          <p:nvPr>
            <p:ph type="title"/>
          </p:nvPr>
        </p:nvSpPr>
        <p:spPr/>
        <p:txBody>
          <a:bodyPr/>
          <a:lstStyle/>
          <a:p>
            <a:r>
              <a:rPr lang="en-US"/>
              <a:t>Click to edit Master title style</a:t>
            </a:r>
            <a:endParaRPr lang="bg-BG"/>
          </a:p>
        </p:txBody>
      </p:sp>
      <p:sp>
        <p:nvSpPr>
          <p:cNvPr id="3" name="Content Placeholder 2">
            <a:extLst>
              <a:ext uri="{FF2B5EF4-FFF2-40B4-BE49-F238E27FC236}">
                <a16:creationId xmlns:a16="http://schemas.microsoft.com/office/drawing/2014/main" id="{58352571-8BC7-452D-9AE2-4FD2BA2BDC5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a:extLst>
              <a:ext uri="{FF2B5EF4-FFF2-40B4-BE49-F238E27FC236}">
                <a16:creationId xmlns:a16="http://schemas.microsoft.com/office/drawing/2014/main" id="{BF04D290-3689-4D8D-9CA4-6FDCB3998032}"/>
              </a:ext>
            </a:extLst>
          </p:cNvPr>
          <p:cNvSpPr>
            <a:spLocks noGrp="1"/>
          </p:cNvSpPr>
          <p:nvPr>
            <p:ph type="dt" sz="half" idx="10"/>
          </p:nvPr>
        </p:nvSpPr>
        <p:spPr/>
        <p:txBody>
          <a:bodyPr/>
          <a:lstStyle/>
          <a:p>
            <a:endParaRPr lang="bg-BG"/>
          </a:p>
        </p:txBody>
      </p:sp>
      <p:sp>
        <p:nvSpPr>
          <p:cNvPr id="5" name="Footer Placeholder 4">
            <a:extLst>
              <a:ext uri="{FF2B5EF4-FFF2-40B4-BE49-F238E27FC236}">
                <a16:creationId xmlns:a16="http://schemas.microsoft.com/office/drawing/2014/main" id="{5F848516-4011-491F-813F-00345B9E87D2}"/>
              </a:ext>
            </a:extLst>
          </p:cNvPr>
          <p:cNvSpPr>
            <a:spLocks noGrp="1"/>
          </p:cNvSpPr>
          <p:nvPr>
            <p:ph type="ftr" sz="quarter" idx="11"/>
          </p:nvPr>
        </p:nvSpPr>
        <p:spPr/>
        <p:txBody>
          <a:body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a:p>
        </p:txBody>
      </p:sp>
      <p:sp>
        <p:nvSpPr>
          <p:cNvPr id="6" name="Slide Number Placeholder 5">
            <a:extLst>
              <a:ext uri="{FF2B5EF4-FFF2-40B4-BE49-F238E27FC236}">
                <a16:creationId xmlns:a16="http://schemas.microsoft.com/office/drawing/2014/main" id="{E030AAC4-E93B-4C3C-B483-3CFB7E1A1B64}"/>
              </a:ext>
            </a:extLst>
          </p:cNvPr>
          <p:cNvSpPr>
            <a:spLocks noGrp="1"/>
          </p:cNvSpPr>
          <p:nvPr>
            <p:ph type="sldNum" sz="quarter" idx="12"/>
          </p:nvPr>
        </p:nvSpPr>
        <p:spPr/>
        <p:txBody>
          <a:bodyPr/>
          <a:lstStyle/>
          <a:p>
            <a:fld id="{0733952E-D023-4408-8B12-29342134489E}" type="slidenum">
              <a:rPr lang="bg-BG" smtClean="0"/>
              <a:t>‹#›</a:t>
            </a:fld>
            <a:endParaRPr lang="bg-BG"/>
          </a:p>
        </p:txBody>
      </p:sp>
    </p:spTree>
    <p:extLst>
      <p:ext uri="{BB962C8B-B14F-4D97-AF65-F5344CB8AC3E}">
        <p14:creationId xmlns:p14="http://schemas.microsoft.com/office/powerpoint/2010/main" val="39688558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2493B-C5A4-4BFE-A155-D8D1134BF77F}"/>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bg-BG"/>
          </a:p>
        </p:txBody>
      </p:sp>
      <p:sp>
        <p:nvSpPr>
          <p:cNvPr id="3" name="Text Placeholder 2">
            <a:extLst>
              <a:ext uri="{FF2B5EF4-FFF2-40B4-BE49-F238E27FC236}">
                <a16:creationId xmlns:a16="http://schemas.microsoft.com/office/drawing/2014/main" id="{347319A3-0916-4F55-A091-B11C8FFEA794}"/>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910A028-3278-489C-9235-F09B821C19A1}"/>
              </a:ext>
            </a:extLst>
          </p:cNvPr>
          <p:cNvSpPr>
            <a:spLocks noGrp="1"/>
          </p:cNvSpPr>
          <p:nvPr>
            <p:ph type="dt" sz="half" idx="10"/>
          </p:nvPr>
        </p:nvSpPr>
        <p:spPr/>
        <p:txBody>
          <a:bodyPr/>
          <a:lstStyle/>
          <a:p>
            <a:endParaRPr lang="bg-BG"/>
          </a:p>
        </p:txBody>
      </p:sp>
      <p:sp>
        <p:nvSpPr>
          <p:cNvPr id="5" name="Footer Placeholder 4">
            <a:extLst>
              <a:ext uri="{FF2B5EF4-FFF2-40B4-BE49-F238E27FC236}">
                <a16:creationId xmlns:a16="http://schemas.microsoft.com/office/drawing/2014/main" id="{0F2AFDE5-6CFD-4EB4-927F-8F616043B6AD}"/>
              </a:ext>
            </a:extLst>
          </p:cNvPr>
          <p:cNvSpPr>
            <a:spLocks noGrp="1"/>
          </p:cNvSpPr>
          <p:nvPr>
            <p:ph type="ftr" sz="quarter" idx="11"/>
          </p:nvPr>
        </p:nvSpPr>
        <p:spPr/>
        <p:txBody>
          <a:body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a:p>
        </p:txBody>
      </p:sp>
      <p:sp>
        <p:nvSpPr>
          <p:cNvPr id="6" name="Slide Number Placeholder 5">
            <a:extLst>
              <a:ext uri="{FF2B5EF4-FFF2-40B4-BE49-F238E27FC236}">
                <a16:creationId xmlns:a16="http://schemas.microsoft.com/office/drawing/2014/main" id="{AF1426EE-7172-4154-BAE6-8509371F75CF}"/>
              </a:ext>
            </a:extLst>
          </p:cNvPr>
          <p:cNvSpPr>
            <a:spLocks noGrp="1"/>
          </p:cNvSpPr>
          <p:nvPr>
            <p:ph type="sldNum" sz="quarter" idx="12"/>
          </p:nvPr>
        </p:nvSpPr>
        <p:spPr/>
        <p:txBody>
          <a:bodyPr/>
          <a:lstStyle/>
          <a:p>
            <a:fld id="{0733952E-D023-4408-8B12-29342134489E}" type="slidenum">
              <a:rPr lang="bg-BG" smtClean="0"/>
              <a:t>‹#›</a:t>
            </a:fld>
            <a:endParaRPr lang="bg-BG"/>
          </a:p>
        </p:txBody>
      </p:sp>
    </p:spTree>
    <p:extLst>
      <p:ext uri="{BB962C8B-B14F-4D97-AF65-F5344CB8AC3E}">
        <p14:creationId xmlns:p14="http://schemas.microsoft.com/office/powerpoint/2010/main" val="4011852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4631E-2C5C-4D13-B909-97DC366F7BDA}"/>
              </a:ext>
            </a:extLst>
          </p:cNvPr>
          <p:cNvSpPr>
            <a:spLocks noGrp="1"/>
          </p:cNvSpPr>
          <p:nvPr>
            <p:ph type="title"/>
          </p:nvPr>
        </p:nvSpPr>
        <p:spPr/>
        <p:txBody>
          <a:bodyPr/>
          <a:lstStyle/>
          <a:p>
            <a:r>
              <a:rPr lang="en-US"/>
              <a:t>Click to edit Master title style</a:t>
            </a:r>
            <a:endParaRPr lang="bg-BG"/>
          </a:p>
        </p:txBody>
      </p:sp>
      <p:sp>
        <p:nvSpPr>
          <p:cNvPr id="3" name="Content Placeholder 2">
            <a:extLst>
              <a:ext uri="{FF2B5EF4-FFF2-40B4-BE49-F238E27FC236}">
                <a16:creationId xmlns:a16="http://schemas.microsoft.com/office/drawing/2014/main" id="{83C5B8C0-A507-4243-9BB8-D7E497FAA5EF}"/>
              </a:ext>
            </a:extLst>
          </p:cNvPr>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Content Placeholder 3">
            <a:extLst>
              <a:ext uri="{FF2B5EF4-FFF2-40B4-BE49-F238E27FC236}">
                <a16:creationId xmlns:a16="http://schemas.microsoft.com/office/drawing/2014/main" id="{C95E674F-2A8A-41ED-B273-17738244BEE6}"/>
              </a:ext>
            </a:extLst>
          </p:cNvPr>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5" name="Date Placeholder 4">
            <a:extLst>
              <a:ext uri="{FF2B5EF4-FFF2-40B4-BE49-F238E27FC236}">
                <a16:creationId xmlns:a16="http://schemas.microsoft.com/office/drawing/2014/main" id="{EF585505-2325-44A3-A26A-D3046EB85769}"/>
              </a:ext>
            </a:extLst>
          </p:cNvPr>
          <p:cNvSpPr>
            <a:spLocks noGrp="1"/>
          </p:cNvSpPr>
          <p:nvPr>
            <p:ph type="dt" sz="half" idx="10"/>
          </p:nvPr>
        </p:nvSpPr>
        <p:spPr/>
        <p:txBody>
          <a:bodyPr/>
          <a:lstStyle/>
          <a:p>
            <a:endParaRPr lang="bg-BG"/>
          </a:p>
        </p:txBody>
      </p:sp>
      <p:sp>
        <p:nvSpPr>
          <p:cNvPr id="6" name="Footer Placeholder 5">
            <a:extLst>
              <a:ext uri="{FF2B5EF4-FFF2-40B4-BE49-F238E27FC236}">
                <a16:creationId xmlns:a16="http://schemas.microsoft.com/office/drawing/2014/main" id="{32EB154F-08FF-4ACD-9A6F-A95BE8A802F7}"/>
              </a:ext>
            </a:extLst>
          </p:cNvPr>
          <p:cNvSpPr>
            <a:spLocks noGrp="1"/>
          </p:cNvSpPr>
          <p:nvPr>
            <p:ph type="ftr" sz="quarter" idx="11"/>
          </p:nvPr>
        </p:nvSpPr>
        <p:spPr/>
        <p:txBody>
          <a:body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a:p>
        </p:txBody>
      </p:sp>
      <p:sp>
        <p:nvSpPr>
          <p:cNvPr id="7" name="Slide Number Placeholder 6">
            <a:extLst>
              <a:ext uri="{FF2B5EF4-FFF2-40B4-BE49-F238E27FC236}">
                <a16:creationId xmlns:a16="http://schemas.microsoft.com/office/drawing/2014/main" id="{5567E6D1-2039-48C0-B079-8988E282ACFA}"/>
              </a:ext>
            </a:extLst>
          </p:cNvPr>
          <p:cNvSpPr>
            <a:spLocks noGrp="1"/>
          </p:cNvSpPr>
          <p:nvPr>
            <p:ph type="sldNum" sz="quarter" idx="12"/>
          </p:nvPr>
        </p:nvSpPr>
        <p:spPr/>
        <p:txBody>
          <a:bodyPr/>
          <a:lstStyle/>
          <a:p>
            <a:fld id="{0733952E-D023-4408-8B12-29342134489E}" type="slidenum">
              <a:rPr lang="bg-BG" smtClean="0"/>
              <a:t>‹#›</a:t>
            </a:fld>
            <a:endParaRPr lang="bg-BG"/>
          </a:p>
        </p:txBody>
      </p:sp>
    </p:spTree>
    <p:extLst>
      <p:ext uri="{BB962C8B-B14F-4D97-AF65-F5344CB8AC3E}">
        <p14:creationId xmlns:p14="http://schemas.microsoft.com/office/powerpoint/2010/main" val="38777546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9CF95-6843-4E3D-93E8-8D450B48AE35}"/>
              </a:ext>
            </a:extLst>
          </p:cNvPr>
          <p:cNvSpPr>
            <a:spLocks noGrp="1"/>
          </p:cNvSpPr>
          <p:nvPr>
            <p:ph type="title"/>
          </p:nvPr>
        </p:nvSpPr>
        <p:spPr>
          <a:xfrm>
            <a:off x="630238" y="365125"/>
            <a:ext cx="7886700" cy="1325563"/>
          </a:xfrm>
        </p:spPr>
        <p:txBody>
          <a:bodyPr/>
          <a:lstStyle/>
          <a:p>
            <a:r>
              <a:rPr lang="en-US"/>
              <a:t>Click to edit Master title style</a:t>
            </a:r>
            <a:endParaRPr lang="bg-BG"/>
          </a:p>
        </p:txBody>
      </p:sp>
      <p:sp>
        <p:nvSpPr>
          <p:cNvPr id="3" name="Text Placeholder 2">
            <a:extLst>
              <a:ext uri="{FF2B5EF4-FFF2-40B4-BE49-F238E27FC236}">
                <a16:creationId xmlns:a16="http://schemas.microsoft.com/office/drawing/2014/main" id="{922C4254-53D1-48B2-B53F-5F999F692C06}"/>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0118108-5E53-4B77-BDFD-1881B5E93337}"/>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5" name="Text Placeholder 4">
            <a:extLst>
              <a:ext uri="{FF2B5EF4-FFF2-40B4-BE49-F238E27FC236}">
                <a16:creationId xmlns:a16="http://schemas.microsoft.com/office/drawing/2014/main" id="{F83AA62A-4BFF-45BB-B4DA-9B3BB2C24D74}"/>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4110121-187E-4D5C-ACF2-0A80C26AC57D}"/>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7" name="Date Placeholder 6">
            <a:extLst>
              <a:ext uri="{FF2B5EF4-FFF2-40B4-BE49-F238E27FC236}">
                <a16:creationId xmlns:a16="http://schemas.microsoft.com/office/drawing/2014/main" id="{BC9ED323-5007-4F81-872A-3D1F7CCCB98F}"/>
              </a:ext>
            </a:extLst>
          </p:cNvPr>
          <p:cNvSpPr>
            <a:spLocks noGrp="1"/>
          </p:cNvSpPr>
          <p:nvPr>
            <p:ph type="dt" sz="half" idx="10"/>
          </p:nvPr>
        </p:nvSpPr>
        <p:spPr/>
        <p:txBody>
          <a:bodyPr/>
          <a:lstStyle/>
          <a:p>
            <a:endParaRPr lang="bg-BG"/>
          </a:p>
        </p:txBody>
      </p:sp>
      <p:sp>
        <p:nvSpPr>
          <p:cNvPr id="8" name="Footer Placeholder 7">
            <a:extLst>
              <a:ext uri="{FF2B5EF4-FFF2-40B4-BE49-F238E27FC236}">
                <a16:creationId xmlns:a16="http://schemas.microsoft.com/office/drawing/2014/main" id="{F8E32879-8A48-4F4C-8531-C6962B27D0EE}"/>
              </a:ext>
            </a:extLst>
          </p:cNvPr>
          <p:cNvSpPr>
            <a:spLocks noGrp="1"/>
          </p:cNvSpPr>
          <p:nvPr>
            <p:ph type="ftr" sz="quarter" idx="11"/>
          </p:nvPr>
        </p:nvSpPr>
        <p:spPr/>
        <p:txBody>
          <a:body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a:p>
        </p:txBody>
      </p:sp>
      <p:sp>
        <p:nvSpPr>
          <p:cNvPr id="9" name="Slide Number Placeholder 8">
            <a:extLst>
              <a:ext uri="{FF2B5EF4-FFF2-40B4-BE49-F238E27FC236}">
                <a16:creationId xmlns:a16="http://schemas.microsoft.com/office/drawing/2014/main" id="{DF313652-FD72-4494-856F-6EB1D4BB895F}"/>
              </a:ext>
            </a:extLst>
          </p:cNvPr>
          <p:cNvSpPr>
            <a:spLocks noGrp="1"/>
          </p:cNvSpPr>
          <p:nvPr>
            <p:ph type="sldNum" sz="quarter" idx="12"/>
          </p:nvPr>
        </p:nvSpPr>
        <p:spPr/>
        <p:txBody>
          <a:bodyPr/>
          <a:lstStyle/>
          <a:p>
            <a:fld id="{0733952E-D023-4408-8B12-29342134489E}" type="slidenum">
              <a:rPr lang="bg-BG" smtClean="0"/>
              <a:t>‹#›</a:t>
            </a:fld>
            <a:endParaRPr lang="bg-BG"/>
          </a:p>
        </p:txBody>
      </p:sp>
    </p:spTree>
    <p:extLst>
      <p:ext uri="{BB962C8B-B14F-4D97-AF65-F5344CB8AC3E}">
        <p14:creationId xmlns:p14="http://schemas.microsoft.com/office/powerpoint/2010/main" val="2144317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BC48C-9721-4283-ABA0-BCA06686FC4E}"/>
              </a:ext>
            </a:extLst>
          </p:cNvPr>
          <p:cNvSpPr>
            <a:spLocks noGrp="1"/>
          </p:cNvSpPr>
          <p:nvPr>
            <p:ph type="title"/>
          </p:nvPr>
        </p:nvSpPr>
        <p:spPr/>
        <p:txBody>
          <a:bodyPr/>
          <a:lstStyle/>
          <a:p>
            <a:r>
              <a:rPr lang="en-US"/>
              <a:t>Click to edit Master title style</a:t>
            </a:r>
            <a:endParaRPr lang="bg-BG"/>
          </a:p>
        </p:txBody>
      </p:sp>
      <p:sp>
        <p:nvSpPr>
          <p:cNvPr id="3" name="Date Placeholder 2">
            <a:extLst>
              <a:ext uri="{FF2B5EF4-FFF2-40B4-BE49-F238E27FC236}">
                <a16:creationId xmlns:a16="http://schemas.microsoft.com/office/drawing/2014/main" id="{CEE12AED-1E29-43B0-B235-A109EBD2845A}"/>
              </a:ext>
            </a:extLst>
          </p:cNvPr>
          <p:cNvSpPr>
            <a:spLocks noGrp="1"/>
          </p:cNvSpPr>
          <p:nvPr>
            <p:ph type="dt" sz="half" idx="10"/>
          </p:nvPr>
        </p:nvSpPr>
        <p:spPr/>
        <p:txBody>
          <a:bodyPr/>
          <a:lstStyle/>
          <a:p>
            <a:endParaRPr lang="bg-BG"/>
          </a:p>
        </p:txBody>
      </p:sp>
      <p:sp>
        <p:nvSpPr>
          <p:cNvPr id="4" name="Footer Placeholder 3">
            <a:extLst>
              <a:ext uri="{FF2B5EF4-FFF2-40B4-BE49-F238E27FC236}">
                <a16:creationId xmlns:a16="http://schemas.microsoft.com/office/drawing/2014/main" id="{70F48656-09F0-48DB-AEA0-E95F6F8AEAD5}"/>
              </a:ext>
            </a:extLst>
          </p:cNvPr>
          <p:cNvSpPr>
            <a:spLocks noGrp="1"/>
          </p:cNvSpPr>
          <p:nvPr>
            <p:ph type="ftr" sz="quarter" idx="11"/>
          </p:nvPr>
        </p:nvSpPr>
        <p:spPr/>
        <p:txBody>
          <a:body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a:p>
        </p:txBody>
      </p:sp>
      <p:sp>
        <p:nvSpPr>
          <p:cNvPr id="5" name="Slide Number Placeholder 4">
            <a:extLst>
              <a:ext uri="{FF2B5EF4-FFF2-40B4-BE49-F238E27FC236}">
                <a16:creationId xmlns:a16="http://schemas.microsoft.com/office/drawing/2014/main" id="{7DEFE70D-ABFE-4AF4-8CB8-5D3CD168914E}"/>
              </a:ext>
            </a:extLst>
          </p:cNvPr>
          <p:cNvSpPr>
            <a:spLocks noGrp="1"/>
          </p:cNvSpPr>
          <p:nvPr>
            <p:ph type="sldNum" sz="quarter" idx="12"/>
          </p:nvPr>
        </p:nvSpPr>
        <p:spPr/>
        <p:txBody>
          <a:bodyPr/>
          <a:lstStyle/>
          <a:p>
            <a:fld id="{0733952E-D023-4408-8B12-29342134489E}" type="slidenum">
              <a:rPr lang="bg-BG" smtClean="0"/>
              <a:t>‹#›</a:t>
            </a:fld>
            <a:endParaRPr lang="bg-BG"/>
          </a:p>
        </p:txBody>
      </p:sp>
    </p:spTree>
    <p:extLst>
      <p:ext uri="{BB962C8B-B14F-4D97-AF65-F5344CB8AC3E}">
        <p14:creationId xmlns:p14="http://schemas.microsoft.com/office/powerpoint/2010/main" val="13457015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834A34-07E6-4E1B-A5FF-2F8D7AF60E7F}"/>
              </a:ext>
            </a:extLst>
          </p:cNvPr>
          <p:cNvSpPr>
            <a:spLocks noGrp="1"/>
          </p:cNvSpPr>
          <p:nvPr>
            <p:ph type="dt" sz="half" idx="10"/>
          </p:nvPr>
        </p:nvSpPr>
        <p:spPr/>
        <p:txBody>
          <a:bodyPr/>
          <a:lstStyle/>
          <a:p>
            <a:endParaRPr lang="bg-BG"/>
          </a:p>
        </p:txBody>
      </p:sp>
      <p:sp>
        <p:nvSpPr>
          <p:cNvPr id="3" name="Footer Placeholder 2">
            <a:extLst>
              <a:ext uri="{FF2B5EF4-FFF2-40B4-BE49-F238E27FC236}">
                <a16:creationId xmlns:a16="http://schemas.microsoft.com/office/drawing/2014/main" id="{DDA8980B-1BFC-47D6-B91F-2C11A4E6F81E}"/>
              </a:ext>
            </a:extLst>
          </p:cNvPr>
          <p:cNvSpPr>
            <a:spLocks noGrp="1"/>
          </p:cNvSpPr>
          <p:nvPr>
            <p:ph type="ftr" sz="quarter" idx="11"/>
          </p:nvPr>
        </p:nvSpPr>
        <p:spPr/>
        <p:txBody>
          <a:body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a:p>
        </p:txBody>
      </p:sp>
      <p:sp>
        <p:nvSpPr>
          <p:cNvPr id="4" name="Slide Number Placeholder 3">
            <a:extLst>
              <a:ext uri="{FF2B5EF4-FFF2-40B4-BE49-F238E27FC236}">
                <a16:creationId xmlns:a16="http://schemas.microsoft.com/office/drawing/2014/main" id="{D94B166C-9686-48E4-9508-4D027C5999D1}"/>
              </a:ext>
            </a:extLst>
          </p:cNvPr>
          <p:cNvSpPr>
            <a:spLocks noGrp="1"/>
          </p:cNvSpPr>
          <p:nvPr>
            <p:ph type="sldNum" sz="quarter" idx="12"/>
          </p:nvPr>
        </p:nvSpPr>
        <p:spPr/>
        <p:txBody>
          <a:bodyPr/>
          <a:lstStyle/>
          <a:p>
            <a:fld id="{0733952E-D023-4408-8B12-29342134489E}" type="slidenum">
              <a:rPr lang="bg-BG" smtClean="0"/>
              <a:t>‹#›</a:t>
            </a:fld>
            <a:endParaRPr lang="bg-BG"/>
          </a:p>
        </p:txBody>
      </p:sp>
    </p:spTree>
    <p:extLst>
      <p:ext uri="{BB962C8B-B14F-4D97-AF65-F5344CB8AC3E}">
        <p14:creationId xmlns:p14="http://schemas.microsoft.com/office/powerpoint/2010/main" val="1199412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C3A32-84DD-4C60-A139-BC26A96B0993}"/>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bg-BG"/>
          </a:p>
        </p:txBody>
      </p:sp>
      <p:sp>
        <p:nvSpPr>
          <p:cNvPr id="3" name="Content Placeholder 2">
            <a:extLst>
              <a:ext uri="{FF2B5EF4-FFF2-40B4-BE49-F238E27FC236}">
                <a16:creationId xmlns:a16="http://schemas.microsoft.com/office/drawing/2014/main" id="{3CE237FB-A99D-473E-A3E3-61333EE8CE76}"/>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Text Placeholder 3">
            <a:extLst>
              <a:ext uri="{FF2B5EF4-FFF2-40B4-BE49-F238E27FC236}">
                <a16:creationId xmlns:a16="http://schemas.microsoft.com/office/drawing/2014/main" id="{C2FC8C4E-E6E1-45AF-80DA-5E8F8687A0A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7391B19-5C72-4D7F-A889-4EC396E3DBDB}"/>
              </a:ext>
            </a:extLst>
          </p:cNvPr>
          <p:cNvSpPr>
            <a:spLocks noGrp="1"/>
          </p:cNvSpPr>
          <p:nvPr>
            <p:ph type="dt" sz="half" idx="10"/>
          </p:nvPr>
        </p:nvSpPr>
        <p:spPr/>
        <p:txBody>
          <a:bodyPr/>
          <a:lstStyle/>
          <a:p>
            <a:endParaRPr lang="bg-BG"/>
          </a:p>
        </p:txBody>
      </p:sp>
      <p:sp>
        <p:nvSpPr>
          <p:cNvPr id="6" name="Footer Placeholder 5">
            <a:extLst>
              <a:ext uri="{FF2B5EF4-FFF2-40B4-BE49-F238E27FC236}">
                <a16:creationId xmlns:a16="http://schemas.microsoft.com/office/drawing/2014/main" id="{DFE26CAF-A080-43C2-9EC2-0277DCE78E2A}"/>
              </a:ext>
            </a:extLst>
          </p:cNvPr>
          <p:cNvSpPr>
            <a:spLocks noGrp="1"/>
          </p:cNvSpPr>
          <p:nvPr>
            <p:ph type="ftr" sz="quarter" idx="11"/>
          </p:nvPr>
        </p:nvSpPr>
        <p:spPr/>
        <p:txBody>
          <a:body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a:p>
        </p:txBody>
      </p:sp>
      <p:sp>
        <p:nvSpPr>
          <p:cNvPr id="7" name="Slide Number Placeholder 6">
            <a:extLst>
              <a:ext uri="{FF2B5EF4-FFF2-40B4-BE49-F238E27FC236}">
                <a16:creationId xmlns:a16="http://schemas.microsoft.com/office/drawing/2014/main" id="{423EFA27-0492-4BD0-AEEB-D02274AE7B96}"/>
              </a:ext>
            </a:extLst>
          </p:cNvPr>
          <p:cNvSpPr>
            <a:spLocks noGrp="1"/>
          </p:cNvSpPr>
          <p:nvPr>
            <p:ph type="sldNum" sz="quarter" idx="12"/>
          </p:nvPr>
        </p:nvSpPr>
        <p:spPr/>
        <p:txBody>
          <a:bodyPr/>
          <a:lstStyle/>
          <a:p>
            <a:fld id="{0733952E-D023-4408-8B12-29342134489E}" type="slidenum">
              <a:rPr lang="bg-BG" smtClean="0"/>
              <a:t>‹#›</a:t>
            </a:fld>
            <a:endParaRPr lang="bg-BG"/>
          </a:p>
        </p:txBody>
      </p:sp>
    </p:spTree>
    <p:extLst>
      <p:ext uri="{BB962C8B-B14F-4D97-AF65-F5344CB8AC3E}">
        <p14:creationId xmlns:p14="http://schemas.microsoft.com/office/powerpoint/2010/main" val="1462918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ADA9E-6486-453B-A3C1-893395B66061}"/>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bg-BG"/>
          </a:p>
        </p:txBody>
      </p:sp>
      <p:sp>
        <p:nvSpPr>
          <p:cNvPr id="3" name="Picture Placeholder 2">
            <a:extLst>
              <a:ext uri="{FF2B5EF4-FFF2-40B4-BE49-F238E27FC236}">
                <a16:creationId xmlns:a16="http://schemas.microsoft.com/office/drawing/2014/main" id="{E2B34D23-8D93-4540-903C-3888A6FB4F2A}"/>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bg-BG"/>
          </a:p>
        </p:txBody>
      </p:sp>
      <p:sp>
        <p:nvSpPr>
          <p:cNvPr id="4" name="Text Placeholder 3">
            <a:extLst>
              <a:ext uri="{FF2B5EF4-FFF2-40B4-BE49-F238E27FC236}">
                <a16:creationId xmlns:a16="http://schemas.microsoft.com/office/drawing/2014/main" id="{62767E4D-831B-432D-803A-9617F2E6B46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7FC4249-F338-4A56-A0AA-F1D9285EC17C}"/>
              </a:ext>
            </a:extLst>
          </p:cNvPr>
          <p:cNvSpPr>
            <a:spLocks noGrp="1"/>
          </p:cNvSpPr>
          <p:nvPr>
            <p:ph type="dt" sz="half" idx="10"/>
          </p:nvPr>
        </p:nvSpPr>
        <p:spPr/>
        <p:txBody>
          <a:bodyPr/>
          <a:lstStyle/>
          <a:p>
            <a:endParaRPr lang="bg-BG"/>
          </a:p>
        </p:txBody>
      </p:sp>
      <p:sp>
        <p:nvSpPr>
          <p:cNvPr id="6" name="Footer Placeholder 5">
            <a:extLst>
              <a:ext uri="{FF2B5EF4-FFF2-40B4-BE49-F238E27FC236}">
                <a16:creationId xmlns:a16="http://schemas.microsoft.com/office/drawing/2014/main" id="{4C5B888C-750A-41AD-B424-339B0123F009}"/>
              </a:ext>
            </a:extLst>
          </p:cNvPr>
          <p:cNvSpPr>
            <a:spLocks noGrp="1"/>
          </p:cNvSpPr>
          <p:nvPr>
            <p:ph type="ftr" sz="quarter" idx="11"/>
          </p:nvPr>
        </p:nvSpPr>
        <p:spPr/>
        <p:txBody>
          <a:body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a:p>
        </p:txBody>
      </p:sp>
      <p:sp>
        <p:nvSpPr>
          <p:cNvPr id="7" name="Slide Number Placeholder 6">
            <a:extLst>
              <a:ext uri="{FF2B5EF4-FFF2-40B4-BE49-F238E27FC236}">
                <a16:creationId xmlns:a16="http://schemas.microsoft.com/office/drawing/2014/main" id="{93F2851D-486C-4B1E-8119-F4D9A34B3F67}"/>
              </a:ext>
            </a:extLst>
          </p:cNvPr>
          <p:cNvSpPr>
            <a:spLocks noGrp="1"/>
          </p:cNvSpPr>
          <p:nvPr>
            <p:ph type="sldNum" sz="quarter" idx="12"/>
          </p:nvPr>
        </p:nvSpPr>
        <p:spPr/>
        <p:txBody>
          <a:bodyPr/>
          <a:lstStyle/>
          <a:p>
            <a:fld id="{0733952E-D023-4408-8B12-29342134489E}" type="slidenum">
              <a:rPr lang="bg-BG" smtClean="0"/>
              <a:t>‹#›</a:t>
            </a:fld>
            <a:endParaRPr lang="bg-BG"/>
          </a:p>
        </p:txBody>
      </p:sp>
    </p:spTree>
    <p:extLst>
      <p:ext uri="{BB962C8B-B14F-4D97-AF65-F5344CB8AC3E}">
        <p14:creationId xmlns:p14="http://schemas.microsoft.com/office/powerpoint/2010/main" val="40715420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68F6D-E706-4713-8B04-6B1500D5E64B}"/>
              </a:ext>
            </a:extLst>
          </p:cNvPr>
          <p:cNvSpPr>
            <a:spLocks noGrp="1"/>
          </p:cNvSpPr>
          <p:nvPr>
            <p:ph type="title"/>
          </p:nvPr>
        </p:nvSpPr>
        <p:spPr/>
        <p:txBody>
          <a:bodyPr/>
          <a:lstStyle/>
          <a:p>
            <a:r>
              <a:rPr lang="en-US"/>
              <a:t>Click to edit Master title style</a:t>
            </a:r>
            <a:endParaRPr lang="bg-BG"/>
          </a:p>
        </p:txBody>
      </p:sp>
      <p:sp>
        <p:nvSpPr>
          <p:cNvPr id="3" name="Vertical Text Placeholder 2">
            <a:extLst>
              <a:ext uri="{FF2B5EF4-FFF2-40B4-BE49-F238E27FC236}">
                <a16:creationId xmlns:a16="http://schemas.microsoft.com/office/drawing/2014/main" id="{51FA6B58-2041-4C6A-AA62-2569E41668E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a:extLst>
              <a:ext uri="{FF2B5EF4-FFF2-40B4-BE49-F238E27FC236}">
                <a16:creationId xmlns:a16="http://schemas.microsoft.com/office/drawing/2014/main" id="{1A77E84E-5521-4352-B2E7-1D54C00F023F}"/>
              </a:ext>
            </a:extLst>
          </p:cNvPr>
          <p:cNvSpPr>
            <a:spLocks noGrp="1"/>
          </p:cNvSpPr>
          <p:nvPr>
            <p:ph type="dt" sz="half" idx="10"/>
          </p:nvPr>
        </p:nvSpPr>
        <p:spPr/>
        <p:txBody>
          <a:bodyPr/>
          <a:lstStyle/>
          <a:p>
            <a:endParaRPr lang="bg-BG"/>
          </a:p>
        </p:txBody>
      </p:sp>
      <p:sp>
        <p:nvSpPr>
          <p:cNvPr id="5" name="Footer Placeholder 4">
            <a:extLst>
              <a:ext uri="{FF2B5EF4-FFF2-40B4-BE49-F238E27FC236}">
                <a16:creationId xmlns:a16="http://schemas.microsoft.com/office/drawing/2014/main" id="{7FE87205-61D6-4554-92E5-FA22E532A5DA}"/>
              </a:ext>
            </a:extLst>
          </p:cNvPr>
          <p:cNvSpPr>
            <a:spLocks noGrp="1"/>
          </p:cNvSpPr>
          <p:nvPr>
            <p:ph type="ftr" sz="quarter" idx="11"/>
          </p:nvPr>
        </p:nvSpPr>
        <p:spPr/>
        <p:txBody>
          <a:body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a:p>
        </p:txBody>
      </p:sp>
      <p:sp>
        <p:nvSpPr>
          <p:cNvPr id="6" name="Slide Number Placeholder 5">
            <a:extLst>
              <a:ext uri="{FF2B5EF4-FFF2-40B4-BE49-F238E27FC236}">
                <a16:creationId xmlns:a16="http://schemas.microsoft.com/office/drawing/2014/main" id="{BB75476B-01B6-48F7-A7A0-B1B835CD8384}"/>
              </a:ext>
            </a:extLst>
          </p:cNvPr>
          <p:cNvSpPr>
            <a:spLocks noGrp="1"/>
          </p:cNvSpPr>
          <p:nvPr>
            <p:ph type="sldNum" sz="quarter" idx="12"/>
          </p:nvPr>
        </p:nvSpPr>
        <p:spPr/>
        <p:txBody>
          <a:bodyPr/>
          <a:lstStyle/>
          <a:p>
            <a:fld id="{0733952E-D023-4408-8B12-29342134489E}" type="slidenum">
              <a:rPr lang="bg-BG" smtClean="0"/>
              <a:t>‹#›</a:t>
            </a:fld>
            <a:endParaRPr lang="bg-BG"/>
          </a:p>
        </p:txBody>
      </p:sp>
    </p:spTree>
    <p:extLst>
      <p:ext uri="{BB962C8B-B14F-4D97-AF65-F5344CB8AC3E}">
        <p14:creationId xmlns:p14="http://schemas.microsoft.com/office/powerpoint/2010/main" val="3528574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79F768-56B7-4A3F-88EB-4742DB66D7AB}"/>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bg-BG"/>
          </a:p>
        </p:txBody>
      </p:sp>
      <p:sp>
        <p:nvSpPr>
          <p:cNvPr id="3" name="Vertical Text Placeholder 2">
            <a:extLst>
              <a:ext uri="{FF2B5EF4-FFF2-40B4-BE49-F238E27FC236}">
                <a16:creationId xmlns:a16="http://schemas.microsoft.com/office/drawing/2014/main" id="{00E873FC-E79F-432A-95CD-1D8A6C7C60C2}"/>
              </a:ext>
            </a:extLst>
          </p:cNvPr>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a:extLst>
              <a:ext uri="{FF2B5EF4-FFF2-40B4-BE49-F238E27FC236}">
                <a16:creationId xmlns:a16="http://schemas.microsoft.com/office/drawing/2014/main" id="{E3109F42-C5A4-415C-BD7B-F9A68031BAD0}"/>
              </a:ext>
            </a:extLst>
          </p:cNvPr>
          <p:cNvSpPr>
            <a:spLocks noGrp="1"/>
          </p:cNvSpPr>
          <p:nvPr>
            <p:ph type="dt" sz="half" idx="10"/>
          </p:nvPr>
        </p:nvSpPr>
        <p:spPr/>
        <p:txBody>
          <a:bodyPr/>
          <a:lstStyle/>
          <a:p>
            <a:endParaRPr lang="bg-BG"/>
          </a:p>
        </p:txBody>
      </p:sp>
      <p:sp>
        <p:nvSpPr>
          <p:cNvPr id="5" name="Footer Placeholder 4">
            <a:extLst>
              <a:ext uri="{FF2B5EF4-FFF2-40B4-BE49-F238E27FC236}">
                <a16:creationId xmlns:a16="http://schemas.microsoft.com/office/drawing/2014/main" id="{6DF10430-8498-4EA0-B0F5-2D83683C4848}"/>
              </a:ext>
            </a:extLst>
          </p:cNvPr>
          <p:cNvSpPr>
            <a:spLocks noGrp="1"/>
          </p:cNvSpPr>
          <p:nvPr>
            <p:ph type="ftr" sz="quarter" idx="11"/>
          </p:nvPr>
        </p:nvSpPr>
        <p:spPr/>
        <p:txBody>
          <a:body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a:p>
        </p:txBody>
      </p:sp>
      <p:sp>
        <p:nvSpPr>
          <p:cNvPr id="6" name="Slide Number Placeholder 5">
            <a:extLst>
              <a:ext uri="{FF2B5EF4-FFF2-40B4-BE49-F238E27FC236}">
                <a16:creationId xmlns:a16="http://schemas.microsoft.com/office/drawing/2014/main" id="{E96EF049-D9A5-4814-995C-ACDF921B5799}"/>
              </a:ext>
            </a:extLst>
          </p:cNvPr>
          <p:cNvSpPr>
            <a:spLocks noGrp="1"/>
          </p:cNvSpPr>
          <p:nvPr>
            <p:ph type="sldNum" sz="quarter" idx="12"/>
          </p:nvPr>
        </p:nvSpPr>
        <p:spPr/>
        <p:txBody>
          <a:bodyPr/>
          <a:lstStyle/>
          <a:p>
            <a:fld id="{0733952E-D023-4408-8B12-29342134489E}" type="slidenum">
              <a:rPr lang="bg-BG" smtClean="0"/>
              <a:t>‹#›</a:t>
            </a:fld>
            <a:endParaRPr lang="bg-BG"/>
          </a:p>
        </p:txBody>
      </p:sp>
    </p:spTree>
    <p:extLst>
      <p:ext uri="{BB962C8B-B14F-4D97-AF65-F5344CB8AC3E}">
        <p14:creationId xmlns:p14="http://schemas.microsoft.com/office/powerpoint/2010/main" val="7884074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9000"/>
          </a:schemeClr>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2249723"/>
            <a:ext cx="8229600" cy="341152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BE" dirty="0"/>
          </a:p>
        </p:txBody>
      </p:sp>
      <p:sp>
        <p:nvSpPr>
          <p:cNvPr id="11" name="Title Placeholder 1"/>
          <p:cNvSpPr>
            <a:spLocks noGrp="1"/>
          </p:cNvSpPr>
          <p:nvPr>
            <p:ph type="title"/>
          </p:nvPr>
        </p:nvSpPr>
        <p:spPr>
          <a:xfrm>
            <a:off x="457200" y="1268760"/>
            <a:ext cx="8229600" cy="724942"/>
          </a:xfrm>
          <a:prstGeom prst="rect">
            <a:avLst/>
          </a:prstGeom>
        </p:spPr>
        <p:txBody>
          <a:bodyPr vert="horz" lIns="91440" tIns="45720" rIns="91440" bIns="45720" rtlCol="0" anchor="ctr">
            <a:normAutofit/>
          </a:bodyPr>
          <a:lstStyle/>
          <a:p>
            <a:r>
              <a:rPr lang="en-US" dirty="0"/>
              <a:t>Click to edit Master title style</a:t>
            </a:r>
            <a:endParaRPr lang="nl-BE" dirty="0"/>
          </a:p>
        </p:txBody>
      </p:sp>
    </p:spTree>
    <p:extLst>
      <p:ext uri="{BB962C8B-B14F-4D97-AF65-F5344CB8AC3E}">
        <p14:creationId xmlns:p14="http://schemas.microsoft.com/office/powerpoint/2010/main" val="4001949509"/>
      </p:ext>
    </p:extLst>
  </p:cSld>
  <p:clrMap bg1="lt1" tx1="dk1" bg2="lt2" tx2="dk2" accent1="accent1" accent2="accent2" accent3="accent3" accent4="accent4" accent5="accent5" accent6="accent6" hlink="hlink" folHlink="folHlink"/>
  <p:sldLayoutIdLst>
    <p:sldLayoutId id="2147483649" r:id="rId1"/>
    <p:sldLayoutId id="2147483655" r:id="rId2"/>
  </p:sldLayoutIdLst>
  <p:hf sldNum="0" hdr="0" dt="0"/>
  <p:txStyles>
    <p:titleStyle>
      <a:lvl1pPr algn="ctr" defTabSz="914400" rtl="0" eaLnBrk="1" latinLnBrk="0" hangingPunct="1">
        <a:spcBef>
          <a:spcPct val="0"/>
        </a:spcBef>
        <a:buNone/>
        <a:defRPr sz="4400" kern="1200">
          <a:solidFill>
            <a:srgbClr val="00458C"/>
          </a:solidFill>
          <a:latin typeface="Arial Narrow" panose="020B0606020202030204"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rgbClr val="00458C"/>
          </a:solidFill>
          <a:latin typeface="Arial Narrow" panose="020B060602020203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458C"/>
          </a:solidFill>
          <a:latin typeface="Arial Narrow" panose="020B060602020203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458C"/>
          </a:solidFill>
          <a:latin typeface="Arial Narrow" panose="020B060602020203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458C"/>
          </a:solidFill>
          <a:latin typeface="Arial Narrow" panose="020B060602020203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458C"/>
          </a:solidFill>
          <a:latin typeface="Arial Narrow" panose="020B0606020202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330B7D-61BA-42D9-B913-DA29CB743C95}"/>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bg-BG"/>
          </a:p>
        </p:txBody>
      </p:sp>
      <p:sp>
        <p:nvSpPr>
          <p:cNvPr id="3" name="Text Placeholder 2">
            <a:extLst>
              <a:ext uri="{FF2B5EF4-FFF2-40B4-BE49-F238E27FC236}">
                <a16:creationId xmlns:a16="http://schemas.microsoft.com/office/drawing/2014/main" id="{0A448E21-7A7E-4E3B-B39E-E897D5334B0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a:extLst>
              <a:ext uri="{FF2B5EF4-FFF2-40B4-BE49-F238E27FC236}">
                <a16:creationId xmlns:a16="http://schemas.microsoft.com/office/drawing/2014/main" id="{3B4D52C7-F22B-4E0F-BC70-388266BFDB47}"/>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bg-BG" dirty="0"/>
          </a:p>
        </p:txBody>
      </p:sp>
      <p:sp>
        <p:nvSpPr>
          <p:cNvPr id="5" name="Footer Placeholder 4">
            <a:extLst>
              <a:ext uri="{FF2B5EF4-FFF2-40B4-BE49-F238E27FC236}">
                <a16:creationId xmlns:a16="http://schemas.microsoft.com/office/drawing/2014/main" id="{935DC53B-A0F0-45B2-95AF-D6AACE7CA8F9}"/>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ru-RU" dirty="0"/>
              <a:t>Проект „</a:t>
            </a:r>
            <a:r>
              <a:rPr lang="ru-RU" dirty="0" err="1"/>
              <a:t>Подобряване</a:t>
            </a:r>
            <a:r>
              <a:rPr lang="ru-RU" dirty="0"/>
              <a:t> на </a:t>
            </a:r>
            <a:r>
              <a:rPr lang="ru-RU" dirty="0" err="1"/>
              <a:t>капацитета</a:t>
            </a:r>
            <a:r>
              <a:rPr lang="ru-RU" dirty="0"/>
              <a:t> и </a:t>
            </a:r>
            <a:r>
              <a:rPr lang="ru-RU" dirty="0" err="1"/>
              <a:t>взаимодействието</a:t>
            </a:r>
            <a:r>
              <a:rPr lang="ru-RU" dirty="0"/>
              <a:t> на </a:t>
            </a:r>
            <a:r>
              <a:rPr lang="ru-RU" dirty="0" err="1"/>
              <a:t>институциите</a:t>
            </a:r>
            <a:r>
              <a:rPr lang="ru-RU" dirty="0"/>
              <a:t> при работа с </a:t>
            </a:r>
            <a:r>
              <a:rPr lang="ru-RU" dirty="0" err="1"/>
              <a:t>непридружени</a:t>
            </a:r>
            <a:r>
              <a:rPr lang="ru-RU" dirty="0"/>
              <a:t> </a:t>
            </a:r>
            <a:r>
              <a:rPr lang="ru-RU" dirty="0" err="1"/>
              <a:t>малолетни</a:t>
            </a:r>
            <a:r>
              <a:rPr lang="ru-RU" dirty="0"/>
              <a:t> и </a:t>
            </a:r>
            <a:r>
              <a:rPr lang="ru-RU" dirty="0" err="1"/>
              <a:t>непълнолетни</a:t>
            </a:r>
            <a:r>
              <a:rPr lang="ru-RU" dirty="0"/>
              <a:t> лица“ се </a:t>
            </a:r>
            <a:r>
              <a:rPr lang="ru-RU" dirty="0" err="1"/>
              <a:t>изпълнява</a:t>
            </a:r>
            <a:r>
              <a:rPr lang="ru-RU" dirty="0"/>
              <a:t> с </a:t>
            </a:r>
            <a:r>
              <a:rPr lang="ru-RU" dirty="0" err="1"/>
              <a:t>финансовата</a:t>
            </a:r>
            <a:r>
              <a:rPr lang="ru-RU" dirty="0"/>
              <a:t> </a:t>
            </a:r>
            <a:r>
              <a:rPr lang="ru-RU" dirty="0" err="1"/>
              <a:t>подкрепа</a:t>
            </a:r>
            <a:r>
              <a:rPr lang="ru-RU" dirty="0"/>
              <a:t> на </a:t>
            </a:r>
            <a:r>
              <a:rPr lang="ru-RU" dirty="0" err="1"/>
              <a:t>Норвежкия</a:t>
            </a:r>
            <a:r>
              <a:rPr lang="ru-RU" dirty="0"/>
              <a:t> финансов </a:t>
            </a:r>
            <a:r>
              <a:rPr lang="ru-RU" dirty="0" err="1"/>
              <a:t>механизъм</a:t>
            </a:r>
            <a:r>
              <a:rPr lang="ru-RU" dirty="0"/>
              <a:t> 2014-2021 по процедура BGHOMEAFFAIRS-1.003</a:t>
            </a:r>
            <a:endParaRPr lang="bg-BG" dirty="0"/>
          </a:p>
        </p:txBody>
      </p:sp>
      <p:sp>
        <p:nvSpPr>
          <p:cNvPr id="6" name="Slide Number Placeholder 5">
            <a:extLst>
              <a:ext uri="{FF2B5EF4-FFF2-40B4-BE49-F238E27FC236}">
                <a16:creationId xmlns:a16="http://schemas.microsoft.com/office/drawing/2014/main" id="{33FE744B-2CC1-4A05-9F90-A8F533BF39BC}"/>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33952E-D023-4408-8B12-29342134489E}" type="slidenum">
              <a:rPr lang="bg-BG" smtClean="0"/>
              <a:t>‹#›</a:t>
            </a:fld>
            <a:endParaRPr lang="bg-BG"/>
          </a:p>
        </p:txBody>
      </p:sp>
    </p:spTree>
    <p:extLst>
      <p:ext uri="{BB962C8B-B14F-4D97-AF65-F5344CB8AC3E}">
        <p14:creationId xmlns:p14="http://schemas.microsoft.com/office/powerpoint/2010/main" val="306876157"/>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ctrTitle"/>
          </p:nvPr>
        </p:nvSpPr>
        <p:spPr>
          <a:xfrm>
            <a:off x="685800" y="2765995"/>
            <a:ext cx="7772400" cy="1470025"/>
          </a:xfrm>
        </p:spPr>
        <p:txBody>
          <a:bodyPr>
            <a:normAutofit fontScale="90000"/>
          </a:bodyPr>
          <a:lstStyle/>
          <a:p>
            <a:r>
              <a:rPr lang="en-GB" sz="4000" b="1" kern="100" dirty="0">
                <a:effectLst/>
                <a:latin typeface="Aptos" panose="020B0004020202020204" pitchFamily="34" charset="0"/>
                <a:ea typeface="Aptos" panose="020B0004020202020204" pitchFamily="34" charset="0"/>
                <a:cs typeface="Times New Roman" panose="02020603050405020304" pitchFamily="18" charset="0"/>
              </a:rPr>
              <a:t>Module 2: Radicalism</a:t>
            </a:r>
            <a:br>
              <a:rPr lang="en-GB" sz="4000" b="1" kern="100" dirty="0">
                <a:effectLst/>
                <a:latin typeface="Aptos" panose="020B0004020202020204" pitchFamily="34" charset="0"/>
                <a:ea typeface="Aptos" panose="020B0004020202020204" pitchFamily="34" charset="0"/>
                <a:cs typeface="Times New Roman" panose="02020603050405020304" pitchFamily="18" charset="0"/>
              </a:rPr>
            </a:br>
            <a:br>
              <a:rPr lang="en-GB" sz="4000" b="1" kern="100" dirty="0">
                <a:effectLst/>
                <a:latin typeface="Aptos" panose="020B0004020202020204" pitchFamily="34" charset="0"/>
                <a:ea typeface="Aptos" panose="020B0004020202020204" pitchFamily="34" charset="0"/>
                <a:cs typeface="Times New Roman" panose="02020603050405020304" pitchFamily="18" charset="0"/>
              </a:rPr>
            </a:br>
            <a:r>
              <a:rPr lang="en-GB" sz="4900" b="1" kern="100" dirty="0">
                <a:effectLst/>
                <a:latin typeface="Aptos" panose="020B0004020202020204" pitchFamily="34" charset="0"/>
                <a:ea typeface="Aptos" panose="020B0004020202020204" pitchFamily="34" charset="0"/>
                <a:cs typeface="Times New Roman" panose="02020603050405020304" pitchFamily="18" charset="0"/>
              </a:rPr>
              <a:t>Online Radicalisation </a:t>
            </a: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r>
              <a:rPr lang="en-GB" sz="2700" kern="100" dirty="0">
                <a:latin typeface="Aptos" panose="020B0004020202020204" pitchFamily="34" charset="0"/>
                <a:ea typeface="Aptos" panose="020B0004020202020204" pitchFamily="34" charset="0"/>
                <a:cs typeface="Times New Roman" panose="02020603050405020304" pitchFamily="18" charset="0"/>
              </a:rPr>
              <a:t>A</a:t>
            </a:r>
            <a:r>
              <a:rPr lang="en-GB" sz="2700" kern="100" dirty="0">
                <a:effectLst/>
                <a:latin typeface="Aptos" panose="020B0004020202020204" pitchFamily="34" charset="0"/>
                <a:ea typeface="Aptos" panose="020B0004020202020204" pitchFamily="34" charset="0"/>
                <a:cs typeface="Times New Roman" panose="02020603050405020304" pitchFamily="18" charset="0"/>
              </a:rPr>
              <a:t>nalysing the role of the internet and social media in radicalisation and recruitment</a:t>
            </a: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endParaRPr lang="nl-NL" sz="2400" b="1" dirty="0">
              <a:ea typeface="Verdana" panose="020B0604030504040204" pitchFamily="34" charset="0"/>
            </a:endParaRPr>
          </a:p>
        </p:txBody>
      </p:sp>
      <p:sp>
        <p:nvSpPr>
          <p:cNvPr id="5" name="Subtitle 4">
            <a:extLst>
              <a:ext uri="{FF2B5EF4-FFF2-40B4-BE49-F238E27FC236}">
                <a16:creationId xmlns:a16="http://schemas.microsoft.com/office/drawing/2014/main" id="{D849CDFF-9044-44B1-A785-589D0377822B}"/>
              </a:ext>
            </a:extLst>
          </p:cNvPr>
          <p:cNvSpPr>
            <a:spLocks noGrp="1"/>
          </p:cNvSpPr>
          <p:nvPr>
            <p:ph type="subTitle" idx="1"/>
          </p:nvPr>
        </p:nvSpPr>
        <p:spPr>
          <a:xfrm>
            <a:off x="1371600" y="5373216"/>
            <a:ext cx="6400800" cy="1057672"/>
          </a:xfrm>
        </p:spPr>
        <p:txBody>
          <a:bodyPr>
            <a:normAutofit/>
          </a:bodyPr>
          <a:lstStyle/>
          <a:p>
            <a:r>
              <a:rPr lang="en-GB" sz="2800" dirty="0"/>
              <a:t>Andrew </a:t>
            </a:r>
            <a:r>
              <a:rPr lang="en-GB" sz="2800" dirty="0" err="1"/>
              <a:t>Staniforth</a:t>
            </a:r>
            <a:r>
              <a:rPr lang="en-GB" sz="2800"/>
              <a:t> – December 2024</a:t>
            </a:r>
            <a:endParaRPr lang="bg-BG" sz="2800"/>
          </a:p>
        </p:txBody>
      </p:sp>
      <p:sp>
        <p:nvSpPr>
          <p:cNvPr id="4" name="Untertitel 2"/>
          <p:cNvSpPr txBox="1">
            <a:spLocks/>
          </p:cNvSpPr>
          <p:nvPr/>
        </p:nvSpPr>
        <p:spPr>
          <a:xfrm>
            <a:off x="2267744" y="3501008"/>
            <a:ext cx="4176465" cy="65033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de-DE"/>
          </a:p>
        </p:txBody>
      </p:sp>
      <p:sp>
        <p:nvSpPr>
          <p:cNvPr id="6" name="Footer Placeholder 4">
            <a:extLst>
              <a:ext uri="{FF2B5EF4-FFF2-40B4-BE49-F238E27FC236}">
                <a16:creationId xmlns:a16="http://schemas.microsoft.com/office/drawing/2014/main" id="{1A42107C-2D2B-4884-B7CC-21C3F6F9E93B}"/>
              </a:ext>
            </a:extLst>
          </p:cNvPr>
          <p:cNvSpPr txBox="1">
            <a:spLocks/>
          </p:cNvSpPr>
          <p:nvPr/>
        </p:nvSpPr>
        <p:spPr>
          <a:xfrm>
            <a:off x="3347864" y="242675"/>
            <a:ext cx="5724128" cy="820730"/>
          </a:xfrm>
          <a:prstGeom prst="rect">
            <a:avLst/>
          </a:prstGeom>
        </p:spPr>
        <p:txBody>
          <a:bodyPr anchor="ctr" anchorCtr="0"/>
          <a:lstStyle>
            <a:defPPr>
              <a:defRPr lang="nl-BE"/>
            </a:defPPr>
            <a:lvl1pPr marL="0" algn="l" defTabSz="914400" rtl="0" eaLnBrk="1" latinLnBrk="0" hangingPunct="1">
              <a:defRPr sz="2200" b="1" kern="1200">
                <a:solidFill>
                  <a:schemeClr val="bg1"/>
                </a:solidFill>
                <a:latin typeface="Trebuchet MS" panose="020B0603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bg-BG"/>
              <a:t>Укрепване на капацитет, обмен на опит и изследователска дейност в сферата на сигурността</a:t>
            </a:r>
            <a:r>
              <a:rPr lang="en-US"/>
              <a:t>, </a:t>
            </a:r>
            <a:r>
              <a:rPr lang="en-US" sz="2000"/>
              <a:t>BG65ISPR001-3.004-0002</a:t>
            </a:r>
            <a:endParaRPr lang="bg-BG" sz="2000"/>
          </a:p>
        </p:txBody>
      </p:sp>
    </p:spTree>
    <p:extLst>
      <p:ext uri="{BB962C8B-B14F-4D97-AF65-F5344CB8AC3E}">
        <p14:creationId xmlns:p14="http://schemas.microsoft.com/office/powerpoint/2010/main" val="1959330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84BC4-8C7A-4DC2-B635-7CC68E0D19C5}"/>
              </a:ext>
            </a:extLst>
          </p:cNvPr>
          <p:cNvSpPr>
            <a:spLocks noGrp="1"/>
          </p:cNvSpPr>
          <p:nvPr>
            <p:ph type="title"/>
          </p:nvPr>
        </p:nvSpPr>
        <p:spPr/>
        <p:txBody>
          <a:bodyPr>
            <a:normAutofit fontScale="90000"/>
          </a:bodyPr>
          <a:lstStyle/>
          <a:p>
            <a:r>
              <a:rPr lang="en-GB" sz="4400" b="1" kern="100">
                <a:effectLst/>
                <a:latin typeface="Aptos" panose="020B0004020202020204" pitchFamily="34" charset="0"/>
                <a:ea typeface="Aptos" panose="020B0004020202020204" pitchFamily="34" charset="0"/>
                <a:cs typeface="Times New Roman" panose="02020603050405020304" pitchFamily="18" charset="0"/>
              </a:rPr>
              <a:t>Online Radicalisation</a:t>
            </a:r>
            <a:endParaRPr lang="bg-BG"/>
          </a:p>
        </p:txBody>
      </p:sp>
      <p:sp>
        <p:nvSpPr>
          <p:cNvPr id="3" name="Content Placeholder 2">
            <a:extLst>
              <a:ext uri="{FF2B5EF4-FFF2-40B4-BE49-F238E27FC236}">
                <a16:creationId xmlns:a16="http://schemas.microsoft.com/office/drawing/2014/main" id="{90B8DBCF-169C-422D-9DFE-D987E9122DC7}"/>
              </a:ext>
            </a:extLst>
          </p:cNvPr>
          <p:cNvSpPr>
            <a:spLocks noGrp="1"/>
          </p:cNvSpPr>
          <p:nvPr>
            <p:ph idx="1"/>
          </p:nvPr>
        </p:nvSpPr>
        <p:spPr>
          <a:xfrm>
            <a:off x="467544" y="2132856"/>
            <a:ext cx="7886700" cy="2117871"/>
          </a:xfrm>
        </p:spPr>
        <p:txBody>
          <a:bodyPr>
            <a:noAutofit/>
          </a:bodyPr>
          <a:lstStyle/>
          <a:p>
            <a:pPr marL="0" indent="0" algn="ctr">
              <a:buNone/>
            </a:pPr>
            <a:r>
              <a:rPr lang="en-GB">
                <a:effectLst/>
                <a:latin typeface="+mn-lt"/>
                <a:ea typeface="Aptos" panose="020B0004020202020204" pitchFamily="34" charset="0"/>
              </a:rPr>
              <a:t>The aim of this session is to examine and explore the impact of the internet and social media on the radicalisation and recruitment of individuals towards violent extremism and terrorism, including countermeasures to prevent terrorist content online. </a:t>
            </a:r>
            <a:endParaRPr lang="bg-BG">
              <a:latin typeface="+mn-lt"/>
            </a:endParaRPr>
          </a:p>
        </p:txBody>
      </p:sp>
      <p:sp>
        <p:nvSpPr>
          <p:cNvPr id="7" name="Footer Placeholder 3">
            <a:extLst>
              <a:ext uri="{FF2B5EF4-FFF2-40B4-BE49-F238E27FC236}">
                <a16:creationId xmlns:a16="http://schemas.microsoft.com/office/drawing/2014/main" id="{1135D77C-9535-4DEF-B825-BD1CDD09FC26}"/>
              </a:ext>
            </a:extLst>
          </p:cNvPr>
          <p:cNvSpPr>
            <a:spLocks noGrp="1"/>
          </p:cNvSpPr>
          <p:nvPr>
            <p:ph type="ftr" sz="quarter" idx="3"/>
          </p:nvPr>
        </p:nvSpPr>
        <p:spPr>
          <a:xfrm>
            <a:off x="1366322" y="6455627"/>
            <a:ext cx="7777678" cy="402374"/>
          </a:xfrm>
        </p:spPr>
        <p:txBody>
          <a:bodyPr/>
          <a:lstStyle/>
          <a:p>
            <a:r>
              <a:rPr lang="ru-RU"/>
              <a:t>Проект „Укрепване на капацитет, обмен на опит и изследователска дейност в сферата на сигурността “</a:t>
            </a:r>
            <a:r>
              <a:rPr lang="bg-BG"/>
              <a:t> с договор No. 812108-68-02.10.2024, се изпълнява с финансова</a:t>
            </a:r>
            <a:r>
              <a:rPr lang="en-US"/>
              <a:t> </a:t>
            </a:r>
            <a:r>
              <a:rPr lang="bg-BG"/>
              <a:t>помощ на </a:t>
            </a:r>
            <a:r>
              <a:rPr lang="ru-RU"/>
              <a:t>Програмата на Република България по фонд „Вътрешна сигурност“ за периода 2021 – 2027</a:t>
            </a:r>
            <a:endParaRPr lang="nl-BE"/>
          </a:p>
        </p:txBody>
      </p:sp>
    </p:spTree>
    <p:extLst>
      <p:ext uri="{BB962C8B-B14F-4D97-AF65-F5344CB8AC3E}">
        <p14:creationId xmlns:p14="http://schemas.microsoft.com/office/powerpoint/2010/main" val="1405063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0AA539-B97F-A565-EEC1-6D3C82145EF2}"/>
              </a:ext>
            </a:extLst>
          </p:cNvPr>
          <p:cNvSpPr>
            <a:spLocks noGrp="1"/>
          </p:cNvSpPr>
          <p:nvPr>
            <p:ph idx="1"/>
          </p:nvPr>
        </p:nvSpPr>
        <p:spPr>
          <a:xfrm>
            <a:off x="628650" y="3212976"/>
            <a:ext cx="7886700" cy="4351338"/>
          </a:xfrm>
        </p:spPr>
        <p:txBody>
          <a:bodyPr>
            <a:normAutofit/>
          </a:bodyPr>
          <a:lstStyle/>
          <a:p>
            <a:r>
              <a:rPr lang="en-GB" b="1">
                <a:solidFill>
                  <a:srgbClr val="0061AE"/>
                </a:solidFill>
                <a:effectLst/>
                <a:latin typeface="+mn-lt"/>
                <a:ea typeface="Aptos" panose="020B0004020202020204" pitchFamily="34" charset="0"/>
              </a:rPr>
              <a:t>Part 1: Online terror threats </a:t>
            </a:r>
          </a:p>
          <a:p>
            <a:r>
              <a:rPr lang="en-GB" b="1">
                <a:solidFill>
                  <a:srgbClr val="0061AE"/>
                </a:solidFill>
                <a:effectLst/>
                <a:latin typeface="+mn-lt"/>
                <a:ea typeface="Aptos" panose="020B0004020202020204" pitchFamily="34" charset="0"/>
              </a:rPr>
              <a:t>Part 2: Online terrorist activity</a:t>
            </a:r>
            <a:r>
              <a:rPr lang="en-GB">
                <a:solidFill>
                  <a:srgbClr val="0061AE"/>
                </a:solidFill>
                <a:effectLst/>
                <a:latin typeface="+mn-lt"/>
              </a:rPr>
              <a:t> </a:t>
            </a:r>
          </a:p>
          <a:p>
            <a:r>
              <a:rPr lang="en-GB" b="1">
                <a:solidFill>
                  <a:srgbClr val="0061AE"/>
                </a:solidFill>
                <a:effectLst/>
                <a:latin typeface="+mn-lt"/>
                <a:ea typeface="Aptos" panose="020B0004020202020204" pitchFamily="34" charset="0"/>
              </a:rPr>
              <a:t>Part 3:Countermeasures</a:t>
            </a:r>
            <a:r>
              <a:rPr lang="en-GB">
                <a:solidFill>
                  <a:srgbClr val="0061AE"/>
                </a:solidFill>
                <a:effectLst/>
                <a:latin typeface="+mn-lt"/>
              </a:rPr>
              <a:t> </a:t>
            </a:r>
          </a:p>
          <a:p>
            <a:r>
              <a:rPr lang="en-GB" b="1">
                <a:solidFill>
                  <a:srgbClr val="0061AE"/>
                </a:solidFill>
                <a:effectLst/>
                <a:latin typeface="+mn-lt"/>
                <a:ea typeface="Aptos" panose="020B0004020202020204" pitchFamily="34" charset="0"/>
              </a:rPr>
              <a:t>Part 4: Terrorist Content Online Regulation</a:t>
            </a:r>
            <a:r>
              <a:rPr lang="en-GB">
                <a:solidFill>
                  <a:srgbClr val="0061AE"/>
                </a:solidFill>
                <a:effectLst/>
                <a:latin typeface="+mn-lt"/>
              </a:rPr>
              <a:t> </a:t>
            </a:r>
            <a:endParaRPr lang="en-US">
              <a:solidFill>
                <a:srgbClr val="0061AE"/>
              </a:solidFill>
              <a:latin typeface="+mn-lt"/>
            </a:endParaRPr>
          </a:p>
        </p:txBody>
      </p:sp>
      <p:sp>
        <p:nvSpPr>
          <p:cNvPr id="4" name="Footer Placeholder 3">
            <a:extLst>
              <a:ext uri="{FF2B5EF4-FFF2-40B4-BE49-F238E27FC236}">
                <a16:creationId xmlns:a16="http://schemas.microsoft.com/office/drawing/2014/main" id="{B0229518-2DD9-A9E6-DBDE-DFD2ACD1568F}"/>
              </a:ext>
            </a:extLst>
          </p:cNvPr>
          <p:cNvSpPr>
            <a:spLocks noGrp="1"/>
          </p:cNvSpPr>
          <p:nvPr>
            <p:ph type="ftr" sz="quarter" idx="3"/>
          </p:nvPr>
        </p:nvSpPr>
        <p:spPr/>
        <p:txBody>
          <a:bodyPr/>
          <a:lstStyle/>
          <a:p>
            <a:r>
              <a:rPr lang="ru-RU"/>
              <a:t>Проект „Укрепване на капацитет, обмен на опит и изследователска дейност в сферата на сигурността “</a:t>
            </a:r>
            <a:r>
              <a:rPr lang="bg-BG"/>
              <a:t> с договор No. 812108-68-02.10.2024, се изпълнява с финансова</a:t>
            </a:r>
            <a:r>
              <a:rPr lang="en-US"/>
              <a:t> </a:t>
            </a:r>
            <a:r>
              <a:rPr lang="bg-BG"/>
              <a:t>помощ на </a:t>
            </a:r>
            <a:r>
              <a:rPr lang="ru-RU"/>
              <a:t>Програмата на Република България по фонд „Вътрешна сигурност“ за периода 2021 – 2027</a:t>
            </a:r>
            <a:endParaRPr lang="nl-BE"/>
          </a:p>
        </p:txBody>
      </p:sp>
      <p:sp>
        <p:nvSpPr>
          <p:cNvPr id="5" name="Title 1">
            <a:extLst>
              <a:ext uri="{FF2B5EF4-FFF2-40B4-BE49-F238E27FC236}">
                <a16:creationId xmlns:a16="http://schemas.microsoft.com/office/drawing/2014/main" id="{365D1B39-99A1-9A6D-9BFB-01F98F74F6ED}"/>
              </a:ext>
            </a:extLst>
          </p:cNvPr>
          <p:cNvSpPr>
            <a:spLocks noGrp="1"/>
          </p:cNvSpPr>
          <p:nvPr>
            <p:ph type="title"/>
          </p:nvPr>
        </p:nvSpPr>
        <p:spPr/>
        <p:txBody>
          <a:bodyPr>
            <a:normAutofit fontScale="90000"/>
          </a:bodyPr>
          <a:lstStyle/>
          <a:p>
            <a:r>
              <a:rPr lang="en-GB" sz="4400" b="1" kern="100">
                <a:effectLst/>
                <a:latin typeface="Aptos" panose="020B0004020202020204" pitchFamily="34" charset="0"/>
                <a:ea typeface="Aptos" panose="020B0004020202020204" pitchFamily="34" charset="0"/>
                <a:cs typeface="Times New Roman" panose="02020603050405020304" pitchFamily="18" charset="0"/>
              </a:rPr>
              <a:t>Online Radicalisation</a:t>
            </a:r>
            <a:endParaRPr lang="bg-BG"/>
          </a:p>
        </p:txBody>
      </p:sp>
      <p:sp>
        <p:nvSpPr>
          <p:cNvPr id="7" name="TextBox 6">
            <a:extLst>
              <a:ext uri="{FF2B5EF4-FFF2-40B4-BE49-F238E27FC236}">
                <a16:creationId xmlns:a16="http://schemas.microsoft.com/office/drawing/2014/main" id="{95B9D775-53A5-FA01-CD14-A3F67702E470}"/>
              </a:ext>
            </a:extLst>
          </p:cNvPr>
          <p:cNvSpPr txBox="1"/>
          <p:nvPr/>
        </p:nvSpPr>
        <p:spPr>
          <a:xfrm>
            <a:off x="395536" y="1700808"/>
            <a:ext cx="8496944" cy="1077218"/>
          </a:xfrm>
          <a:prstGeom prst="rect">
            <a:avLst/>
          </a:prstGeom>
          <a:noFill/>
        </p:spPr>
        <p:txBody>
          <a:bodyPr wrap="square">
            <a:spAutoFit/>
          </a:bodyPr>
          <a:lstStyle/>
          <a:p>
            <a:r>
              <a:rPr lang="en-GB" sz="3200" b="1" kern="100">
                <a:solidFill>
                  <a:srgbClr val="0061AE"/>
                </a:solidFill>
                <a:latin typeface="Aptos" panose="020B0004020202020204" pitchFamily="34" charset="0"/>
                <a:ea typeface="Aptos" panose="020B0004020202020204" pitchFamily="34" charset="0"/>
                <a:cs typeface="Times New Roman" panose="02020603050405020304" pitchFamily="18" charset="0"/>
              </a:rPr>
              <a:t>A</a:t>
            </a:r>
            <a:r>
              <a:rPr lang="en-GB" sz="3200" b="1" kern="100">
                <a:solidFill>
                  <a:srgbClr val="0061AE"/>
                </a:solidFill>
                <a:effectLst/>
                <a:latin typeface="Aptos" panose="020B0004020202020204" pitchFamily="34" charset="0"/>
                <a:ea typeface="Aptos" panose="020B0004020202020204" pitchFamily="34" charset="0"/>
                <a:cs typeface="Times New Roman" panose="02020603050405020304" pitchFamily="18" charset="0"/>
              </a:rPr>
              <a:t>nalysing the role of the internet and social media in radicalisation and recruitment:</a:t>
            </a:r>
            <a:endParaRPr lang="en-US" sz="3200" b="1">
              <a:solidFill>
                <a:srgbClr val="0061AE"/>
              </a:solidFill>
            </a:endParaRPr>
          </a:p>
        </p:txBody>
      </p:sp>
    </p:spTree>
    <p:extLst>
      <p:ext uri="{BB962C8B-B14F-4D97-AF65-F5344CB8AC3E}">
        <p14:creationId xmlns:p14="http://schemas.microsoft.com/office/powerpoint/2010/main" val="3942472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F21DA906-B507-4F60-A109-13ED24083D3F}"/>
              </a:ext>
            </a:extLst>
          </p:cNvPr>
          <p:cNvSpPr>
            <a:spLocks noGrp="1"/>
          </p:cNvSpPr>
          <p:nvPr>
            <p:ph type="ftr" sz="quarter" idx="3"/>
          </p:nvPr>
        </p:nvSpPr>
        <p:spPr/>
        <p:txBody>
          <a:bodyPr/>
          <a:lstStyle/>
          <a:p>
            <a:r>
              <a:rPr lang="ru-RU"/>
              <a:t>Проект „Укрепване на капацитет, обмен на опит и изследователска дейност в сферата на сигурността “</a:t>
            </a:r>
            <a:r>
              <a:rPr lang="bg-BG"/>
              <a:t> с договор No. 812108-68-02.10.2024, се изпълнява с финансова</a:t>
            </a:r>
            <a:r>
              <a:rPr lang="en-US"/>
              <a:t> </a:t>
            </a:r>
            <a:r>
              <a:rPr lang="bg-BG"/>
              <a:t>помощ на </a:t>
            </a:r>
            <a:r>
              <a:rPr lang="ru-RU"/>
              <a:t>Програмата на Република България по фонд „Вътрешна сигурност“ за периода 2021 – 2027</a:t>
            </a:r>
            <a:endParaRPr lang="nl-BE"/>
          </a:p>
        </p:txBody>
      </p:sp>
      <p:sp>
        <p:nvSpPr>
          <p:cNvPr id="5" name="Title 1">
            <a:extLst>
              <a:ext uri="{FF2B5EF4-FFF2-40B4-BE49-F238E27FC236}">
                <a16:creationId xmlns:a16="http://schemas.microsoft.com/office/drawing/2014/main" id="{963AAD12-4DFB-614E-1B1B-40C533BF84A6}"/>
              </a:ext>
            </a:extLst>
          </p:cNvPr>
          <p:cNvSpPr>
            <a:spLocks noGrp="1"/>
          </p:cNvSpPr>
          <p:nvPr>
            <p:ph type="title"/>
          </p:nvPr>
        </p:nvSpPr>
        <p:spPr/>
        <p:txBody>
          <a:bodyPr>
            <a:normAutofit fontScale="90000"/>
          </a:bodyPr>
          <a:lstStyle/>
          <a:p>
            <a:r>
              <a:rPr lang="en-GB" sz="4400" b="1" kern="100">
                <a:effectLst/>
                <a:latin typeface="Aptos" panose="020B0004020202020204" pitchFamily="34" charset="0"/>
                <a:ea typeface="Aptos" panose="020B0004020202020204" pitchFamily="34" charset="0"/>
                <a:cs typeface="Times New Roman" panose="02020603050405020304" pitchFamily="18" charset="0"/>
              </a:rPr>
              <a:t>Online Radicalisation</a:t>
            </a:r>
            <a:endParaRPr lang="bg-BG"/>
          </a:p>
        </p:txBody>
      </p:sp>
      <p:pic>
        <p:nvPicPr>
          <p:cNvPr id="1026" name="Picture 2" descr="Unmasking Cyber Terrorists in the ...">
            <a:extLst>
              <a:ext uri="{FF2B5EF4-FFF2-40B4-BE49-F238E27FC236}">
                <a16:creationId xmlns:a16="http://schemas.microsoft.com/office/drawing/2014/main" id="{758C9A48-3A88-FB7D-23B1-92A73D2E657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0086" y="1340768"/>
            <a:ext cx="8743828" cy="4896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6100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4E024C-1981-5E8C-6873-D380211BD53B}"/>
              </a:ext>
            </a:extLst>
          </p:cNvPr>
          <p:cNvSpPr>
            <a:spLocks noGrp="1"/>
          </p:cNvSpPr>
          <p:nvPr>
            <p:ph idx="1"/>
          </p:nvPr>
        </p:nvSpPr>
        <p:spPr>
          <a:xfrm>
            <a:off x="628650" y="1495325"/>
            <a:ext cx="7886700" cy="4351338"/>
          </a:xfrm>
        </p:spPr>
        <p:txBody>
          <a:bodyPr/>
          <a:lstStyle/>
          <a:p>
            <a:pPr marL="0" indent="0">
              <a:buNone/>
            </a:pPr>
            <a:r>
              <a:rPr lang="en-GB" sz="4000" b="1">
                <a:latin typeface="+mj-lt"/>
                <a:ea typeface="Aptos" panose="020B0004020202020204" pitchFamily="34" charset="0"/>
              </a:rPr>
              <a:t>Scale of the challenge in 2022:</a:t>
            </a:r>
            <a:endParaRPr lang="en-GB" sz="4000" b="1">
              <a:effectLst/>
              <a:latin typeface="+mj-lt"/>
              <a:ea typeface="Aptos" panose="020B0004020202020204" pitchFamily="34" charset="0"/>
            </a:endParaRPr>
          </a:p>
          <a:p>
            <a:pPr marL="0" indent="0">
              <a:buNone/>
            </a:pPr>
            <a:endParaRPr lang="en-GB" sz="1800">
              <a:effectLst/>
              <a:latin typeface="Times New Roman" panose="02020603050405020304" pitchFamily="18" charset="0"/>
              <a:ea typeface="Aptos" panose="020B0004020202020204" pitchFamily="34" charset="0"/>
            </a:endParaRPr>
          </a:p>
          <a:p>
            <a:r>
              <a:rPr lang="en-GB" b="1">
                <a:effectLst/>
                <a:latin typeface="+mn-lt"/>
                <a:ea typeface="Aptos" panose="020B0004020202020204" pitchFamily="34" charset="0"/>
              </a:rPr>
              <a:t>Facebook </a:t>
            </a:r>
            <a:r>
              <a:rPr lang="en-GB">
                <a:effectLst/>
                <a:latin typeface="+mn-lt"/>
                <a:ea typeface="Aptos" panose="020B0004020202020204" pitchFamily="34" charset="0"/>
              </a:rPr>
              <a:t>removed a total of 54 million items of terrorist content </a:t>
            </a:r>
          </a:p>
          <a:p>
            <a:r>
              <a:rPr lang="en-GB" b="1">
                <a:effectLst/>
                <a:latin typeface="+mn-lt"/>
                <a:ea typeface="Aptos" panose="020B0004020202020204" pitchFamily="34" charset="0"/>
              </a:rPr>
              <a:t>YouTube</a:t>
            </a:r>
            <a:r>
              <a:rPr lang="en-GB">
                <a:effectLst/>
                <a:latin typeface="+mn-lt"/>
                <a:ea typeface="Aptos" panose="020B0004020202020204" pitchFamily="34" charset="0"/>
              </a:rPr>
              <a:t> removed 273,016 videos that promoted violence and violent extremism</a:t>
            </a:r>
          </a:p>
          <a:p>
            <a:r>
              <a:rPr lang="en-GB" b="1">
                <a:effectLst/>
                <a:latin typeface="+mn-lt"/>
                <a:ea typeface="Aptos" panose="020B0004020202020204" pitchFamily="34" charset="0"/>
              </a:rPr>
              <a:t>Twitter</a:t>
            </a:r>
            <a:r>
              <a:rPr lang="en-GB">
                <a:effectLst/>
                <a:latin typeface="+mn-lt"/>
                <a:ea typeface="Aptos" panose="020B0004020202020204" pitchFamily="34" charset="0"/>
              </a:rPr>
              <a:t> suspended a total of 112,360 accounts for the same reason</a:t>
            </a:r>
            <a:r>
              <a:rPr lang="en-GB">
                <a:effectLst/>
                <a:latin typeface="+mn-lt"/>
              </a:rPr>
              <a:t> </a:t>
            </a:r>
            <a:endParaRPr lang="en-US">
              <a:latin typeface="+mn-lt"/>
            </a:endParaRPr>
          </a:p>
        </p:txBody>
      </p:sp>
      <p:sp>
        <p:nvSpPr>
          <p:cNvPr id="4" name="Footer Placeholder 3">
            <a:extLst>
              <a:ext uri="{FF2B5EF4-FFF2-40B4-BE49-F238E27FC236}">
                <a16:creationId xmlns:a16="http://schemas.microsoft.com/office/drawing/2014/main" id="{C7741A16-F0F0-A369-276B-335AD4B6BA56}"/>
              </a:ext>
            </a:extLst>
          </p:cNvPr>
          <p:cNvSpPr>
            <a:spLocks noGrp="1"/>
          </p:cNvSpPr>
          <p:nvPr>
            <p:ph type="ftr" sz="quarter" idx="3"/>
          </p:nvPr>
        </p:nvSpPr>
        <p:spPr/>
        <p:txBody>
          <a:bodyPr/>
          <a:lstStyle/>
          <a:p>
            <a:r>
              <a:rPr lang="ru-RU"/>
              <a:t>Проект „Укрепване на капацитет, обмен на опит и изследователска дейност в сферата на сигурността “</a:t>
            </a:r>
            <a:r>
              <a:rPr lang="bg-BG"/>
              <a:t> с договор No. 812108-68-02.10.2024, се изпълнява с финансова</a:t>
            </a:r>
            <a:r>
              <a:rPr lang="en-US"/>
              <a:t> </a:t>
            </a:r>
            <a:r>
              <a:rPr lang="bg-BG"/>
              <a:t>помощ на </a:t>
            </a:r>
            <a:r>
              <a:rPr lang="ru-RU"/>
              <a:t>Програмата на Република България по фонд „Вътрешна сигурност“ за периода 2021 – 2027</a:t>
            </a:r>
            <a:endParaRPr lang="nl-BE"/>
          </a:p>
        </p:txBody>
      </p:sp>
      <p:sp>
        <p:nvSpPr>
          <p:cNvPr id="5" name="Title 1">
            <a:extLst>
              <a:ext uri="{FF2B5EF4-FFF2-40B4-BE49-F238E27FC236}">
                <a16:creationId xmlns:a16="http://schemas.microsoft.com/office/drawing/2014/main" id="{D0E8ADC2-BE37-7AB5-F109-8DE9ECC2315B}"/>
              </a:ext>
            </a:extLst>
          </p:cNvPr>
          <p:cNvSpPr>
            <a:spLocks noGrp="1"/>
          </p:cNvSpPr>
          <p:nvPr>
            <p:ph type="title"/>
          </p:nvPr>
        </p:nvSpPr>
        <p:spPr/>
        <p:txBody>
          <a:bodyPr>
            <a:normAutofit fontScale="90000"/>
          </a:bodyPr>
          <a:lstStyle/>
          <a:p>
            <a:r>
              <a:rPr lang="en-GB" sz="4400" b="1" kern="100">
                <a:effectLst/>
                <a:latin typeface="Aptos" panose="020B0004020202020204" pitchFamily="34" charset="0"/>
                <a:ea typeface="Aptos" panose="020B0004020202020204" pitchFamily="34" charset="0"/>
                <a:cs typeface="Times New Roman" panose="02020603050405020304" pitchFamily="18" charset="0"/>
              </a:rPr>
              <a:t>Online Radicalisation</a:t>
            </a:r>
            <a:endParaRPr lang="bg-BG"/>
          </a:p>
        </p:txBody>
      </p:sp>
    </p:spTree>
    <p:extLst>
      <p:ext uri="{BB962C8B-B14F-4D97-AF65-F5344CB8AC3E}">
        <p14:creationId xmlns:p14="http://schemas.microsoft.com/office/powerpoint/2010/main" val="13726388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2489258-006E-F79D-A5D4-F26201AA00A3}"/>
              </a:ext>
            </a:extLst>
          </p:cNvPr>
          <p:cNvSpPr>
            <a:spLocks noGrp="1"/>
          </p:cNvSpPr>
          <p:nvPr>
            <p:ph type="ftr" sz="quarter" idx="3"/>
          </p:nvPr>
        </p:nvSpPr>
        <p:spPr/>
        <p:txBody>
          <a:bodyPr/>
          <a:lstStyle/>
          <a:p>
            <a:r>
              <a:rPr lang="ru-RU"/>
              <a:t>Проект „Укрепване на капацитет, обмен на опит и изследователска дейност в сферата на сигурността “</a:t>
            </a:r>
            <a:r>
              <a:rPr lang="bg-BG"/>
              <a:t> с договор No. 812108-68-02.10.2024, се изпълнява с финансова</a:t>
            </a:r>
            <a:r>
              <a:rPr lang="en-US"/>
              <a:t> </a:t>
            </a:r>
            <a:r>
              <a:rPr lang="bg-BG"/>
              <a:t>помощ на </a:t>
            </a:r>
            <a:r>
              <a:rPr lang="ru-RU"/>
              <a:t>Програмата на Република България по фонд „Вътрешна сигурност“ за периода 2021 – 2027</a:t>
            </a:r>
            <a:endParaRPr lang="nl-BE"/>
          </a:p>
        </p:txBody>
      </p:sp>
      <p:sp>
        <p:nvSpPr>
          <p:cNvPr id="5" name="Title 1">
            <a:extLst>
              <a:ext uri="{FF2B5EF4-FFF2-40B4-BE49-F238E27FC236}">
                <a16:creationId xmlns:a16="http://schemas.microsoft.com/office/drawing/2014/main" id="{A57AAF37-2238-5020-ED28-6840BB6138C7}"/>
              </a:ext>
            </a:extLst>
          </p:cNvPr>
          <p:cNvSpPr>
            <a:spLocks noGrp="1"/>
          </p:cNvSpPr>
          <p:nvPr>
            <p:ph type="title"/>
          </p:nvPr>
        </p:nvSpPr>
        <p:spPr/>
        <p:txBody>
          <a:bodyPr>
            <a:normAutofit fontScale="90000"/>
          </a:bodyPr>
          <a:lstStyle/>
          <a:p>
            <a:r>
              <a:rPr lang="en-GB" sz="4400" b="1" kern="100">
                <a:effectLst/>
                <a:latin typeface="Aptos" panose="020B0004020202020204" pitchFamily="34" charset="0"/>
                <a:ea typeface="Aptos" panose="020B0004020202020204" pitchFamily="34" charset="0"/>
                <a:cs typeface="Times New Roman" panose="02020603050405020304" pitchFamily="18" charset="0"/>
              </a:rPr>
              <a:t>Part 1: Online Terror Threats</a:t>
            </a:r>
            <a:endParaRPr lang="bg-BG"/>
          </a:p>
        </p:txBody>
      </p:sp>
      <p:pic>
        <p:nvPicPr>
          <p:cNvPr id="4098" name="Picture 2" descr="Trends in Cyber-Terrorism 2021 - ICT">
            <a:extLst>
              <a:ext uri="{FF2B5EF4-FFF2-40B4-BE49-F238E27FC236}">
                <a16:creationId xmlns:a16="http://schemas.microsoft.com/office/drawing/2014/main" id="{7E124969-041A-95BF-8136-C7BB3254B12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1268760"/>
            <a:ext cx="8087679" cy="504056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4538A57-261A-497E-8887-5210514CE838}"/>
              </a:ext>
            </a:extLst>
          </p:cNvPr>
          <p:cNvSpPr txBox="1"/>
          <p:nvPr/>
        </p:nvSpPr>
        <p:spPr>
          <a:xfrm>
            <a:off x="4572000" y="2116006"/>
            <a:ext cx="3528392" cy="3170099"/>
          </a:xfrm>
          <a:prstGeom prst="rect">
            <a:avLst/>
          </a:prstGeom>
          <a:noFill/>
        </p:spPr>
        <p:txBody>
          <a:bodyPr wrap="square" rtlCol="0">
            <a:spAutoFit/>
          </a:bodyPr>
          <a:lstStyle/>
          <a:p>
            <a:r>
              <a:rPr lang="en-US" sz="4000" b="1">
                <a:solidFill>
                  <a:srgbClr val="FFD800"/>
                </a:solidFill>
              </a:rPr>
              <a:t>Why do terrorist’s use the internet to conduct their operations?</a:t>
            </a:r>
          </a:p>
        </p:txBody>
      </p:sp>
    </p:spTree>
    <p:extLst>
      <p:ext uri="{BB962C8B-B14F-4D97-AF65-F5344CB8AC3E}">
        <p14:creationId xmlns:p14="http://schemas.microsoft.com/office/powerpoint/2010/main" val="610089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02C0CF-AEEF-42D1-C885-F91C21BE4137}"/>
              </a:ext>
            </a:extLst>
          </p:cNvPr>
          <p:cNvSpPr>
            <a:spLocks noGrp="1"/>
          </p:cNvSpPr>
          <p:nvPr>
            <p:ph idx="1"/>
          </p:nvPr>
        </p:nvSpPr>
        <p:spPr>
          <a:xfrm>
            <a:off x="4587335" y="1844824"/>
            <a:ext cx="7886700" cy="4351338"/>
          </a:xfrm>
        </p:spPr>
        <p:txBody>
          <a:bodyPr>
            <a:normAutofit/>
          </a:bodyPr>
          <a:lstStyle/>
          <a:p>
            <a:pPr marL="0" indent="0">
              <a:buNone/>
            </a:pPr>
            <a:r>
              <a:rPr lang="en-GB" sz="2400" b="1">
                <a:effectLst/>
                <a:latin typeface="+mn-lt"/>
                <a:ea typeface="Aptos" panose="020B0004020202020204" pitchFamily="34" charset="0"/>
              </a:rPr>
              <a:t>Limitless content</a:t>
            </a:r>
            <a:r>
              <a:rPr lang="en-GB" sz="2400" b="1">
                <a:effectLst/>
                <a:latin typeface="+mn-lt"/>
              </a:rPr>
              <a:t> </a:t>
            </a:r>
          </a:p>
          <a:p>
            <a:pPr marL="0" indent="0">
              <a:buNone/>
            </a:pPr>
            <a:r>
              <a:rPr lang="en-GB" sz="2400" b="1">
                <a:effectLst/>
                <a:latin typeface="+mn-lt"/>
                <a:ea typeface="Aptos" panose="020B0004020202020204" pitchFamily="34" charset="0"/>
              </a:rPr>
              <a:t>Efficient recruitment</a:t>
            </a:r>
            <a:r>
              <a:rPr lang="en-GB" sz="2400" b="1">
                <a:effectLst/>
                <a:latin typeface="+mn-lt"/>
              </a:rPr>
              <a:t> </a:t>
            </a:r>
          </a:p>
          <a:p>
            <a:pPr marL="0" indent="0">
              <a:buNone/>
            </a:pPr>
            <a:r>
              <a:rPr lang="en-GB" sz="2400" b="1">
                <a:effectLst/>
                <a:latin typeface="+mn-lt"/>
                <a:ea typeface="Aptos" panose="020B0004020202020204" pitchFamily="34" charset="0"/>
              </a:rPr>
              <a:t>Low barrier of access</a:t>
            </a:r>
            <a:r>
              <a:rPr lang="en-GB" sz="2400" b="1">
                <a:effectLst/>
                <a:latin typeface="+mn-lt"/>
              </a:rPr>
              <a:t> </a:t>
            </a:r>
          </a:p>
          <a:p>
            <a:pPr marL="0" indent="0">
              <a:buNone/>
            </a:pPr>
            <a:r>
              <a:rPr lang="en-GB" sz="2400" b="1">
                <a:effectLst/>
                <a:latin typeface="+mn-lt"/>
                <a:ea typeface="Aptos" panose="020B0004020202020204" pitchFamily="34" charset="0"/>
              </a:rPr>
              <a:t>Unregulated domain</a:t>
            </a:r>
            <a:r>
              <a:rPr lang="en-GB" sz="2400" b="1">
                <a:effectLst/>
                <a:latin typeface="+mn-lt"/>
              </a:rPr>
              <a:t> </a:t>
            </a:r>
          </a:p>
          <a:p>
            <a:pPr marL="0" indent="0">
              <a:buNone/>
            </a:pPr>
            <a:r>
              <a:rPr lang="en-GB" sz="2400" b="1">
                <a:effectLst/>
                <a:latin typeface="+mn-lt"/>
                <a:ea typeface="Aptos" panose="020B0004020202020204" pitchFamily="34" charset="0"/>
              </a:rPr>
              <a:t>Anonymity</a:t>
            </a:r>
            <a:r>
              <a:rPr lang="en-GB" sz="2400" b="1">
                <a:effectLst/>
                <a:latin typeface="+mn-lt"/>
              </a:rPr>
              <a:t> </a:t>
            </a:r>
            <a:r>
              <a:rPr lang="en-GB" sz="2400" b="1">
                <a:effectLst/>
                <a:latin typeface="+mn-lt"/>
                <a:ea typeface="Aptos" panose="020B0004020202020204" pitchFamily="34" charset="0"/>
              </a:rPr>
              <a:t>Encryption privacy</a:t>
            </a:r>
            <a:r>
              <a:rPr lang="en-GB" sz="2400" b="1" kern="0">
                <a:solidFill>
                  <a:srgbClr val="000000"/>
                </a:solidFill>
                <a:effectLst/>
                <a:latin typeface="+mn-lt"/>
                <a:ea typeface="Times New Roman" panose="02020603050405020304" pitchFamily="18" charset="0"/>
              </a:rPr>
              <a:t> </a:t>
            </a:r>
            <a:endParaRPr lang="en-GB" sz="2400" b="1">
              <a:effectLst/>
              <a:latin typeface="+mn-lt"/>
            </a:endParaRPr>
          </a:p>
          <a:p>
            <a:pPr marL="0" indent="0">
              <a:buNone/>
            </a:pPr>
            <a:r>
              <a:rPr lang="en-GB" sz="2400" b="1">
                <a:effectLst/>
                <a:latin typeface="+mn-lt"/>
                <a:ea typeface="Aptos" panose="020B0004020202020204" pitchFamily="34" charset="0"/>
              </a:rPr>
              <a:t>Expert knowledge</a:t>
            </a:r>
            <a:r>
              <a:rPr lang="en-GB" sz="2400" b="1">
                <a:effectLst/>
                <a:latin typeface="+mn-lt"/>
              </a:rPr>
              <a:t> </a:t>
            </a:r>
          </a:p>
          <a:p>
            <a:pPr marL="0" indent="0">
              <a:buNone/>
            </a:pPr>
            <a:r>
              <a:rPr lang="en-GB" sz="2400" b="1">
                <a:effectLst/>
                <a:latin typeface="+mn-lt"/>
                <a:ea typeface="Aptos" panose="020B0004020202020204" pitchFamily="34" charset="0"/>
              </a:rPr>
              <a:t>Multidirectional communications</a:t>
            </a:r>
            <a:r>
              <a:rPr lang="en-GB" sz="2400" b="1">
                <a:effectLst/>
                <a:latin typeface="+mn-lt"/>
              </a:rPr>
              <a:t>  </a:t>
            </a:r>
          </a:p>
          <a:p>
            <a:pPr marL="0" indent="0">
              <a:buNone/>
            </a:pPr>
            <a:r>
              <a:rPr lang="en-GB" sz="2400" b="1">
                <a:effectLst/>
                <a:latin typeface="+mn-lt"/>
                <a:ea typeface="Aptos" panose="020B0004020202020204" pitchFamily="34" charset="0"/>
              </a:rPr>
              <a:t>Targeting the vulnerable</a:t>
            </a:r>
            <a:r>
              <a:rPr lang="en-GB" sz="2400" b="1">
                <a:effectLst/>
                <a:latin typeface="+mn-lt"/>
              </a:rPr>
              <a:t> </a:t>
            </a:r>
            <a:endParaRPr lang="en-US" sz="2400" b="1">
              <a:latin typeface="+mn-lt"/>
            </a:endParaRPr>
          </a:p>
        </p:txBody>
      </p:sp>
      <p:sp>
        <p:nvSpPr>
          <p:cNvPr id="4" name="Footer Placeholder 3">
            <a:extLst>
              <a:ext uri="{FF2B5EF4-FFF2-40B4-BE49-F238E27FC236}">
                <a16:creationId xmlns:a16="http://schemas.microsoft.com/office/drawing/2014/main" id="{CC974ED3-18D4-A272-2699-81C1BB41133E}"/>
              </a:ext>
            </a:extLst>
          </p:cNvPr>
          <p:cNvSpPr>
            <a:spLocks noGrp="1"/>
          </p:cNvSpPr>
          <p:nvPr>
            <p:ph type="ftr" sz="quarter" idx="3"/>
          </p:nvPr>
        </p:nvSpPr>
        <p:spPr/>
        <p:txBody>
          <a:bodyPr/>
          <a:lstStyle/>
          <a:p>
            <a:r>
              <a:rPr lang="ru-RU"/>
              <a:t>Проект „Укрепване на капацитет, обмен на опит и изследователска дейност в сферата на сигурността “</a:t>
            </a:r>
            <a:r>
              <a:rPr lang="bg-BG"/>
              <a:t> с договор No. 812108-68-02.10.2024, се изпълнява с финансова</a:t>
            </a:r>
            <a:r>
              <a:rPr lang="en-US"/>
              <a:t> </a:t>
            </a:r>
            <a:r>
              <a:rPr lang="bg-BG"/>
              <a:t>помощ на </a:t>
            </a:r>
            <a:r>
              <a:rPr lang="ru-RU"/>
              <a:t>Програмата на Република България по фонд „Вътрешна сигурност“ за периода 2021 – 2027</a:t>
            </a:r>
            <a:endParaRPr lang="nl-BE"/>
          </a:p>
        </p:txBody>
      </p:sp>
      <p:sp>
        <p:nvSpPr>
          <p:cNvPr id="7" name="Title 1">
            <a:extLst>
              <a:ext uri="{FF2B5EF4-FFF2-40B4-BE49-F238E27FC236}">
                <a16:creationId xmlns:a16="http://schemas.microsoft.com/office/drawing/2014/main" id="{EC0CC0F8-D17F-23D1-C5BD-AE1DA8C64553}"/>
              </a:ext>
            </a:extLst>
          </p:cNvPr>
          <p:cNvSpPr>
            <a:spLocks noGrp="1"/>
          </p:cNvSpPr>
          <p:nvPr>
            <p:ph type="title"/>
          </p:nvPr>
        </p:nvSpPr>
        <p:spPr/>
        <p:txBody>
          <a:bodyPr>
            <a:normAutofit fontScale="90000"/>
          </a:bodyPr>
          <a:lstStyle/>
          <a:p>
            <a:r>
              <a:rPr lang="en-GB" sz="4400" b="1" kern="100">
                <a:effectLst/>
                <a:latin typeface="Aptos" panose="020B0004020202020204" pitchFamily="34" charset="0"/>
                <a:ea typeface="Aptos" panose="020B0004020202020204" pitchFamily="34" charset="0"/>
                <a:cs typeface="Times New Roman" panose="02020603050405020304" pitchFamily="18" charset="0"/>
              </a:rPr>
              <a:t>Part 1: Online Terror Threats</a:t>
            </a:r>
            <a:endParaRPr lang="bg-BG"/>
          </a:p>
        </p:txBody>
      </p:sp>
      <p:pic>
        <p:nvPicPr>
          <p:cNvPr id="3074" name="Picture 2" descr="Cyber Terrorism">
            <a:extLst>
              <a:ext uri="{FF2B5EF4-FFF2-40B4-BE49-F238E27FC236}">
                <a16:creationId xmlns:a16="http://schemas.microsoft.com/office/drawing/2014/main" id="{9B22458F-38A1-B3B5-2630-B60F5AB85F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111" y="1726778"/>
            <a:ext cx="3888432" cy="3888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68850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9B03CD-582E-8A99-9C78-2E85DF75B790}"/>
              </a:ext>
            </a:extLst>
          </p:cNvPr>
          <p:cNvSpPr>
            <a:spLocks noGrp="1"/>
          </p:cNvSpPr>
          <p:nvPr>
            <p:ph idx="1"/>
          </p:nvPr>
        </p:nvSpPr>
        <p:spPr>
          <a:xfrm>
            <a:off x="3635896" y="1326096"/>
            <a:ext cx="5023470" cy="4854175"/>
          </a:xfrm>
        </p:spPr>
        <p:txBody>
          <a:bodyPr>
            <a:normAutofit/>
          </a:bodyPr>
          <a:lstStyle/>
          <a:p>
            <a:pPr marL="0" indent="0" algn="ctr">
              <a:buNone/>
            </a:pPr>
            <a:r>
              <a:rPr lang="en-GB" b="1">
                <a:effectLst/>
                <a:latin typeface="+mn-lt"/>
                <a:ea typeface="Aptos" panose="020B0004020202020204" pitchFamily="34" charset="0"/>
              </a:rPr>
              <a:t>Case study: Younes </a:t>
            </a:r>
            <a:r>
              <a:rPr lang="en-GB" b="1" err="1">
                <a:effectLst/>
                <a:latin typeface="+mn-lt"/>
                <a:ea typeface="Aptos" panose="020B0004020202020204" pitchFamily="34" charset="0"/>
              </a:rPr>
              <a:t>Tsouli</a:t>
            </a:r>
            <a:endParaRPr lang="en-GB" b="1">
              <a:latin typeface="+mn-lt"/>
              <a:ea typeface="Aptos" panose="020B0004020202020204" pitchFamily="34" charset="0"/>
            </a:endParaRPr>
          </a:p>
          <a:p>
            <a:pPr marL="0" indent="0">
              <a:buNone/>
            </a:pPr>
            <a:endParaRPr lang="en-GB" b="1">
              <a:effectLst/>
              <a:latin typeface="+mn-lt"/>
            </a:endParaRPr>
          </a:p>
          <a:p>
            <a:r>
              <a:rPr lang="en-GB" sz="2400">
                <a:effectLst/>
                <a:latin typeface="+mn-lt"/>
                <a:ea typeface="Aptos" panose="020B0004020202020204" pitchFamily="34" charset="0"/>
              </a:rPr>
              <a:t>Moroccan born </a:t>
            </a:r>
            <a:endParaRPr lang="en-GB" sz="2400" b="1">
              <a:effectLst/>
              <a:latin typeface="+mn-lt"/>
            </a:endParaRPr>
          </a:p>
          <a:p>
            <a:r>
              <a:rPr lang="en-GB" sz="2400">
                <a:effectLst/>
                <a:latin typeface="+mn-lt"/>
                <a:ea typeface="Aptos" panose="020B0004020202020204" pitchFamily="34" charset="0"/>
              </a:rPr>
              <a:t>‘</a:t>
            </a:r>
            <a:r>
              <a:rPr lang="en-GB" sz="2400" err="1">
                <a:effectLst/>
                <a:latin typeface="+mn-lt"/>
                <a:ea typeface="Aptos" panose="020B0004020202020204" pitchFamily="34" charset="0"/>
              </a:rPr>
              <a:t>Irhabi</a:t>
            </a:r>
            <a:r>
              <a:rPr lang="en-GB" sz="2400">
                <a:effectLst/>
                <a:latin typeface="+mn-lt"/>
                <a:ea typeface="Aptos" panose="020B0004020202020204" pitchFamily="34" charset="0"/>
              </a:rPr>
              <a:t> 007’</a:t>
            </a:r>
            <a:r>
              <a:rPr lang="en-GB" sz="2400">
                <a:effectLst/>
                <a:latin typeface="+mn-lt"/>
              </a:rPr>
              <a:t> / ‘</a:t>
            </a:r>
            <a:r>
              <a:rPr lang="en-GB" sz="2400" err="1">
                <a:latin typeface="+mn-lt"/>
              </a:rPr>
              <a:t>Terrorst</a:t>
            </a:r>
            <a:r>
              <a:rPr lang="en-GB" sz="2400">
                <a:latin typeface="+mn-lt"/>
              </a:rPr>
              <a:t> 007’</a:t>
            </a:r>
          </a:p>
          <a:p>
            <a:r>
              <a:rPr lang="en-GB" sz="2400">
                <a:latin typeface="+mn-lt"/>
              </a:rPr>
              <a:t>London, UK, 2005</a:t>
            </a:r>
          </a:p>
          <a:p>
            <a:r>
              <a:rPr lang="en-GB" sz="2400">
                <a:latin typeface="+mn-lt"/>
              </a:rPr>
              <a:t>Targeted military personnel </a:t>
            </a:r>
          </a:p>
          <a:p>
            <a:r>
              <a:rPr lang="en-GB" sz="2400">
                <a:latin typeface="+mn-lt"/>
              </a:rPr>
              <a:t>Social media surveillance</a:t>
            </a:r>
          </a:p>
          <a:p>
            <a:r>
              <a:rPr lang="en-GB" sz="2400">
                <a:effectLst/>
                <a:latin typeface="+mn-lt"/>
                <a:ea typeface="Aptos" panose="020B0004020202020204" pitchFamily="34" charset="0"/>
              </a:rPr>
              <a:t>€2.5million fraudulent transactions </a:t>
            </a:r>
          </a:p>
          <a:p>
            <a:r>
              <a:rPr lang="en-GB" sz="2400">
                <a:effectLst/>
                <a:latin typeface="+mn-lt"/>
                <a:ea typeface="Aptos" panose="020B0004020202020204" pitchFamily="34" charset="0"/>
              </a:rPr>
              <a:t>16-year custodial sentence </a:t>
            </a:r>
            <a:endParaRPr lang="en-US" sz="2400">
              <a:latin typeface="+mn-lt"/>
            </a:endParaRPr>
          </a:p>
        </p:txBody>
      </p:sp>
      <p:sp>
        <p:nvSpPr>
          <p:cNvPr id="4" name="Footer Placeholder 3">
            <a:extLst>
              <a:ext uri="{FF2B5EF4-FFF2-40B4-BE49-F238E27FC236}">
                <a16:creationId xmlns:a16="http://schemas.microsoft.com/office/drawing/2014/main" id="{B246644C-50D3-57BF-3373-48EB4F1D6A47}"/>
              </a:ext>
            </a:extLst>
          </p:cNvPr>
          <p:cNvSpPr>
            <a:spLocks noGrp="1"/>
          </p:cNvSpPr>
          <p:nvPr>
            <p:ph type="ftr" sz="quarter" idx="3"/>
          </p:nvPr>
        </p:nvSpPr>
        <p:spPr/>
        <p:txBody>
          <a:bodyPr/>
          <a:lstStyle/>
          <a:p>
            <a:r>
              <a:rPr lang="ru-RU"/>
              <a:t>Проект „Укрепване на капацитет, обмен на опит и изследователска дейност в сферата на сигурността “</a:t>
            </a:r>
            <a:r>
              <a:rPr lang="bg-BG"/>
              <a:t> с договор No. 812108-68-02.10.2024, се изпълнява с финансова</a:t>
            </a:r>
            <a:r>
              <a:rPr lang="en-US"/>
              <a:t> </a:t>
            </a:r>
            <a:r>
              <a:rPr lang="bg-BG"/>
              <a:t>помощ на </a:t>
            </a:r>
            <a:r>
              <a:rPr lang="ru-RU"/>
              <a:t>Програмата на Република България по фонд „Вътрешна сигурност“ за периода 2021 – 2027</a:t>
            </a:r>
            <a:endParaRPr lang="nl-BE"/>
          </a:p>
        </p:txBody>
      </p:sp>
      <p:sp>
        <p:nvSpPr>
          <p:cNvPr id="5" name="Title 1">
            <a:extLst>
              <a:ext uri="{FF2B5EF4-FFF2-40B4-BE49-F238E27FC236}">
                <a16:creationId xmlns:a16="http://schemas.microsoft.com/office/drawing/2014/main" id="{F21E0E91-AE57-8E28-226F-F12491232E76}"/>
              </a:ext>
            </a:extLst>
          </p:cNvPr>
          <p:cNvSpPr>
            <a:spLocks noGrp="1"/>
          </p:cNvSpPr>
          <p:nvPr>
            <p:ph type="title"/>
          </p:nvPr>
        </p:nvSpPr>
        <p:spPr/>
        <p:txBody>
          <a:bodyPr>
            <a:normAutofit fontScale="90000"/>
          </a:bodyPr>
          <a:lstStyle/>
          <a:p>
            <a:r>
              <a:rPr lang="en-GB" sz="4400" b="1" kern="100">
                <a:effectLst/>
                <a:latin typeface="Aptos" panose="020B0004020202020204" pitchFamily="34" charset="0"/>
                <a:ea typeface="Aptos" panose="020B0004020202020204" pitchFamily="34" charset="0"/>
                <a:cs typeface="Times New Roman" panose="02020603050405020304" pitchFamily="18" charset="0"/>
              </a:rPr>
              <a:t>Part 1: Online Terror Threats</a:t>
            </a:r>
            <a:endParaRPr lang="bg-BG"/>
          </a:p>
        </p:txBody>
      </p:sp>
      <p:pic>
        <p:nvPicPr>
          <p:cNvPr id="9218" name="Picture 2" descr="IT 'anorak' who spread al-Qa'eda hate">
            <a:extLst>
              <a:ext uri="{FF2B5EF4-FFF2-40B4-BE49-F238E27FC236}">
                <a16:creationId xmlns:a16="http://schemas.microsoft.com/office/drawing/2014/main" id="{B1FE2874-BEDE-5FAD-F3AD-60795B22D3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378" y="1122086"/>
            <a:ext cx="3125676" cy="3021487"/>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BBC NEWS | Americas | The world's most ...">
            <a:extLst>
              <a:ext uri="{FF2B5EF4-FFF2-40B4-BE49-F238E27FC236}">
                <a16:creationId xmlns:a16="http://schemas.microsoft.com/office/drawing/2014/main" id="{577053C9-FABF-9319-B170-1F709CA6AC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378" y="4115219"/>
            <a:ext cx="3125676" cy="2340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5616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055B40-E348-134A-EBB6-87BCDF6FEA81}"/>
              </a:ext>
            </a:extLst>
          </p:cNvPr>
          <p:cNvSpPr>
            <a:spLocks noGrp="1"/>
          </p:cNvSpPr>
          <p:nvPr>
            <p:ph idx="1"/>
          </p:nvPr>
        </p:nvSpPr>
        <p:spPr>
          <a:xfrm>
            <a:off x="467544" y="1510375"/>
            <a:ext cx="8452048" cy="4351338"/>
          </a:xfrm>
        </p:spPr>
        <p:txBody>
          <a:bodyPr>
            <a:normAutofit/>
          </a:bodyPr>
          <a:lstStyle/>
          <a:p>
            <a:pPr marL="0" indent="0">
              <a:buNone/>
            </a:pPr>
            <a:r>
              <a:rPr lang="en-GB" sz="2400" b="1">
                <a:solidFill>
                  <a:srgbClr val="0061AE"/>
                </a:solidFill>
                <a:effectLst/>
                <a:latin typeface="+mn-lt"/>
                <a:ea typeface="Aptos" panose="020B0004020202020204" pitchFamily="34" charset="0"/>
              </a:rPr>
              <a:t>Tech Against Terrorism </a:t>
            </a:r>
            <a:r>
              <a:rPr lang="en-GB" sz="2400">
                <a:solidFill>
                  <a:srgbClr val="0061AE"/>
                </a:solidFill>
                <a:effectLst/>
                <a:latin typeface="+mn-lt"/>
                <a:ea typeface="Aptos" panose="020B0004020202020204" pitchFamily="34" charset="0"/>
              </a:rPr>
              <a:t>Report “</a:t>
            </a:r>
            <a:r>
              <a:rPr lang="en-GB" sz="2400" i="1">
                <a:solidFill>
                  <a:srgbClr val="0061AE"/>
                </a:solidFill>
                <a:effectLst/>
                <a:latin typeface="+mn-lt"/>
                <a:ea typeface="Aptos" panose="020B0004020202020204" pitchFamily="34" charset="0"/>
              </a:rPr>
              <a:t>The Threat of Terrorist and Violent Extremist Operated Websites</a:t>
            </a:r>
            <a:r>
              <a:rPr lang="en-GB" sz="2400">
                <a:solidFill>
                  <a:srgbClr val="0061AE"/>
                </a:solidFill>
                <a:effectLst/>
                <a:latin typeface="+mn-lt"/>
                <a:ea typeface="Aptos" panose="020B0004020202020204" pitchFamily="34" charset="0"/>
              </a:rPr>
              <a:t>” </a:t>
            </a:r>
          </a:p>
          <a:p>
            <a:r>
              <a:rPr lang="en-GB" sz="2400">
                <a:solidFill>
                  <a:srgbClr val="0061AE"/>
                </a:solidFill>
                <a:effectLst/>
                <a:latin typeface="+mn-lt"/>
                <a:ea typeface="Aptos" panose="020B0004020202020204" pitchFamily="34" charset="0"/>
              </a:rPr>
              <a:t>terrorist and violent extremist actors were running at least </a:t>
            </a:r>
            <a:r>
              <a:rPr lang="en-GB" sz="2400" b="1">
                <a:solidFill>
                  <a:srgbClr val="0061AE"/>
                </a:solidFill>
                <a:effectLst/>
                <a:latin typeface="+mn-lt"/>
                <a:ea typeface="Aptos" panose="020B0004020202020204" pitchFamily="34" charset="0"/>
              </a:rPr>
              <a:t>198</a:t>
            </a:r>
            <a:r>
              <a:rPr lang="en-GB" sz="2400">
                <a:solidFill>
                  <a:srgbClr val="0061AE"/>
                </a:solidFill>
                <a:effectLst/>
                <a:latin typeface="+mn-lt"/>
                <a:ea typeface="Aptos" panose="020B0004020202020204" pitchFamily="34" charset="0"/>
              </a:rPr>
              <a:t> websites on the surface web. </a:t>
            </a:r>
          </a:p>
          <a:p>
            <a:r>
              <a:rPr lang="en-GB" sz="2400">
                <a:solidFill>
                  <a:srgbClr val="0061AE"/>
                </a:solidFill>
                <a:effectLst/>
                <a:latin typeface="+mn-lt"/>
                <a:ea typeface="Aptos" panose="020B0004020202020204" pitchFamily="34" charset="0"/>
              </a:rPr>
              <a:t>Further in-depth analysis of </a:t>
            </a:r>
            <a:r>
              <a:rPr lang="en-GB" sz="2400" b="1">
                <a:solidFill>
                  <a:srgbClr val="0061AE"/>
                </a:solidFill>
                <a:effectLst/>
                <a:latin typeface="+mn-lt"/>
                <a:ea typeface="Aptos" panose="020B0004020202020204" pitchFamily="34" charset="0"/>
              </a:rPr>
              <a:t>33</a:t>
            </a:r>
            <a:r>
              <a:rPr lang="en-GB" sz="2400">
                <a:solidFill>
                  <a:srgbClr val="0061AE"/>
                </a:solidFill>
                <a:effectLst/>
                <a:latin typeface="+mn-lt"/>
                <a:ea typeface="Aptos" panose="020B0004020202020204" pitchFamily="34" charset="0"/>
              </a:rPr>
              <a:t> of the most prominent websites – run by actors such as IS Al Qaeda, </a:t>
            </a:r>
            <a:r>
              <a:rPr lang="en-GB" sz="2400" err="1">
                <a:solidFill>
                  <a:srgbClr val="0061AE"/>
                </a:solidFill>
                <a:effectLst/>
                <a:latin typeface="+mn-lt"/>
                <a:ea typeface="Aptos" panose="020B0004020202020204" pitchFamily="34" charset="0"/>
              </a:rPr>
              <a:t>Atomwaffen</a:t>
            </a:r>
            <a:r>
              <a:rPr lang="en-GB" sz="2400">
                <a:solidFill>
                  <a:srgbClr val="0061AE"/>
                </a:solidFill>
                <a:effectLst/>
                <a:latin typeface="+mn-lt"/>
                <a:ea typeface="Aptos" panose="020B0004020202020204" pitchFamily="34" charset="0"/>
              </a:rPr>
              <a:t> Division, and the Taliban – confirmed that these sites had </a:t>
            </a:r>
            <a:r>
              <a:rPr lang="en-GB" sz="2400" b="1">
                <a:solidFill>
                  <a:srgbClr val="0061AE"/>
                </a:solidFill>
                <a:effectLst/>
                <a:latin typeface="+mn-lt"/>
                <a:ea typeface="Aptos" panose="020B0004020202020204" pitchFamily="34" charset="0"/>
              </a:rPr>
              <a:t>1.54 million monthly visitors</a:t>
            </a:r>
            <a:r>
              <a:rPr lang="en-GB" sz="2400">
                <a:solidFill>
                  <a:srgbClr val="0061AE"/>
                </a:solidFill>
                <a:effectLst/>
                <a:latin typeface="+mn-lt"/>
                <a:ea typeface="Aptos" panose="020B0004020202020204" pitchFamily="34" charset="0"/>
              </a:rPr>
              <a:t>, with the majority of visits coming from Algeria, Pakistan, United States, and the UK</a:t>
            </a:r>
            <a:endParaRPr lang="en-US" sz="2400">
              <a:solidFill>
                <a:srgbClr val="0061AE"/>
              </a:solidFill>
              <a:latin typeface="+mn-lt"/>
            </a:endParaRPr>
          </a:p>
        </p:txBody>
      </p:sp>
      <p:sp>
        <p:nvSpPr>
          <p:cNvPr id="4" name="Footer Placeholder 3">
            <a:extLst>
              <a:ext uri="{FF2B5EF4-FFF2-40B4-BE49-F238E27FC236}">
                <a16:creationId xmlns:a16="http://schemas.microsoft.com/office/drawing/2014/main" id="{399363A2-538D-1DCA-16C6-3FC653363D31}"/>
              </a:ext>
            </a:extLst>
          </p:cNvPr>
          <p:cNvSpPr>
            <a:spLocks noGrp="1"/>
          </p:cNvSpPr>
          <p:nvPr>
            <p:ph type="ftr" sz="quarter" idx="3"/>
          </p:nvPr>
        </p:nvSpPr>
        <p:spPr/>
        <p:txBody>
          <a:bodyPr/>
          <a:lstStyle/>
          <a:p>
            <a:r>
              <a:rPr lang="ru-RU"/>
              <a:t>Проект „Укрепване на капацитет, обмен на опит и изследователска дейност в сферата на сигурността “</a:t>
            </a:r>
            <a:r>
              <a:rPr lang="bg-BG"/>
              <a:t> с договор No. 812108-68-02.10.2024, се изпълнява с финансова</a:t>
            </a:r>
            <a:r>
              <a:rPr lang="en-US"/>
              <a:t> </a:t>
            </a:r>
            <a:r>
              <a:rPr lang="bg-BG"/>
              <a:t>помощ на </a:t>
            </a:r>
            <a:r>
              <a:rPr lang="ru-RU"/>
              <a:t>Програмата на Република България по фонд „Вътрешна сигурност“ за периода 2021 – 2027</a:t>
            </a:r>
            <a:endParaRPr lang="nl-BE"/>
          </a:p>
        </p:txBody>
      </p:sp>
      <p:pic>
        <p:nvPicPr>
          <p:cNvPr id="7170" name="Picture 2" descr="Partners — Tech Against Terrorism Europe">
            <a:extLst>
              <a:ext uri="{FF2B5EF4-FFF2-40B4-BE49-F238E27FC236}">
                <a16:creationId xmlns:a16="http://schemas.microsoft.com/office/drawing/2014/main" id="{B3058B3A-AACF-6864-3B37-74915197AC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5013176"/>
            <a:ext cx="2835424" cy="1181427"/>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57421D0D-339F-69A9-8418-9A4B3BF11B01}"/>
              </a:ext>
            </a:extLst>
          </p:cNvPr>
          <p:cNvSpPr>
            <a:spLocks noGrp="1"/>
          </p:cNvSpPr>
          <p:nvPr>
            <p:ph type="title"/>
          </p:nvPr>
        </p:nvSpPr>
        <p:spPr/>
        <p:txBody>
          <a:bodyPr>
            <a:normAutofit fontScale="90000"/>
          </a:bodyPr>
          <a:lstStyle/>
          <a:p>
            <a:r>
              <a:rPr lang="en-GB" sz="4400" b="1" kern="100">
                <a:effectLst/>
                <a:latin typeface="Aptos" panose="020B0004020202020204" pitchFamily="34" charset="0"/>
                <a:ea typeface="Aptos" panose="020B0004020202020204" pitchFamily="34" charset="0"/>
                <a:cs typeface="Times New Roman" panose="02020603050405020304" pitchFamily="18" charset="0"/>
              </a:rPr>
              <a:t>Part 2: Online Terrorist Activity</a:t>
            </a:r>
            <a:endParaRPr lang="bg-BG"/>
          </a:p>
        </p:txBody>
      </p:sp>
    </p:spTree>
    <p:extLst>
      <p:ext uri="{BB962C8B-B14F-4D97-AF65-F5344CB8AC3E}">
        <p14:creationId xmlns:p14="http://schemas.microsoft.com/office/powerpoint/2010/main" val="276211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32B254-EBDB-1ECD-4646-96C7FC9ABBFD}"/>
              </a:ext>
            </a:extLst>
          </p:cNvPr>
          <p:cNvSpPr>
            <a:spLocks noGrp="1"/>
          </p:cNvSpPr>
          <p:nvPr>
            <p:ph idx="1"/>
          </p:nvPr>
        </p:nvSpPr>
        <p:spPr>
          <a:xfrm>
            <a:off x="251520" y="1340768"/>
            <a:ext cx="8452048" cy="4351338"/>
          </a:xfrm>
        </p:spPr>
        <p:txBody>
          <a:bodyPr/>
          <a:lstStyle/>
          <a:p>
            <a:pPr marL="0" indent="0">
              <a:buNone/>
            </a:pPr>
            <a:r>
              <a:rPr lang="en-GB" sz="2800" b="1">
                <a:solidFill>
                  <a:srgbClr val="0061AE"/>
                </a:solidFill>
                <a:effectLst/>
                <a:latin typeface="+mn-lt"/>
                <a:ea typeface="Aptos" panose="020B0004020202020204" pitchFamily="34" charset="0"/>
              </a:rPr>
              <a:t>Tech Against Terrorism </a:t>
            </a:r>
            <a:r>
              <a:rPr lang="en-GB" sz="2800" b="1">
                <a:solidFill>
                  <a:srgbClr val="0061AE"/>
                </a:solidFill>
                <a:latin typeface="+mn-lt"/>
                <a:ea typeface="Aptos" panose="020B0004020202020204" pitchFamily="34" charset="0"/>
              </a:rPr>
              <a:t>“</a:t>
            </a:r>
            <a:r>
              <a:rPr lang="en-GB" sz="2800" i="1">
                <a:solidFill>
                  <a:srgbClr val="0061AE"/>
                </a:solidFill>
                <a:effectLst/>
                <a:latin typeface="+mn-lt"/>
                <a:ea typeface="Aptos" panose="020B0004020202020204" pitchFamily="34" charset="0"/>
              </a:rPr>
              <a:t>Transparency Report of the Terrorist Content Analytics Platform (TCAP) 2023</a:t>
            </a:r>
            <a:r>
              <a:rPr lang="en-GB" sz="2800">
                <a:solidFill>
                  <a:srgbClr val="0061AE"/>
                </a:solidFill>
                <a:effectLst/>
                <a:latin typeface="+mn-lt"/>
                <a:ea typeface="Aptos" panose="020B0004020202020204" pitchFamily="34" charset="0"/>
              </a:rPr>
              <a:t>”</a:t>
            </a:r>
          </a:p>
          <a:p>
            <a:endParaRPr lang="en-GB" sz="1800">
              <a:latin typeface="+mn-lt"/>
              <a:ea typeface="Aptos" panose="020B0004020202020204" pitchFamily="34" charset="0"/>
            </a:endParaRPr>
          </a:p>
          <a:p>
            <a:r>
              <a:rPr lang="en-GB" sz="2000">
                <a:effectLst/>
                <a:latin typeface="+mn-lt"/>
                <a:ea typeface="Aptos" panose="020B0004020202020204" pitchFamily="34" charset="0"/>
              </a:rPr>
              <a:t>Open-source intelligence experts submitted 18,995 URLs containing terrorist content, and the TCAP sent 10,174 alerts to 57 tech companies, 82% of which are now offline </a:t>
            </a:r>
          </a:p>
          <a:p>
            <a:r>
              <a:rPr lang="en-GB" sz="2000">
                <a:effectLst/>
                <a:latin typeface="+mn-lt"/>
                <a:ea typeface="Aptos" panose="020B0004020202020204" pitchFamily="34" charset="0"/>
              </a:rPr>
              <a:t>18,048 URLs containing Islamist terrorist content were submitted to the TCAP</a:t>
            </a:r>
          </a:p>
          <a:p>
            <a:r>
              <a:rPr lang="en-GB" sz="2000">
                <a:effectLst/>
                <a:latin typeface="+mn-lt"/>
                <a:ea typeface="Aptos" panose="020B0004020202020204" pitchFamily="34" charset="0"/>
              </a:rPr>
              <a:t>947 URLs containing far-right terrorist content. </a:t>
            </a:r>
          </a:p>
          <a:p>
            <a:r>
              <a:rPr lang="en-GB" sz="2000">
                <a:effectLst/>
                <a:latin typeface="+mn-lt"/>
                <a:ea typeface="Aptos" panose="020B0004020202020204" pitchFamily="34" charset="0"/>
              </a:rPr>
              <a:t>9,436 alerts containing Islamist terrorist content were sent tech companies</a:t>
            </a:r>
          </a:p>
          <a:p>
            <a:r>
              <a:rPr lang="en-GB" sz="2000">
                <a:latin typeface="+mn-lt"/>
                <a:ea typeface="Aptos" panose="020B0004020202020204" pitchFamily="34" charset="0"/>
              </a:rPr>
              <a:t>738 alerts containing far-right content  were sent to tech companies</a:t>
            </a:r>
            <a:endParaRPr lang="en-GB" sz="2000">
              <a:effectLst/>
              <a:latin typeface="+mn-lt"/>
              <a:ea typeface="Aptos" panose="020B0004020202020204" pitchFamily="34" charset="0"/>
            </a:endParaRPr>
          </a:p>
        </p:txBody>
      </p:sp>
      <p:sp>
        <p:nvSpPr>
          <p:cNvPr id="4" name="Footer Placeholder 3">
            <a:extLst>
              <a:ext uri="{FF2B5EF4-FFF2-40B4-BE49-F238E27FC236}">
                <a16:creationId xmlns:a16="http://schemas.microsoft.com/office/drawing/2014/main" id="{C1CD06BE-888A-A9D5-A79F-1A3B0ABFC0F9}"/>
              </a:ext>
            </a:extLst>
          </p:cNvPr>
          <p:cNvSpPr>
            <a:spLocks noGrp="1"/>
          </p:cNvSpPr>
          <p:nvPr>
            <p:ph type="ftr" sz="quarter" idx="3"/>
          </p:nvPr>
        </p:nvSpPr>
        <p:spPr/>
        <p:txBody>
          <a:bodyPr/>
          <a:lstStyle/>
          <a:p>
            <a:r>
              <a:rPr lang="ru-RU"/>
              <a:t>Проект „Укрепване на капацитет, обмен на опит и изследователска дейност в сферата на сигурността “</a:t>
            </a:r>
            <a:r>
              <a:rPr lang="bg-BG"/>
              <a:t> с договор No. 812108-68-02.10.2024, се изпълнява с финансова</a:t>
            </a:r>
            <a:r>
              <a:rPr lang="en-US"/>
              <a:t> </a:t>
            </a:r>
            <a:r>
              <a:rPr lang="bg-BG"/>
              <a:t>помощ на </a:t>
            </a:r>
            <a:r>
              <a:rPr lang="ru-RU"/>
              <a:t>Програмата на Република България по фонд „Вътрешна сигурност“ за периода 2021 – 2027</a:t>
            </a:r>
            <a:endParaRPr lang="nl-BE"/>
          </a:p>
        </p:txBody>
      </p:sp>
      <p:pic>
        <p:nvPicPr>
          <p:cNvPr id="5" name="Picture 2" descr="Partners — Tech Against Terrorism Europe">
            <a:extLst>
              <a:ext uri="{FF2B5EF4-FFF2-40B4-BE49-F238E27FC236}">
                <a16:creationId xmlns:a16="http://schemas.microsoft.com/office/drawing/2014/main" id="{87816642-5722-2FC7-18DB-398FC4DD0F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5409966"/>
            <a:ext cx="2376264" cy="99011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6DD15635-F5AA-C8CC-A1E3-DAFF0431FFCA}"/>
              </a:ext>
            </a:extLst>
          </p:cNvPr>
          <p:cNvSpPr>
            <a:spLocks noGrp="1"/>
          </p:cNvSpPr>
          <p:nvPr>
            <p:ph type="title"/>
          </p:nvPr>
        </p:nvSpPr>
        <p:spPr/>
        <p:txBody>
          <a:bodyPr>
            <a:normAutofit fontScale="90000"/>
          </a:bodyPr>
          <a:lstStyle/>
          <a:p>
            <a:r>
              <a:rPr lang="en-GB" sz="4400" b="1" kern="100">
                <a:effectLst/>
                <a:latin typeface="Aptos" panose="020B0004020202020204" pitchFamily="34" charset="0"/>
                <a:ea typeface="Aptos" panose="020B0004020202020204" pitchFamily="34" charset="0"/>
                <a:cs typeface="Times New Roman" panose="02020603050405020304" pitchFamily="18" charset="0"/>
              </a:rPr>
              <a:t>Part 2: Online Terrorist Activity</a:t>
            </a:r>
            <a:endParaRPr lang="bg-BG"/>
          </a:p>
        </p:txBody>
      </p:sp>
    </p:spTree>
    <p:extLst>
      <p:ext uri="{BB962C8B-B14F-4D97-AF65-F5344CB8AC3E}">
        <p14:creationId xmlns:p14="http://schemas.microsoft.com/office/powerpoint/2010/main" val="41231570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745C2A66-0D1B-E19E-8690-E58A38AD5407}"/>
              </a:ext>
            </a:extLst>
          </p:cNvPr>
          <p:cNvSpPr>
            <a:spLocks noGrp="1"/>
          </p:cNvSpPr>
          <p:nvPr>
            <p:ph type="ftr" sz="quarter" idx="3"/>
          </p:nvPr>
        </p:nvSpPr>
        <p:spPr/>
        <p:txBody>
          <a:bodyPr/>
          <a:lstStyle/>
          <a:p>
            <a:r>
              <a:rPr lang="ru-RU"/>
              <a:t>Проект „Укрепване на капацитет, обмен на опит и изследователска дейност в сферата на сигурността “</a:t>
            </a:r>
            <a:r>
              <a:rPr lang="bg-BG"/>
              <a:t> с договор No. 812108-68-02.10.2024, се изпълнява с финансова</a:t>
            </a:r>
            <a:r>
              <a:rPr lang="en-US"/>
              <a:t> </a:t>
            </a:r>
            <a:r>
              <a:rPr lang="bg-BG"/>
              <a:t>помощ на </a:t>
            </a:r>
            <a:r>
              <a:rPr lang="ru-RU"/>
              <a:t>Програмата на Република България по фонд „Вътрешна сигурност“ за периода 2021 – 2027</a:t>
            </a:r>
            <a:endParaRPr lang="nl-BE"/>
          </a:p>
        </p:txBody>
      </p:sp>
      <p:pic>
        <p:nvPicPr>
          <p:cNvPr id="6146" name="Picture 2" descr="From White Hat to Cyber Terrorist: The ...">
            <a:extLst>
              <a:ext uri="{FF2B5EF4-FFF2-40B4-BE49-F238E27FC236}">
                <a16:creationId xmlns:a16="http://schemas.microsoft.com/office/drawing/2014/main" id="{4C98BEB2-F1BB-EE81-1C4C-24D119C97D5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0934" y="1268760"/>
            <a:ext cx="8622131" cy="5056234"/>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9DE1F8DB-769D-9996-2FB0-6DF1D36C4EE6}"/>
              </a:ext>
            </a:extLst>
          </p:cNvPr>
          <p:cNvSpPr>
            <a:spLocks noGrp="1"/>
          </p:cNvSpPr>
          <p:nvPr>
            <p:ph type="title"/>
          </p:nvPr>
        </p:nvSpPr>
        <p:spPr/>
        <p:txBody>
          <a:bodyPr>
            <a:normAutofit fontScale="90000"/>
          </a:bodyPr>
          <a:lstStyle/>
          <a:p>
            <a:r>
              <a:rPr lang="en-GB" sz="4400" b="1" kern="100">
                <a:effectLst/>
                <a:latin typeface="Aptos" panose="020B0004020202020204" pitchFamily="34" charset="0"/>
                <a:ea typeface="Aptos" panose="020B0004020202020204" pitchFamily="34" charset="0"/>
                <a:cs typeface="Times New Roman" panose="02020603050405020304" pitchFamily="18" charset="0"/>
              </a:rPr>
              <a:t>Part 3: Countermeasures</a:t>
            </a:r>
            <a:endParaRPr lang="bg-BG"/>
          </a:p>
        </p:txBody>
      </p:sp>
      <p:sp>
        <p:nvSpPr>
          <p:cNvPr id="6" name="TextBox 5">
            <a:extLst>
              <a:ext uri="{FF2B5EF4-FFF2-40B4-BE49-F238E27FC236}">
                <a16:creationId xmlns:a16="http://schemas.microsoft.com/office/drawing/2014/main" id="{BD1478C2-8592-F3D9-2C83-4CC466A5C3C7}"/>
              </a:ext>
            </a:extLst>
          </p:cNvPr>
          <p:cNvSpPr txBox="1"/>
          <p:nvPr/>
        </p:nvSpPr>
        <p:spPr>
          <a:xfrm>
            <a:off x="996648" y="4437112"/>
            <a:ext cx="7150701" cy="1446550"/>
          </a:xfrm>
          <a:prstGeom prst="rect">
            <a:avLst/>
          </a:prstGeom>
          <a:noFill/>
        </p:spPr>
        <p:txBody>
          <a:bodyPr wrap="square" rtlCol="0">
            <a:spAutoFit/>
          </a:bodyPr>
          <a:lstStyle/>
          <a:p>
            <a:pPr algn="ctr"/>
            <a:r>
              <a:rPr lang="en-US" sz="4400" b="1">
                <a:solidFill>
                  <a:srgbClr val="FFD800"/>
                </a:solidFill>
              </a:rPr>
              <a:t>What can we do to counter the online terror threat?</a:t>
            </a:r>
          </a:p>
        </p:txBody>
      </p:sp>
    </p:spTree>
    <p:extLst>
      <p:ext uri="{BB962C8B-B14F-4D97-AF65-F5344CB8AC3E}">
        <p14:creationId xmlns:p14="http://schemas.microsoft.com/office/powerpoint/2010/main" val="31437871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27C4C9-A7C9-74AE-A6E3-3D307AC10276}"/>
              </a:ext>
            </a:extLst>
          </p:cNvPr>
          <p:cNvSpPr>
            <a:spLocks noGrp="1"/>
          </p:cNvSpPr>
          <p:nvPr>
            <p:ph idx="1"/>
          </p:nvPr>
        </p:nvSpPr>
        <p:spPr>
          <a:xfrm>
            <a:off x="197768" y="1377280"/>
            <a:ext cx="8748463" cy="4932040"/>
          </a:xfrm>
        </p:spPr>
        <p:txBody>
          <a:bodyPr>
            <a:normAutofit fontScale="92500" lnSpcReduction="10000"/>
          </a:bodyPr>
          <a:lstStyle/>
          <a:p>
            <a:pPr marL="0" indent="0">
              <a:buNone/>
            </a:pPr>
            <a:r>
              <a:rPr lang="en-GB" sz="2600" b="1">
                <a:effectLst/>
                <a:latin typeface="+mn-lt"/>
                <a:ea typeface="Aptos" panose="020B0004020202020204" pitchFamily="34" charset="0"/>
              </a:rPr>
              <a:t>Global Network on Extremism and technology (GNET)  report (2023)  </a:t>
            </a:r>
            <a:r>
              <a:rPr lang="en-GB" sz="2600" b="1" i="1">
                <a:effectLst/>
                <a:latin typeface="+mn-lt"/>
                <a:ea typeface="Aptos" panose="020B0004020202020204" pitchFamily="34" charset="0"/>
              </a:rPr>
              <a:t>‘Tackling Online Terrorist Content Together: Cooperation between Counterterrorism Law Enforcement and Technology Companies”</a:t>
            </a:r>
            <a:r>
              <a:rPr lang="en-GB" sz="2600" b="1" i="1">
                <a:effectLst/>
                <a:latin typeface="+mn-lt"/>
              </a:rPr>
              <a:t> </a:t>
            </a:r>
          </a:p>
          <a:p>
            <a:pPr marL="0" indent="0">
              <a:buNone/>
            </a:pPr>
            <a:endParaRPr lang="en-GB" sz="2000" b="1" i="1">
              <a:effectLst/>
              <a:latin typeface="+mn-lt"/>
            </a:endParaRPr>
          </a:p>
          <a:p>
            <a:r>
              <a:rPr lang="en-GB" sz="2400">
                <a:effectLst/>
                <a:latin typeface="+mn-lt"/>
                <a:ea typeface="Aptos" panose="020B0004020202020204" pitchFamily="34" charset="0"/>
              </a:rPr>
              <a:t>experience exchange programme </a:t>
            </a:r>
          </a:p>
          <a:p>
            <a:r>
              <a:rPr lang="en-GB" sz="2400">
                <a:effectLst/>
                <a:latin typeface="+mn-lt"/>
                <a:ea typeface="Aptos" panose="020B0004020202020204" pitchFamily="34" charset="0"/>
              </a:rPr>
              <a:t>joint upstreaming programme,</a:t>
            </a:r>
          </a:p>
          <a:p>
            <a:r>
              <a:rPr lang="en-GB" sz="2400">
                <a:effectLst/>
                <a:latin typeface="+mn-lt"/>
                <a:ea typeface="Aptos" panose="020B0004020202020204" pitchFamily="34" charset="0"/>
              </a:rPr>
              <a:t>Take-down</a:t>
            </a:r>
            <a:r>
              <a:rPr lang="en-GB" sz="2400">
                <a:latin typeface="+mn-lt"/>
                <a:ea typeface="Aptos" panose="020B0004020202020204" pitchFamily="34" charset="0"/>
              </a:rPr>
              <a:t> </a:t>
            </a:r>
            <a:r>
              <a:rPr lang="en-GB" sz="2400">
                <a:effectLst/>
                <a:latin typeface="+mn-lt"/>
                <a:ea typeface="Aptos" panose="020B0004020202020204" pitchFamily="34" charset="0"/>
              </a:rPr>
              <a:t>shutdown policy</a:t>
            </a:r>
          </a:p>
          <a:p>
            <a:r>
              <a:rPr lang="en-GB" sz="2400">
                <a:latin typeface="+mn-lt"/>
                <a:ea typeface="Aptos" panose="020B0004020202020204" pitchFamily="34" charset="0"/>
              </a:rPr>
              <a:t>J</a:t>
            </a:r>
            <a:r>
              <a:rPr lang="en-GB" sz="2400">
                <a:effectLst/>
                <a:latin typeface="+mn-lt"/>
                <a:ea typeface="Aptos" panose="020B0004020202020204" pitchFamily="34" charset="0"/>
              </a:rPr>
              <a:t>oint strategic research requirements</a:t>
            </a:r>
            <a:r>
              <a:rPr lang="en-GB" sz="2400">
                <a:effectLst/>
                <a:latin typeface="+mn-lt"/>
              </a:rPr>
              <a:t> </a:t>
            </a:r>
          </a:p>
          <a:p>
            <a:endParaRPr lang="en-GB" sz="2400">
              <a:effectLst/>
              <a:latin typeface="+mn-lt"/>
            </a:endParaRPr>
          </a:p>
          <a:p>
            <a:pPr marL="0" indent="0" algn="ctr">
              <a:buNone/>
            </a:pPr>
            <a:r>
              <a:rPr lang="en-GB" sz="2400">
                <a:effectLst/>
                <a:latin typeface="+mn-lt"/>
                <a:ea typeface="Aptos" panose="020B0004020202020204" pitchFamily="34" charset="0"/>
              </a:rPr>
              <a:t>“As the sustained threat from terrorism in all its forms persists, a more progressive, cooperative and collaborative partnership between law enforcement agencies and tech companies must be encouraged.”</a:t>
            </a:r>
            <a:endParaRPr lang="en-US">
              <a:latin typeface="+mn-lt"/>
            </a:endParaRPr>
          </a:p>
        </p:txBody>
      </p:sp>
      <p:sp>
        <p:nvSpPr>
          <p:cNvPr id="4" name="Footer Placeholder 3">
            <a:extLst>
              <a:ext uri="{FF2B5EF4-FFF2-40B4-BE49-F238E27FC236}">
                <a16:creationId xmlns:a16="http://schemas.microsoft.com/office/drawing/2014/main" id="{388B1DB0-82AC-B80C-C246-24A858365D25}"/>
              </a:ext>
            </a:extLst>
          </p:cNvPr>
          <p:cNvSpPr>
            <a:spLocks noGrp="1"/>
          </p:cNvSpPr>
          <p:nvPr>
            <p:ph type="ftr" sz="quarter" idx="3"/>
          </p:nvPr>
        </p:nvSpPr>
        <p:spPr/>
        <p:txBody>
          <a:bodyPr/>
          <a:lstStyle/>
          <a:p>
            <a:r>
              <a:rPr lang="ru-RU"/>
              <a:t>Проект „Укрепване на капацитет, обмен на опит и изследователска дейност в сферата на сигурността “</a:t>
            </a:r>
            <a:r>
              <a:rPr lang="bg-BG"/>
              <a:t> с договор No. 812108-68-02.10.2024, се изпълнява с финансова</a:t>
            </a:r>
            <a:r>
              <a:rPr lang="en-US"/>
              <a:t> </a:t>
            </a:r>
            <a:r>
              <a:rPr lang="bg-BG"/>
              <a:t>помощ на </a:t>
            </a:r>
            <a:r>
              <a:rPr lang="ru-RU"/>
              <a:t>Програмата на Република България по фонд „Вътрешна сигурност“ за периода 2021 – 2027</a:t>
            </a:r>
            <a:endParaRPr lang="nl-BE"/>
          </a:p>
        </p:txBody>
      </p:sp>
      <p:pic>
        <p:nvPicPr>
          <p:cNvPr id="10242" name="Picture 2" descr="GNET – Global Network on Extremism and ...">
            <a:extLst>
              <a:ext uri="{FF2B5EF4-FFF2-40B4-BE49-F238E27FC236}">
                <a16:creationId xmlns:a16="http://schemas.microsoft.com/office/drawing/2014/main" id="{2A92431B-0BF9-74FD-A8F9-E155B997F3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3178176"/>
            <a:ext cx="3812854" cy="985636"/>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4113116D-8A4C-5076-F557-EF421F4662A6}"/>
              </a:ext>
            </a:extLst>
          </p:cNvPr>
          <p:cNvSpPr txBox="1">
            <a:spLocks/>
          </p:cNvSpPr>
          <p:nvPr/>
        </p:nvSpPr>
        <p:spPr>
          <a:xfrm>
            <a:off x="1268014" y="313820"/>
            <a:ext cx="8028385" cy="724942"/>
          </a:xfrm>
          <a:prstGeom prst="rect">
            <a:avLst/>
          </a:prstGeom>
        </p:spPr>
        <p:txBody>
          <a:bodyPr vert="horz" lIns="91440" tIns="45720" rIns="91440" bIns="45720" rtlCol="0" anchor="ctr">
            <a:normAutofit fontScale="97500" lnSpcReduction="10000"/>
          </a:bodyPr>
          <a:lstStyle>
            <a:lvl1pPr algn="ctr" defTabSz="914400" rtl="0" eaLnBrk="1" latinLnBrk="0" hangingPunct="1">
              <a:spcBef>
                <a:spcPct val="0"/>
              </a:spcBef>
              <a:buNone/>
              <a:defRPr sz="4400" kern="1200">
                <a:solidFill>
                  <a:srgbClr val="FFD800"/>
                </a:solidFill>
                <a:latin typeface="Arial Narrow" panose="020B0606020202030204" pitchFamily="34" charset="0"/>
                <a:ea typeface="+mj-ea"/>
                <a:cs typeface="+mj-cs"/>
              </a:defRPr>
            </a:lvl1pPr>
          </a:lstStyle>
          <a:p>
            <a:r>
              <a:rPr lang="en-GB" b="1" kern="100">
                <a:latin typeface="Aptos" panose="020B0004020202020204" pitchFamily="34" charset="0"/>
                <a:ea typeface="Aptos" panose="020B0004020202020204" pitchFamily="34" charset="0"/>
                <a:cs typeface="Times New Roman" panose="02020603050405020304" pitchFamily="18" charset="0"/>
              </a:rPr>
              <a:t>Part 3: Countermeasures</a:t>
            </a:r>
            <a:endParaRPr lang="bg-BG"/>
          </a:p>
        </p:txBody>
      </p:sp>
    </p:spTree>
    <p:extLst>
      <p:ext uri="{BB962C8B-B14F-4D97-AF65-F5344CB8AC3E}">
        <p14:creationId xmlns:p14="http://schemas.microsoft.com/office/powerpoint/2010/main" val="6143678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21C486EA-385B-3EA5-5250-BB83FD1B5BA8}"/>
              </a:ext>
            </a:extLst>
          </p:cNvPr>
          <p:cNvSpPr>
            <a:spLocks noGrp="1"/>
          </p:cNvSpPr>
          <p:nvPr>
            <p:ph type="ftr" sz="quarter" idx="3"/>
          </p:nvPr>
        </p:nvSpPr>
        <p:spPr/>
        <p:txBody>
          <a:bodyPr/>
          <a:lstStyle/>
          <a:p>
            <a:r>
              <a:rPr lang="ru-RU"/>
              <a:t>Проект „Укрепване на капацитет, обмен на опит и изследователска дейност в сферата на сигурността “</a:t>
            </a:r>
            <a:r>
              <a:rPr lang="bg-BG"/>
              <a:t> с договор No. 812108-68-02.10.2024, се изпълнява с финансова</a:t>
            </a:r>
            <a:r>
              <a:rPr lang="en-US"/>
              <a:t> </a:t>
            </a:r>
            <a:r>
              <a:rPr lang="bg-BG"/>
              <a:t>помощ на </a:t>
            </a:r>
            <a:r>
              <a:rPr lang="ru-RU"/>
              <a:t>Програмата на Република България по фонд „Вътрешна сигурност“ за периода 2021 – 2027</a:t>
            </a:r>
            <a:endParaRPr lang="nl-BE"/>
          </a:p>
        </p:txBody>
      </p:sp>
      <p:sp>
        <p:nvSpPr>
          <p:cNvPr id="5" name="Title 1">
            <a:extLst>
              <a:ext uri="{FF2B5EF4-FFF2-40B4-BE49-F238E27FC236}">
                <a16:creationId xmlns:a16="http://schemas.microsoft.com/office/drawing/2014/main" id="{4C7B684A-B03E-805A-0F6D-45A3EE0C7176}"/>
              </a:ext>
            </a:extLst>
          </p:cNvPr>
          <p:cNvSpPr txBox="1">
            <a:spLocks/>
          </p:cNvSpPr>
          <p:nvPr/>
        </p:nvSpPr>
        <p:spPr>
          <a:xfrm>
            <a:off x="971600" y="297619"/>
            <a:ext cx="8028385" cy="724942"/>
          </a:xfrm>
          <a:prstGeom prst="rect">
            <a:avLst/>
          </a:prstGeom>
        </p:spPr>
        <p:txBody>
          <a:bodyPr vert="horz" lIns="91440" tIns="45720" rIns="91440" bIns="45720" rtlCol="0" anchor="ctr">
            <a:normAutofit fontScale="97500" lnSpcReduction="10000"/>
          </a:bodyPr>
          <a:lstStyle>
            <a:lvl1pPr algn="ctr" defTabSz="914400" rtl="0" eaLnBrk="1" latinLnBrk="0" hangingPunct="1">
              <a:spcBef>
                <a:spcPct val="0"/>
              </a:spcBef>
              <a:buNone/>
              <a:defRPr sz="4400" kern="1200">
                <a:solidFill>
                  <a:srgbClr val="FFD800"/>
                </a:solidFill>
                <a:latin typeface="Arial Narrow" panose="020B0606020202030204" pitchFamily="34" charset="0"/>
                <a:ea typeface="+mj-ea"/>
                <a:cs typeface="+mj-cs"/>
              </a:defRPr>
            </a:lvl1pPr>
          </a:lstStyle>
          <a:p>
            <a:r>
              <a:rPr lang="en-GB" b="1" kern="100">
                <a:latin typeface="Aptos" panose="020B0004020202020204" pitchFamily="34" charset="0"/>
                <a:ea typeface="Aptos" panose="020B0004020202020204" pitchFamily="34" charset="0"/>
                <a:cs typeface="Times New Roman" panose="02020603050405020304" pitchFamily="18" charset="0"/>
              </a:rPr>
              <a:t>Part 4: TCO Regulation</a:t>
            </a:r>
            <a:endParaRPr lang="bg-BG"/>
          </a:p>
        </p:txBody>
      </p:sp>
      <p:pic>
        <p:nvPicPr>
          <p:cNvPr id="6" name="Picture 2" descr="The Evolving Threat of Cyberterrorism ...">
            <a:extLst>
              <a:ext uri="{FF2B5EF4-FFF2-40B4-BE49-F238E27FC236}">
                <a16:creationId xmlns:a16="http://schemas.microsoft.com/office/drawing/2014/main" id="{ACD71187-648F-2BEA-BB13-5BA25A68CCA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3885" y="1340768"/>
            <a:ext cx="8596230" cy="4896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2228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5320466D-5C95-444B-7200-411D18E199E6}"/>
              </a:ext>
            </a:extLst>
          </p:cNvPr>
          <p:cNvSpPr>
            <a:spLocks noGrp="1"/>
          </p:cNvSpPr>
          <p:nvPr>
            <p:ph type="ftr" sz="quarter" idx="3"/>
          </p:nvPr>
        </p:nvSpPr>
        <p:spPr/>
        <p:txBody>
          <a:bodyPr/>
          <a:lstStyle/>
          <a:p>
            <a:r>
              <a:rPr lang="ru-RU"/>
              <a:t>Проект „Укрепване на капацитет, обмен на опит и изследователска дейност в сферата на сигурността “</a:t>
            </a:r>
            <a:r>
              <a:rPr lang="bg-BG"/>
              <a:t> с договор No. 812108-68-02.10.2024, се изпълнява с финансова</a:t>
            </a:r>
            <a:r>
              <a:rPr lang="en-US"/>
              <a:t> </a:t>
            </a:r>
            <a:r>
              <a:rPr lang="bg-BG"/>
              <a:t>помощ на </a:t>
            </a:r>
            <a:r>
              <a:rPr lang="ru-RU"/>
              <a:t>Програмата на Република България по фонд „Вътрешна сигурност“ за периода 2021 – 2027</a:t>
            </a:r>
            <a:endParaRPr lang="nl-BE"/>
          </a:p>
        </p:txBody>
      </p:sp>
      <p:pic>
        <p:nvPicPr>
          <p:cNvPr id="7" name="Content Placeholder 6">
            <a:extLst>
              <a:ext uri="{FF2B5EF4-FFF2-40B4-BE49-F238E27FC236}">
                <a16:creationId xmlns:a16="http://schemas.microsoft.com/office/drawing/2014/main" id="{36CFD073-7796-7F07-1D6A-53F125FD234B}"/>
              </a:ext>
            </a:extLst>
          </p:cNvPr>
          <p:cNvPicPr>
            <a:picLocks noGrp="1" noChangeAspect="1"/>
          </p:cNvPicPr>
          <p:nvPr>
            <p:ph idx="1"/>
          </p:nvPr>
        </p:nvPicPr>
        <p:blipFill>
          <a:blip r:embed="rId2"/>
          <a:stretch>
            <a:fillRect/>
          </a:stretch>
        </p:blipFill>
        <p:spPr>
          <a:xfrm>
            <a:off x="318510" y="3167658"/>
            <a:ext cx="8331304" cy="3096344"/>
          </a:xfrm>
        </p:spPr>
      </p:pic>
      <p:pic>
        <p:nvPicPr>
          <p:cNvPr id="9" name="Picture 8" descr="A blue sign with white circles and yellow circles&#10;&#10;Description automatically generated">
            <a:extLst>
              <a:ext uri="{FF2B5EF4-FFF2-40B4-BE49-F238E27FC236}">
                <a16:creationId xmlns:a16="http://schemas.microsoft.com/office/drawing/2014/main" id="{C31BD42E-29E6-904C-C125-E8CED09F99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7784" y="1427710"/>
            <a:ext cx="3648230" cy="1521482"/>
          </a:xfrm>
          <a:prstGeom prst="rect">
            <a:avLst/>
          </a:prstGeom>
        </p:spPr>
      </p:pic>
      <p:sp>
        <p:nvSpPr>
          <p:cNvPr id="10" name="Title 1">
            <a:extLst>
              <a:ext uri="{FF2B5EF4-FFF2-40B4-BE49-F238E27FC236}">
                <a16:creationId xmlns:a16="http://schemas.microsoft.com/office/drawing/2014/main" id="{69541F79-A560-8CD7-F9B3-7C1E1E47AD02}"/>
              </a:ext>
            </a:extLst>
          </p:cNvPr>
          <p:cNvSpPr txBox="1">
            <a:spLocks noGrp="1"/>
          </p:cNvSpPr>
          <p:nvPr>
            <p:ph type="title"/>
          </p:nvPr>
        </p:nvSpPr>
        <p:spPr>
          <a:xfrm>
            <a:off x="971600" y="231064"/>
            <a:ext cx="8028385" cy="724942"/>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rgbClr val="FFD800"/>
                </a:solidFill>
                <a:latin typeface="Arial Narrow" panose="020B0606020202030204" pitchFamily="34" charset="0"/>
                <a:ea typeface="+mj-ea"/>
                <a:cs typeface="+mj-cs"/>
              </a:defRPr>
            </a:lvl1pPr>
          </a:lstStyle>
          <a:p>
            <a:r>
              <a:rPr lang="en-GB" b="1" kern="100">
                <a:latin typeface="Aptos" panose="020B0004020202020204" pitchFamily="34" charset="0"/>
                <a:ea typeface="Aptos" panose="020B0004020202020204" pitchFamily="34" charset="0"/>
                <a:cs typeface="Times New Roman" panose="02020603050405020304" pitchFamily="18" charset="0"/>
              </a:rPr>
              <a:t>Part 4: TCO Regulation</a:t>
            </a:r>
            <a:endParaRPr lang="bg-BG"/>
          </a:p>
        </p:txBody>
      </p:sp>
    </p:spTree>
    <p:extLst>
      <p:ext uri="{BB962C8B-B14F-4D97-AF65-F5344CB8AC3E}">
        <p14:creationId xmlns:p14="http://schemas.microsoft.com/office/powerpoint/2010/main" val="12336565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blue advertisement with people and cubes&#10;&#10;Description automatically generated">
            <a:extLst>
              <a:ext uri="{FF2B5EF4-FFF2-40B4-BE49-F238E27FC236}">
                <a16:creationId xmlns:a16="http://schemas.microsoft.com/office/drawing/2014/main" id="{C63E712E-6EF8-036F-076B-3BDD397A29D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9809" y="1340768"/>
            <a:ext cx="8604382" cy="4839965"/>
          </a:xfrm>
        </p:spPr>
      </p:pic>
      <p:sp>
        <p:nvSpPr>
          <p:cNvPr id="4" name="Footer Placeholder 3">
            <a:extLst>
              <a:ext uri="{FF2B5EF4-FFF2-40B4-BE49-F238E27FC236}">
                <a16:creationId xmlns:a16="http://schemas.microsoft.com/office/drawing/2014/main" id="{E6302A81-3D0B-D263-D268-7ADC272D7EF3}"/>
              </a:ext>
            </a:extLst>
          </p:cNvPr>
          <p:cNvSpPr>
            <a:spLocks noGrp="1"/>
          </p:cNvSpPr>
          <p:nvPr>
            <p:ph type="ftr" sz="quarter" idx="3"/>
          </p:nvPr>
        </p:nvSpPr>
        <p:spPr/>
        <p:txBody>
          <a:bodyPr/>
          <a:lstStyle/>
          <a:p>
            <a:r>
              <a:rPr lang="ru-RU"/>
              <a:t>Проект „Укрепване на капацитет, обмен на опит и изследователска дейност в сферата на сигурността “</a:t>
            </a:r>
            <a:r>
              <a:rPr lang="bg-BG"/>
              <a:t> с договор No. 812108-68-02.10.2024, се изпълнява с финансова</a:t>
            </a:r>
            <a:r>
              <a:rPr lang="en-US"/>
              <a:t> </a:t>
            </a:r>
            <a:r>
              <a:rPr lang="bg-BG"/>
              <a:t>помощ на </a:t>
            </a:r>
            <a:r>
              <a:rPr lang="ru-RU"/>
              <a:t>Програмата на Република България по фонд „Вътрешна сигурност“ за периода 2021 – 2027</a:t>
            </a:r>
            <a:endParaRPr lang="nl-BE"/>
          </a:p>
        </p:txBody>
      </p:sp>
      <p:sp>
        <p:nvSpPr>
          <p:cNvPr id="7" name="Title 1">
            <a:extLst>
              <a:ext uri="{FF2B5EF4-FFF2-40B4-BE49-F238E27FC236}">
                <a16:creationId xmlns:a16="http://schemas.microsoft.com/office/drawing/2014/main" id="{39755B7A-1AA7-9BF3-3EF1-D0CD9117F3C1}"/>
              </a:ext>
            </a:extLst>
          </p:cNvPr>
          <p:cNvSpPr txBox="1">
            <a:spLocks noGrp="1"/>
          </p:cNvSpPr>
          <p:nvPr>
            <p:ph type="title"/>
          </p:nvPr>
        </p:nvSpPr>
        <p:spPr>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rgbClr val="FFD800"/>
                </a:solidFill>
                <a:latin typeface="Arial Narrow" panose="020B0606020202030204" pitchFamily="34" charset="0"/>
                <a:ea typeface="+mj-ea"/>
                <a:cs typeface="+mj-cs"/>
              </a:defRPr>
            </a:lvl1pPr>
          </a:lstStyle>
          <a:p>
            <a:r>
              <a:rPr lang="en-GB" b="1" kern="100" dirty="0">
                <a:latin typeface="Aptos" panose="020B0004020202020204" pitchFamily="34" charset="0"/>
                <a:ea typeface="Aptos" panose="020B0004020202020204" pitchFamily="34" charset="0"/>
                <a:cs typeface="Times New Roman" panose="02020603050405020304" pitchFamily="18" charset="0"/>
              </a:rPr>
              <a:t>Part 4: TCO Regulation</a:t>
            </a:r>
            <a:endParaRPr lang="bg-BG" dirty="0"/>
          </a:p>
        </p:txBody>
      </p:sp>
    </p:spTree>
    <p:extLst>
      <p:ext uri="{BB962C8B-B14F-4D97-AF65-F5344CB8AC3E}">
        <p14:creationId xmlns:p14="http://schemas.microsoft.com/office/powerpoint/2010/main" val="13757875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D992B6E9-1FF6-9A84-703C-897439EBC89E}"/>
              </a:ext>
            </a:extLst>
          </p:cNvPr>
          <p:cNvSpPr>
            <a:spLocks noGrp="1"/>
          </p:cNvSpPr>
          <p:nvPr>
            <p:ph type="ftr" sz="quarter" idx="3"/>
          </p:nvPr>
        </p:nvSpPr>
        <p:spPr/>
        <p:txBody>
          <a:bodyPr/>
          <a:lstStyle/>
          <a:p>
            <a:r>
              <a:rPr lang="ru-RU"/>
              <a:t>Проект „Укрепване на капацитет, обмен на опит и изследователска дейност в сферата на сигурността “</a:t>
            </a:r>
            <a:r>
              <a:rPr lang="bg-BG"/>
              <a:t> с договор No. 812108-68-02.10.2024, се изпълнява с финансова</a:t>
            </a:r>
            <a:r>
              <a:rPr lang="en-US"/>
              <a:t> </a:t>
            </a:r>
            <a:r>
              <a:rPr lang="bg-BG"/>
              <a:t>помощ на </a:t>
            </a:r>
            <a:r>
              <a:rPr lang="ru-RU"/>
              <a:t>Програмата на Република България по фонд „Вътрешна сигурност“ за периода 2021 – 2027</a:t>
            </a:r>
            <a:endParaRPr lang="nl-BE"/>
          </a:p>
        </p:txBody>
      </p:sp>
      <p:pic>
        <p:nvPicPr>
          <p:cNvPr id="13314" name="Picture 2" descr="Cyberterrorism and Cyberwarfare? - Logsign">
            <a:extLst>
              <a:ext uri="{FF2B5EF4-FFF2-40B4-BE49-F238E27FC236}">
                <a16:creationId xmlns:a16="http://schemas.microsoft.com/office/drawing/2014/main" id="{99556F6F-A39C-EF21-2A38-4406CE12486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4973" y="1412776"/>
            <a:ext cx="9607697" cy="4803849"/>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C77A7EB7-8302-19B3-333D-6EE21539271B}"/>
              </a:ext>
            </a:extLst>
          </p:cNvPr>
          <p:cNvSpPr txBox="1">
            <a:spLocks noGrp="1"/>
          </p:cNvSpPr>
          <p:nvPr>
            <p:ph type="title"/>
          </p:nvPr>
        </p:nvSpPr>
        <p:spPr>
          <a:xfrm>
            <a:off x="1115615" y="178803"/>
            <a:ext cx="8028385" cy="724942"/>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rgbClr val="FFD800"/>
                </a:solidFill>
                <a:latin typeface="Arial Narrow" panose="020B0606020202030204" pitchFamily="34" charset="0"/>
                <a:ea typeface="+mj-ea"/>
                <a:cs typeface="+mj-cs"/>
              </a:defRPr>
            </a:lvl1pPr>
          </a:lstStyle>
          <a:p>
            <a:r>
              <a:rPr lang="en-GB" b="1" kern="100" dirty="0">
                <a:latin typeface="Aptos" panose="020B0004020202020204" pitchFamily="34" charset="0"/>
                <a:cs typeface="Times New Roman" panose="02020603050405020304" pitchFamily="18" charset="0"/>
              </a:rPr>
              <a:t>Key Takeaways</a:t>
            </a:r>
            <a:endParaRPr lang="bg-BG" dirty="0"/>
          </a:p>
        </p:txBody>
      </p:sp>
    </p:spTree>
    <p:extLst>
      <p:ext uri="{BB962C8B-B14F-4D97-AF65-F5344CB8AC3E}">
        <p14:creationId xmlns:p14="http://schemas.microsoft.com/office/powerpoint/2010/main" val="19912262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10506-682D-A7B6-2FA4-8147C034A258}"/>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0DA4B69F-14DD-649E-33CF-A15188D25C03}"/>
              </a:ext>
            </a:extLst>
          </p:cNvPr>
          <p:cNvSpPr>
            <a:spLocks noGrp="1"/>
          </p:cNvSpPr>
          <p:nvPr>
            <p:ph type="ctrTitle"/>
          </p:nvPr>
        </p:nvSpPr>
        <p:spPr>
          <a:xfrm>
            <a:off x="685800" y="2765995"/>
            <a:ext cx="7772400" cy="1470025"/>
          </a:xfrm>
        </p:spPr>
        <p:txBody>
          <a:bodyPr>
            <a:normAutofit fontScale="90000"/>
          </a:bodyPr>
          <a:lstStyle/>
          <a:p>
            <a:r>
              <a:rPr lang="en-GB" sz="4000" b="1" kern="100" dirty="0">
                <a:effectLst/>
                <a:latin typeface="Aptos" panose="020B0004020202020204" pitchFamily="34" charset="0"/>
                <a:ea typeface="Aptos" panose="020B0004020202020204" pitchFamily="34" charset="0"/>
                <a:cs typeface="Times New Roman" panose="02020603050405020304" pitchFamily="18" charset="0"/>
              </a:rPr>
              <a:t>Module 2: Radicalism</a:t>
            </a:r>
            <a:br>
              <a:rPr lang="en-GB" sz="4000" b="1" kern="100" dirty="0">
                <a:effectLst/>
                <a:latin typeface="Aptos" panose="020B0004020202020204" pitchFamily="34" charset="0"/>
                <a:ea typeface="Aptos" panose="020B0004020202020204" pitchFamily="34" charset="0"/>
                <a:cs typeface="Times New Roman" panose="02020603050405020304" pitchFamily="18" charset="0"/>
              </a:rPr>
            </a:br>
            <a:br>
              <a:rPr lang="en-GB" sz="4000" b="1" kern="100" dirty="0">
                <a:effectLst/>
                <a:latin typeface="Aptos" panose="020B0004020202020204" pitchFamily="34" charset="0"/>
                <a:ea typeface="Aptos" panose="020B0004020202020204" pitchFamily="34" charset="0"/>
                <a:cs typeface="Times New Roman" panose="02020603050405020304" pitchFamily="18" charset="0"/>
              </a:rPr>
            </a:br>
            <a:r>
              <a:rPr lang="en-GB" sz="4900" b="1" kern="100" dirty="0">
                <a:effectLst/>
                <a:latin typeface="Aptos" panose="020B0004020202020204" pitchFamily="34" charset="0"/>
                <a:ea typeface="Aptos" panose="020B0004020202020204" pitchFamily="34" charset="0"/>
                <a:cs typeface="Times New Roman" panose="02020603050405020304" pitchFamily="18" charset="0"/>
              </a:rPr>
              <a:t>Online Radicalisation </a:t>
            </a: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r>
              <a:rPr lang="en-GB" sz="2700" kern="100" dirty="0">
                <a:latin typeface="Aptos" panose="020B0004020202020204" pitchFamily="34" charset="0"/>
                <a:ea typeface="Aptos" panose="020B0004020202020204" pitchFamily="34" charset="0"/>
                <a:cs typeface="Times New Roman" panose="02020603050405020304" pitchFamily="18" charset="0"/>
              </a:rPr>
              <a:t>A</a:t>
            </a:r>
            <a:r>
              <a:rPr lang="en-GB" sz="2700" kern="100" dirty="0">
                <a:effectLst/>
                <a:latin typeface="Aptos" panose="020B0004020202020204" pitchFamily="34" charset="0"/>
                <a:ea typeface="Aptos" panose="020B0004020202020204" pitchFamily="34" charset="0"/>
                <a:cs typeface="Times New Roman" panose="02020603050405020304" pitchFamily="18" charset="0"/>
              </a:rPr>
              <a:t>nalysing the role of the internet and social media in radicalisation and recruitment</a:t>
            </a: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endParaRPr lang="nl-NL" sz="2400" b="1" dirty="0">
              <a:ea typeface="Verdana" panose="020B0604030504040204" pitchFamily="34" charset="0"/>
            </a:endParaRPr>
          </a:p>
        </p:txBody>
      </p:sp>
      <p:sp>
        <p:nvSpPr>
          <p:cNvPr id="5" name="Subtitle 4">
            <a:extLst>
              <a:ext uri="{FF2B5EF4-FFF2-40B4-BE49-F238E27FC236}">
                <a16:creationId xmlns:a16="http://schemas.microsoft.com/office/drawing/2014/main" id="{A375E616-8A15-0044-3513-8C79B5F729EA}"/>
              </a:ext>
            </a:extLst>
          </p:cNvPr>
          <p:cNvSpPr>
            <a:spLocks noGrp="1"/>
          </p:cNvSpPr>
          <p:nvPr>
            <p:ph type="subTitle" idx="1"/>
          </p:nvPr>
        </p:nvSpPr>
        <p:spPr>
          <a:xfrm>
            <a:off x="1155576" y="5157192"/>
            <a:ext cx="6400800" cy="1057672"/>
          </a:xfrm>
        </p:spPr>
        <p:txBody>
          <a:bodyPr>
            <a:normAutofit/>
          </a:bodyPr>
          <a:lstStyle/>
          <a:p>
            <a:r>
              <a:rPr lang="en-GB" sz="4800" dirty="0"/>
              <a:t>THANK YOU</a:t>
            </a:r>
            <a:endParaRPr lang="bg-BG" sz="4800" dirty="0"/>
          </a:p>
        </p:txBody>
      </p:sp>
      <p:sp>
        <p:nvSpPr>
          <p:cNvPr id="4" name="Untertitel 2">
            <a:extLst>
              <a:ext uri="{FF2B5EF4-FFF2-40B4-BE49-F238E27FC236}">
                <a16:creationId xmlns:a16="http://schemas.microsoft.com/office/drawing/2014/main" id="{17044C1D-D3C8-70CD-CD60-CBE6D928992F}"/>
              </a:ext>
            </a:extLst>
          </p:cNvPr>
          <p:cNvSpPr txBox="1">
            <a:spLocks/>
          </p:cNvSpPr>
          <p:nvPr/>
        </p:nvSpPr>
        <p:spPr>
          <a:xfrm>
            <a:off x="2267744" y="3501008"/>
            <a:ext cx="4176465" cy="65033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de-DE" dirty="0"/>
          </a:p>
        </p:txBody>
      </p:sp>
      <p:sp>
        <p:nvSpPr>
          <p:cNvPr id="6" name="Footer Placeholder 4">
            <a:extLst>
              <a:ext uri="{FF2B5EF4-FFF2-40B4-BE49-F238E27FC236}">
                <a16:creationId xmlns:a16="http://schemas.microsoft.com/office/drawing/2014/main" id="{7A99511B-7BF3-5803-858B-37F4896C16C3}"/>
              </a:ext>
            </a:extLst>
          </p:cNvPr>
          <p:cNvSpPr txBox="1">
            <a:spLocks/>
          </p:cNvSpPr>
          <p:nvPr/>
        </p:nvSpPr>
        <p:spPr>
          <a:xfrm>
            <a:off x="3347864" y="242675"/>
            <a:ext cx="5724128" cy="820730"/>
          </a:xfrm>
          <a:prstGeom prst="rect">
            <a:avLst/>
          </a:prstGeom>
        </p:spPr>
        <p:txBody>
          <a:bodyPr anchor="ctr" anchorCtr="0"/>
          <a:lstStyle>
            <a:defPPr>
              <a:defRPr lang="nl-BE"/>
            </a:defPPr>
            <a:lvl1pPr marL="0" algn="l" defTabSz="914400" rtl="0" eaLnBrk="1" latinLnBrk="0" hangingPunct="1">
              <a:defRPr sz="2200" b="1" kern="1200">
                <a:solidFill>
                  <a:schemeClr val="bg1"/>
                </a:solidFill>
                <a:latin typeface="Trebuchet MS" panose="020B0603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bg-BG" dirty="0"/>
              <a:t>Укрепване на капацитет, обмен на опит и изследователска дейност в сферата на сигурността</a:t>
            </a:r>
            <a:r>
              <a:rPr lang="en-US" dirty="0"/>
              <a:t>, </a:t>
            </a:r>
            <a:r>
              <a:rPr lang="en-US" sz="2000" dirty="0"/>
              <a:t>BG65ISPR001-3.004-0002</a:t>
            </a:r>
            <a:endParaRPr lang="bg-BG" sz="2000" dirty="0"/>
          </a:p>
        </p:txBody>
      </p:sp>
    </p:spTree>
    <p:extLst>
      <p:ext uri="{BB962C8B-B14F-4D97-AF65-F5344CB8AC3E}">
        <p14:creationId xmlns:p14="http://schemas.microsoft.com/office/powerpoint/2010/main" val="12124750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8974</TotalTime>
  <Words>1248</Words>
  <Application>Microsoft Macintosh PowerPoint</Application>
  <PresentationFormat>On-screen Show (4:3)</PresentationFormat>
  <Paragraphs>88</Paragraphs>
  <Slides>17</Slides>
  <Notes>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17</vt:i4>
      </vt:variant>
    </vt:vector>
  </HeadingPairs>
  <TitlesOfParts>
    <vt:vector size="26" baseType="lpstr">
      <vt:lpstr>Aptos</vt:lpstr>
      <vt:lpstr>Arial</vt:lpstr>
      <vt:lpstr>Arial Narrow</vt:lpstr>
      <vt:lpstr>Calibri</vt:lpstr>
      <vt:lpstr>Calibri Light</vt:lpstr>
      <vt:lpstr>Times New Roman</vt:lpstr>
      <vt:lpstr>Verdana</vt:lpstr>
      <vt:lpstr>Office Theme</vt:lpstr>
      <vt:lpstr>Custom Design</vt:lpstr>
      <vt:lpstr>Module 2: Radicalism  Online Radicalisation   Analysing the role of the internet and social media in radicalisation and recruitment </vt:lpstr>
      <vt:lpstr>Online Radicalisation</vt:lpstr>
      <vt:lpstr>Online Radicalisation</vt:lpstr>
      <vt:lpstr>Online Radicalisation</vt:lpstr>
      <vt:lpstr>Online Radicalisation</vt:lpstr>
      <vt:lpstr>Part 1: Online Terror Threats</vt:lpstr>
      <vt:lpstr>Part 1: Online Terror Threats</vt:lpstr>
      <vt:lpstr>Part 1: Online Terror Threats</vt:lpstr>
      <vt:lpstr>Part 2: Online Terrorist Activity</vt:lpstr>
      <vt:lpstr>Part 2: Online Terrorist Activity</vt:lpstr>
      <vt:lpstr>Part 3: Countermeasures</vt:lpstr>
      <vt:lpstr>PowerPoint Presentation</vt:lpstr>
      <vt:lpstr>PowerPoint Presentation</vt:lpstr>
      <vt:lpstr>Part 4: TCO Regulation</vt:lpstr>
      <vt:lpstr>Part 4: TCO Regulation</vt:lpstr>
      <vt:lpstr>Key Takeaways</vt:lpstr>
      <vt:lpstr>Module 2: Radicalism  Online Radicalisation   Analysing the role of the internet and social media in radicalisation and recruitment </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Phases in negotiation</dc:title>
  <dc:creator>MCE</dc:creator>
  <cp:lastModifiedBy>Andrew Staniforth</cp:lastModifiedBy>
  <cp:revision>166</cp:revision>
  <cp:lastPrinted>2017-06-16T09:12:05Z</cp:lastPrinted>
  <dcterms:created xsi:type="dcterms:W3CDTF">2017-03-29T09:05:23Z</dcterms:created>
  <dcterms:modified xsi:type="dcterms:W3CDTF">2024-12-03T19:59:28Z</dcterms:modified>
</cp:coreProperties>
</file>