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6" r:id="rId2"/>
  </p:sldMasterIdLst>
  <p:notesMasterIdLst>
    <p:notesMasterId r:id="rId16"/>
  </p:notesMasterIdLst>
  <p:handoutMasterIdLst>
    <p:handoutMasterId r:id="rId17"/>
  </p:handoutMasterIdLst>
  <p:sldIdLst>
    <p:sldId id="262" r:id="rId3"/>
    <p:sldId id="257" r:id="rId4"/>
    <p:sldId id="258" r:id="rId5"/>
    <p:sldId id="259" r:id="rId6"/>
    <p:sldId id="260" r:id="rId7"/>
    <p:sldId id="261" r:id="rId8"/>
    <p:sldId id="269" r:id="rId9"/>
    <p:sldId id="263" r:id="rId10"/>
    <p:sldId id="264" r:id="rId11"/>
    <p:sldId id="265" r:id="rId12"/>
    <p:sldId id="266" r:id="rId13"/>
    <p:sldId id="267" r:id="rId14"/>
    <p:sldId id="268" r:id="rId15"/>
  </p:sldIdLst>
  <p:sldSz cx="9144000" cy="6858000" type="screen4x3"/>
  <p:notesSz cx="7010400" cy="92964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800"/>
    <a:srgbClr val="EADA00"/>
    <a:srgbClr val="00458C"/>
    <a:srgbClr val="0061AE"/>
    <a:srgbClr val="D1D3D4"/>
    <a:srgbClr val="8AC7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722" autoAdjust="0"/>
  </p:normalViewPr>
  <p:slideViewPr>
    <p:cSldViewPr>
      <p:cViewPr varScale="1">
        <p:scale>
          <a:sx n="89" d="100"/>
          <a:sy n="89" d="100"/>
        </p:scale>
        <p:origin x="2244" y="84"/>
      </p:cViewPr>
      <p:guideLst>
        <p:guide orient="horz" pos="2160"/>
        <p:guide pos="2880"/>
      </p:guideLst>
    </p:cSldViewPr>
  </p:slideViewPr>
  <p:notesTextViewPr>
    <p:cViewPr>
      <p:scale>
        <a:sx n="300" d="100"/>
        <a:sy n="300" d="100"/>
      </p:scale>
      <p:origin x="0" y="0"/>
    </p:cViewPr>
  </p:notesTextViewPr>
  <p:sorterViewPr>
    <p:cViewPr>
      <p:scale>
        <a:sx n="100" d="100"/>
        <a:sy n="100" d="100"/>
      </p:scale>
      <p:origin x="0" y="0"/>
    </p:cViewPr>
  </p:sorterViewPr>
  <p:notesViewPr>
    <p:cSldViewPr>
      <p:cViewPr varScale="1">
        <p:scale>
          <a:sx n="99" d="100"/>
          <a:sy n="99" d="100"/>
        </p:scale>
        <p:origin x="3492"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5"/>
          </a:xfrm>
          <a:prstGeom prst="rect">
            <a:avLst/>
          </a:prstGeom>
        </p:spPr>
        <p:txBody>
          <a:bodyPr vert="horz" lIns="91440" tIns="45720" rIns="91440" bIns="45720" rtlCol="0"/>
          <a:lstStyle>
            <a:lvl1pPr algn="r">
              <a:defRPr sz="1200"/>
            </a:lvl1pPr>
          </a:lstStyle>
          <a:p>
            <a:endParaRPr lang="en-US"/>
          </a:p>
        </p:txBody>
      </p:sp>
      <p:sp>
        <p:nvSpPr>
          <p:cNvPr id="4" name="Footer Placeholder 3"/>
          <p:cNvSpPr>
            <a:spLocks noGrp="1"/>
          </p:cNvSpPr>
          <p:nvPr>
            <p:ph type="ftr" sz="quarter" idx="2"/>
          </p:nvPr>
        </p:nvSpPr>
        <p:spPr>
          <a:xfrm>
            <a:off x="0" y="8829968"/>
            <a:ext cx="3037840" cy="46643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8"/>
            <a:ext cx="3037840" cy="466434"/>
          </a:xfrm>
          <a:prstGeom prst="rect">
            <a:avLst/>
          </a:prstGeom>
        </p:spPr>
        <p:txBody>
          <a:bodyPr vert="horz" lIns="91440" tIns="45720" rIns="91440" bIns="45720" rtlCol="0" anchor="b"/>
          <a:lstStyle>
            <a:lvl1pPr algn="r">
              <a:defRPr sz="1200"/>
            </a:lvl1pPr>
          </a:lstStyle>
          <a:p>
            <a:fld id="{98CCBFE1-9CC7-49E3-92CD-5D85649B4EAC}" type="slidenum">
              <a:rPr lang="en-US" smtClean="0"/>
              <a:t>‹#›</a:t>
            </a:fld>
            <a:endParaRPr lang="en-US"/>
          </a:p>
        </p:txBody>
      </p:sp>
    </p:spTree>
    <p:extLst>
      <p:ext uri="{BB962C8B-B14F-4D97-AF65-F5344CB8AC3E}">
        <p14:creationId xmlns:p14="http://schemas.microsoft.com/office/powerpoint/2010/main" val="1879633875"/>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970938" y="0"/>
            <a:ext cx="3037840" cy="464820"/>
          </a:xfrm>
          <a:prstGeom prst="rect">
            <a:avLst/>
          </a:prstGeom>
        </p:spPr>
        <p:txBody>
          <a:bodyPr vert="horz" lIns="91440" tIns="45720" rIns="91440" bIns="45720" rtlCol="0"/>
          <a:lstStyle>
            <a:lvl1pPr algn="r">
              <a:defRPr sz="1200"/>
            </a:lvl1pPr>
          </a:lstStyle>
          <a:p>
            <a:endParaRPr lang="nl-BE"/>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l-BE"/>
          </a:p>
        </p:txBody>
      </p:sp>
      <p:sp>
        <p:nvSpPr>
          <p:cNvPr id="6" name="Footer Placeholder 5"/>
          <p:cNvSpPr>
            <a:spLocks noGrp="1"/>
          </p:cNvSpPr>
          <p:nvPr>
            <p:ph type="ftr" sz="quarter" idx="4"/>
          </p:nvPr>
        </p:nvSpPr>
        <p:spPr>
          <a:xfrm>
            <a:off x="0" y="8829966"/>
            <a:ext cx="3037840" cy="464820"/>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970938" y="8829966"/>
            <a:ext cx="3037840" cy="464820"/>
          </a:xfrm>
          <a:prstGeom prst="rect">
            <a:avLst/>
          </a:prstGeom>
        </p:spPr>
        <p:txBody>
          <a:bodyPr vert="horz" lIns="91440" tIns="45720" rIns="91440" bIns="45720" rtlCol="0" anchor="b"/>
          <a:lstStyle>
            <a:lvl1pPr algn="r">
              <a:defRPr sz="1200"/>
            </a:lvl1pPr>
          </a:lstStyle>
          <a:p>
            <a:fld id="{A04368BD-6076-4F77-8686-C8612C9D9DFD}" type="slidenum">
              <a:rPr lang="nl-BE" smtClean="0"/>
              <a:t>‹#›</a:t>
            </a:fld>
            <a:endParaRPr lang="nl-BE"/>
          </a:p>
        </p:txBody>
      </p:sp>
    </p:spTree>
    <p:extLst>
      <p:ext uri="{BB962C8B-B14F-4D97-AF65-F5344CB8AC3E}">
        <p14:creationId xmlns:p14="http://schemas.microsoft.com/office/powerpoint/2010/main" val="1167295466"/>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58FFBAF1-9C0F-49A3-8405-4343CA5C59B0}" type="slidenum">
              <a:rPr lang="nl-NL" smtClean="0"/>
              <a:t>1</a:t>
            </a:fld>
            <a:endParaRPr lang="nl-NL"/>
          </a:p>
        </p:txBody>
      </p:sp>
    </p:spTree>
    <p:extLst>
      <p:ext uri="{BB962C8B-B14F-4D97-AF65-F5344CB8AC3E}">
        <p14:creationId xmlns:p14="http://schemas.microsoft.com/office/powerpoint/2010/main" val="702165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1">
    <p:bg>
      <p:bgPr>
        <a:solidFill>
          <a:schemeClr val="bg1">
            <a:alpha val="19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lvl1pPr>
              <a:defRPr>
                <a:solidFill>
                  <a:srgbClr val="00458C"/>
                </a:solidFill>
                <a:latin typeface="Arial" panose="020B0604020202020204" pitchFamily="34" charset="0"/>
                <a:cs typeface="Arial" panose="020B0604020202020204" pitchFamily="34" charset="0"/>
              </a:defRPr>
            </a:lvl1pPr>
          </a:lstStyle>
          <a:p>
            <a:r>
              <a:rPr lang="en-US" dirty="0"/>
              <a:t>Click to edit Master title style</a:t>
            </a:r>
            <a:endParaRPr lang="nl-BE"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Arial Narrow" panose="020B0606020202030204"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nl-BE" dirty="0"/>
          </a:p>
        </p:txBody>
      </p:sp>
      <p:sp>
        <p:nvSpPr>
          <p:cNvPr id="5" name="Rectangle 4">
            <a:extLst>
              <a:ext uri="{FF2B5EF4-FFF2-40B4-BE49-F238E27FC236}">
                <a16:creationId xmlns:a16="http://schemas.microsoft.com/office/drawing/2014/main" id="{A1BC7D0B-61AA-49FD-94FF-3C228BAB1DA6}"/>
              </a:ext>
            </a:extLst>
          </p:cNvPr>
          <p:cNvSpPr/>
          <p:nvPr userDrawn="1"/>
        </p:nvSpPr>
        <p:spPr>
          <a:xfrm>
            <a:off x="0" y="0"/>
            <a:ext cx="9144000" cy="1412776"/>
          </a:xfrm>
          <a:prstGeom prst="rect">
            <a:avLst/>
          </a:prstGeom>
          <a:solidFill>
            <a:srgbClr val="00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5" name="Rectangle 14">
            <a:extLst>
              <a:ext uri="{FF2B5EF4-FFF2-40B4-BE49-F238E27FC236}">
                <a16:creationId xmlns:a16="http://schemas.microsoft.com/office/drawing/2014/main" id="{9012F0FE-917B-4E60-B435-59EC9456B4DF}"/>
              </a:ext>
            </a:extLst>
          </p:cNvPr>
          <p:cNvSpPr/>
          <p:nvPr userDrawn="1"/>
        </p:nvSpPr>
        <p:spPr>
          <a:xfrm>
            <a:off x="0" y="6211381"/>
            <a:ext cx="9143999" cy="653470"/>
          </a:xfrm>
          <a:prstGeom prst="rect">
            <a:avLst/>
          </a:prstGeom>
          <a:solidFill>
            <a:srgbClr val="FFD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pic>
        <p:nvPicPr>
          <p:cNvPr id="6" name="Picture 5">
            <a:extLst>
              <a:ext uri="{FF2B5EF4-FFF2-40B4-BE49-F238E27FC236}">
                <a16:creationId xmlns:a16="http://schemas.microsoft.com/office/drawing/2014/main" id="{D1BFC16C-4330-4C23-B7CB-62481E59724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04391" y="332656"/>
            <a:ext cx="2567409" cy="541907"/>
          </a:xfrm>
          <a:prstGeom prst="rect">
            <a:avLst/>
          </a:prstGeom>
        </p:spPr>
      </p:pic>
      <p:pic>
        <p:nvPicPr>
          <p:cNvPr id="9" name="Picture 8">
            <a:extLst>
              <a:ext uri="{FF2B5EF4-FFF2-40B4-BE49-F238E27FC236}">
                <a16:creationId xmlns:a16="http://schemas.microsoft.com/office/drawing/2014/main" id="{FE649551-58F1-49DE-BF8F-FAF1344C2A6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68344" y="6453336"/>
            <a:ext cx="1295421" cy="256503"/>
          </a:xfrm>
          <a:prstGeom prst="rect">
            <a:avLst/>
          </a:prstGeom>
        </p:spPr>
      </p:pic>
      <p:pic>
        <p:nvPicPr>
          <p:cNvPr id="12" name="Picture 11">
            <a:extLst>
              <a:ext uri="{FF2B5EF4-FFF2-40B4-BE49-F238E27FC236}">
                <a16:creationId xmlns:a16="http://schemas.microsoft.com/office/drawing/2014/main" id="{33CBA556-2E11-43A3-9A6E-9ECDA7711087}"/>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79512" y="6309289"/>
            <a:ext cx="2952328" cy="481453"/>
          </a:xfrm>
          <a:prstGeom prst="rect">
            <a:avLst/>
          </a:prstGeom>
        </p:spPr>
      </p:pic>
    </p:spTree>
    <p:extLst>
      <p:ext uri="{BB962C8B-B14F-4D97-AF65-F5344CB8AC3E}">
        <p14:creationId xmlns:p14="http://schemas.microsoft.com/office/powerpoint/2010/main" val="27004625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alpha val="19000"/>
          </a:schemeClr>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83FD78-86B9-443F-BA28-11F6A1A7B39D}"/>
              </a:ext>
            </a:extLst>
          </p:cNvPr>
          <p:cNvSpPr/>
          <p:nvPr userDrawn="1"/>
        </p:nvSpPr>
        <p:spPr>
          <a:xfrm>
            <a:off x="0" y="6462477"/>
            <a:ext cx="9143999" cy="402374"/>
          </a:xfrm>
          <a:prstGeom prst="rect">
            <a:avLst/>
          </a:prstGeom>
          <a:solidFill>
            <a:srgbClr val="FFD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9" name="Rectangle 8">
            <a:extLst>
              <a:ext uri="{FF2B5EF4-FFF2-40B4-BE49-F238E27FC236}">
                <a16:creationId xmlns:a16="http://schemas.microsoft.com/office/drawing/2014/main" id="{8E0E76AB-CA15-423C-A259-D91E4BB1DEBA}"/>
              </a:ext>
            </a:extLst>
          </p:cNvPr>
          <p:cNvSpPr/>
          <p:nvPr userDrawn="1"/>
        </p:nvSpPr>
        <p:spPr>
          <a:xfrm>
            <a:off x="0" y="0"/>
            <a:ext cx="9144000" cy="1124744"/>
          </a:xfrm>
          <a:prstGeom prst="rect">
            <a:avLst/>
          </a:prstGeom>
          <a:solidFill>
            <a:srgbClr val="0045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a:p>
        </p:txBody>
      </p:sp>
      <p:sp>
        <p:nvSpPr>
          <p:cNvPr id="19" name="Title 1">
            <a:extLst>
              <a:ext uri="{FF2B5EF4-FFF2-40B4-BE49-F238E27FC236}">
                <a16:creationId xmlns:a16="http://schemas.microsoft.com/office/drawing/2014/main" id="{BFABC801-9AAB-4B38-AEA6-6EEFE4243638}"/>
              </a:ext>
            </a:extLst>
          </p:cNvPr>
          <p:cNvSpPr>
            <a:spLocks noGrp="1"/>
          </p:cNvSpPr>
          <p:nvPr>
            <p:ph type="title"/>
          </p:nvPr>
        </p:nvSpPr>
        <p:spPr>
          <a:xfrm>
            <a:off x="1115614" y="161420"/>
            <a:ext cx="8028385" cy="724942"/>
          </a:xfrm>
        </p:spPr>
        <p:txBody>
          <a:bodyPr/>
          <a:lstStyle>
            <a:lvl1pPr>
              <a:defRPr>
                <a:solidFill>
                  <a:srgbClr val="FFD800"/>
                </a:solidFill>
              </a:defRPr>
            </a:lvl1pPr>
          </a:lstStyle>
          <a:p>
            <a:r>
              <a:rPr lang="en-US" dirty="0"/>
              <a:t>Click to edit Master title style</a:t>
            </a:r>
            <a:endParaRPr lang="bg-BG" dirty="0"/>
          </a:p>
        </p:txBody>
      </p:sp>
      <p:sp>
        <p:nvSpPr>
          <p:cNvPr id="21" name="Content Placeholder 2">
            <a:extLst>
              <a:ext uri="{FF2B5EF4-FFF2-40B4-BE49-F238E27FC236}">
                <a16:creationId xmlns:a16="http://schemas.microsoft.com/office/drawing/2014/main" id="{FF26F659-6766-4E83-B910-DD8393D230EE}"/>
              </a:ext>
            </a:extLst>
          </p:cNvPr>
          <p:cNvSpPr>
            <a:spLocks noGrp="1"/>
          </p:cNvSpPr>
          <p:nvPr>
            <p:ph idx="1"/>
          </p:nvPr>
        </p:nvSpPr>
        <p:spPr>
          <a:xfrm>
            <a:off x="628650" y="1383137"/>
            <a:ext cx="7886700" cy="4351338"/>
          </a:xfrm>
        </p:spPr>
        <p:txBody>
          <a:bodyPr/>
          <a:lstStyle>
            <a:lvl1pPr>
              <a:defRPr>
                <a:solidFill>
                  <a:srgbClr val="00458C"/>
                </a:solidFill>
              </a:defRPr>
            </a:lvl1pPr>
            <a:lvl2pPr>
              <a:defRPr>
                <a:solidFill>
                  <a:srgbClr val="00458C"/>
                </a:solidFill>
              </a:defRPr>
            </a:lvl2pPr>
            <a:lvl3pPr>
              <a:defRPr>
                <a:solidFill>
                  <a:srgbClr val="00458C"/>
                </a:solidFill>
              </a:defRPr>
            </a:lvl3pPr>
            <a:lvl4pPr>
              <a:defRPr>
                <a:solidFill>
                  <a:srgbClr val="00458C"/>
                </a:solidFill>
              </a:defRPr>
            </a:lvl4pPr>
            <a:lvl5pPr>
              <a:defRPr>
                <a:solidFill>
                  <a:srgbClr val="00458C"/>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bg-BG" dirty="0"/>
          </a:p>
        </p:txBody>
      </p:sp>
      <p:sp>
        <p:nvSpPr>
          <p:cNvPr id="22" name="Footer Placeholder 4">
            <a:extLst>
              <a:ext uri="{FF2B5EF4-FFF2-40B4-BE49-F238E27FC236}">
                <a16:creationId xmlns:a16="http://schemas.microsoft.com/office/drawing/2014/main" id="{392D5C79-B086-45CB-8709-F508310D3643}"/>
              </a:ext>
            </a:extLst>
          </p:cNvPr>
          <p:cNvSpPr>
            <a:spLocks noGrp="1"/>
          </p:cNvSpPr>
          <p:nvPr>
            <p:ph type="ftr" sz="quarter" idx="3"/>
          </p:nvPr>
        </p:nvSpPr>
        <p:spPr>
          <a:xfrm>
            <a:off x="1366322" y="6455627"/>
            <a:ext cx="7777678" cy="402374"/>
          </a:xfrm>
          <a:prstGeom prst="rect">
            <a:avLst/>
          </a:prstGeom>
        </p:spPr>
        <p:txBody>
          <a:bodyPr anchor="ctr" anchorCtr="0"/>
          <a:lstStyle>
            <a:lvl1pPr>
              <a:defRPr sz="900" b="1">
                <a:solidFill>
                  <a:srgbClr val="00458C"/>
                </a:solidFill>
                <a:latin typeface="Arial Narrow" panose="020B0606020202030204" pitchFamily="34" charset="0"/>
              </a:defRPr>
            </a:lvl1pPr>
          </a:lstStyle>
          <a:p>
            <a:r>
              <a:rPr lang="ru-RU" dirty="0"/>
              <a:t>Проект „</a:t>
            </a:r>
            <a:r>
              <a:rPr lang="ru-RU" dirty="0" err="1"/>
              <a:t>Укрепване</a:t>
            </a:r>
            <a:r>
              <a:rPr lang="ru-RU" dirty="0"/>
              <a:t> на </a:t>
            </a:r>
            <a:r>
              <a:rPr lang="ru-RU" dirty="0" err="1"/>
              <a:t>капацитет</a:t>
            </a:r>
            <a:r>
              <a:rPr lang="ru-RU" dirty="0"/>
              <a:t>, обмен на опит и </a:t>
            </a:r>
            <a:r>
              <a:rPr lang="ru-RU" dirty="0" err="1"/>
              <a:t>изследователска</a:t>
            </a:r>
            <a:r>
              <a:rPr lang="ru-RU" dirty="0"/>
              <a:t> </a:t>
            </a:r>
            <a:r>
              <a:rPr lang="ru-RU" dirty="0" err="1"/>
              <a:t>дейност</a:t>
            </a:r>
            <a:r>
              <a:rPr lang="ru-RU" dirty="0"/>
              <a:t> в </a:t>
            </a:r>
            <a:r>
              <a:rPr lang="ru-RU" dirty="0" err="1"/>
              <a:t>сферата</a:t>
            </a:r>
            <a:r>
              <a:rPr lang="ru-RU" dirty="0"/>
              <a:t> на </a:t>
            </a:r>
            <a:r>
              <a:rPr lang="ru-RU" dirty="0" err="1"/>
              <a:t>сигурността</a:t>
            </a:r>
            <a:r>
              <a:rPr lang="ru-RU" dirty="0"/>
              <a:t> “</a:t>
            </a:r>
            <a:r>
              <a:rPr lang="bg-BG" dirty="0"/>
              <a:t> с договор </a:t>
            </a:r>
            <a:r>
              <a:rPr lang="bg-BG" dirty="0" err="1"/>
              <a:t>No</a:t>
            </a:r>
            <a:r>
              <a:rPr lang="bg-BG" dirty="0"/>
              <a:t>. 812108-68-02.10.2024, се изпълнява с финансова</a:t>
            </a:r>
            <a:r>
              <a:rPr lang="en-US" dirty="0"/>
              <a:t> </a:t>
            </a:r>
            <a:r>
              <a:rPr lang="bg-BG" dirty="0"/>
              <a:t>помощ на </a:t>
            </a:r>
            <a:r>
              <a:rPr lang="ru-RU" dirty="0" err="1"/>
              <a:t>Програмата</a:t>
            </a:r>
            <a:r>
              <a:rPr lang="ru-RU" dirty="0"/>
              <a:t> на </a:t>
            </a:r>
            <a:r>
              <a:rPr lang="ru-RU" dirty="0" err="1"/>
              <a:t>Република</a:t>
            </a:r>
            <a:r>
              <a:rPr lang="ru-RU" dirty="0"/>
              <a:t> </a:t>
            </a:r>
            <a:r>
              <a:rPr lang="ru-RU" dirty="0" err="1"/>
              <a:t>България</a:t>
            </a:r>
            <a:r>
              <a:rPr lang="ru-RU" dirty="0"/>
              <a:t> по фонд „</a:t>
            </a:r>
            <a:r>
              <a:rPr lang="ru-RU" dirty="0" err="1"/>
              <a:t>Вътрешна</a:t>
            </a:r>
            <a:r>
              <a:rPr lang="ru-RU" dirty="0"/>
              <a:t> </a:t>
            </a:r>
            <a:r>
              <a:rPr lang="ru-RU" dirty="0" err="1"/>
              <a:t>сигурност</a:t>
            </a:r>
            <a:r>
              <a:rPr lang="ru-RU" dirty="0"/>
              <a:t>“ за периода 2021 – 2027</a:t>
            </a:r>
            <a:endParaRPr lang="nl-BE" dirty="0"/>
          </a:p>
        </p:txBody>
      </p:sp>
      <p:pic>
        <p:nvPicPr>
          <p:cNvPr id="12" name="Picture 11">
            <a:extLst>
              <a:ext uri="{FF2B5EF4-FFF2-40B4-BE49-F238E27FC236}">
                <a16:creationId xmlns:a16="http://schemas.microsoft.com/office/drawing/2014/main" id="{166D7D3B-4640-46F4-89DC-BBD55F2221F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7504" y="6597352"/>
            <a:ext cx="828692" cy="164087"/>
          </a:xfrm>
          <a:prstGeom prst="rect">
            <a:avLst/>
          </a:prstGeom>
        </p:spPr>
      </p:pic>
      <p:pic>
        <p:nvPicPr>
          <p:cNvPr id="6" name="Picture 5">
            <a:extLst>
              <a:ext uri="{FF2B5EF4-FFF2-40B4-BE49-F238E27FC236}">
                <a16:creationId xmlns:a16="http://schemas.microsoft.com/office/drawing/2014/main" id="{5B0914B7-AD73-4329-B1F1-10EB66B43F9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7504" y="183778"/>
            <a:ext cx="871684" cy="796879"/>
          </a:xfrm>
          <a:prstGeom prst="rect">
            <a:avLst/>
          </a:prstGeom>
        </p:spPr>
      </p:pic>
    </p:spTree>
    <p:extLst>
      <p:ext uri="{BB962C8B-B14F-4D97-AF65-F5344CB8AC3E}">
        <p14:creationId xmlns:p14="http://schemas.microsoft.com/office/powerpoint/2010/main" val="554211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C8630-27FB-64EA-12CB-BDA86EA13B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E5DA342-6B97-9AA1-A005-D7761C44CF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4CA5F9-D5DE-7C80-1873-9BBD3B54A362}"/>
              </a:ext>
            </a:extLst>
          </p:cNvPr>
          <p:cNvSpPr>
            <a:spLocks noGrp="1"/>
          </p:cNvSpPr>
          <p:nvPr>
            <p:ph type="dt" sz="half" idx="10"/>
          </p:nvPr>
        </p:nvSpPr>
        <p:spPr/>
        <p:txBody>
          <a:bodyPr/>
          <a:lstStyle/>
          <a:p>
            <a:fld id="{5D5F9B0C-4CEB-41EB-AF54-344FDAEDABE4}" type="datetimeFigureOut">
              <a:rPr lang="en-US" smtClean="0"/>
              <a:t>12/3/2024</a:t>
            </a:fld>
            <a:endParaRPr lang="en-US"/>
          </a:p>
        </p:txBody>
      </p:sp>
      <p:sp>
        <p:nvSpPr>
          <p:cNvPr id="5" name="Footer Placeholder 4">
            <a:extLst>
              <a:ext uri="{FF2B5EF4-FFF2-40B4-BE49-F238E27FC236}">
                <a16:creationId xmlns:a16="http://schemas.microsoft.com/office/drawing/2014/main" id="{9CD0A8EB-3B7D-A276-71AD-F0A5F46D1B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727406-048F-AFD1-2B71-9F69EAD91644}"/>
              </a:ext>
            </a:extLst>
          </p:cNvPr>
          <p:cNvSpPr>
            <a:spLocks noGrp="1"/>
          </p:cNvSpPr>
          <p:nvPr>
            <p:ph type="sldNum" sz="quarter" idx="12"/>
          </p:nvPr>
        </p:nvSpPr>
        <p:spPr/>
        <p:txBody>
          <a:bodyPr/>
          <a:lstStyle/>
          <a:p>
            <a:fld id="{85495A29-77B8-44B1-9159-E8CB82F3A63F}" type="slidenum">
              <a:rPr lang="en-US" smtClean="0"/>
              <a:t>‹#›</a:t>
            </a:fld>
            <a:endParaRPr lang="en-US"/>
          </a:p>
        </p:txBody>
      </p:sp>
    </p:spTree>
    <p:extLst>
      <p:ext uri="{BB962C8B-B14F-4D97-AF65-F5344CB8AC3E}">
        <p14:creationId xmlns:p14="http://schemas.microsoft.com/office/powerpoint/2010/main" val="2998488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88646-BCC5-4AE2-BCE3-FD68898D9D88}"/>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bg-BG"/>
          </a:p>
        </p:txBody>
      </p:sp>
      <p:sp>
        <p:nvSpPr>
          <p:cNvPr id="3" name="Subtitle 2">
            <a:extLst>
              <a:ext uri="{FF2B5EF4-FFF2-40B4-BE49-F238E27FC236}">
                <a16:creationId xmlns:a16="http://schemas.microsoft.com/office/drawing/2014/main" id="{991B4772-9C33-46AE-A8FC-4791B14DB525}"/>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bg-BG"/>
          </a:p>
        </p:txBody>
      </p:sp>
      <p:sp>
        <p:nvSpPr>
          <p:cNvPr id="4" name="Date Placeholder 3">
            <a:extLst>
              <a:ext uri="{FF2B5EF4-FFF2-40B4-BE49-F238E27FC236}">
                <a16:creationId xmlns:a16="http://schemas.microsoft.com/office/drawing/2014/main" id="{E4BEDB95-16FC-47EF-9614-D541A4195C6C}"/>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CEDB1D3A-6C5A-4F9D-812D-FFBBAF7DBA88}"/>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DD9E6438-FBA6-45D3-A4E5-6B86E5985160}"/>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2449939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381FCD-0ADB-4A1B-B956-4384AAAC09AF}"/>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58352571-8BC7-452D-9AE2-4FD2BA2BDC52}"/>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BF04D290-3689-4D8D-9CA4-6FDCB3998032}"/>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5F848516-4011-491F-813F-00345B9E87D2}"/>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dirty="0"/>
          </a:p>
        </p:txBody>
      </p:sp>
      <p:sp>
        <p:nvSpPr>
          <p:cNvPr id="6" name="Slide Number Placeholder 5">
            <a:extLst>
              <a:ext uri="{FF2B5EF4-FFF2-40B4-BE49-F238E27FC236}">
                <a16:creationId xmlns:a16="http://schemas.microsoft.com/office/drawing/2014/main" id="{E030AAC4-E93B-4C3C-B483-3CFB7E1A1B64}"/>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968855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2493B-C5A4-4BFE-A155-D8D1134BF77F}"/>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bg-BG"/>
          </a:p>
        </p:txBody>
      </p:sp>
      <p:sp>
        <p:nvSpPr>
          <p:cNvPr id="3" name="Text Placeholder 2">
            <a:extLst>
              <a:ext uri="{FF2B5EF4-FFF2-40B4-BE49-F238E27FC236}">
                <a16:creationId xmlns:a16="http://schemas.microsoft.com/office/drawing/2014/main" id="{347319A3-0916-4F55-A091-B11C8FFEA794}"/>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1910A028-3278-489C-9235-F09B821C19A1}"/>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0F2AFDE5-6CFD-4EB4-927F-8F616043B6AD}"/>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AF1426EE-7172-4154-BAE6-8509371F75CF}"/>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4011852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4631E-2C5C-4D13-B909-97DC366F7BDA}"/>
              </a:ext>
            </a:extLst>
          </p:cNvPr>
          <p:cNvSpPr>
            <a:spLocks noGrp="1"/>
          </p:cNvSpPr>
          <p:nvPr>
            <p:ph type="title"/>
          </p:nvPr>
        </p:nvSpPr>
        <p:spPr/>
        <p:txBody>
          <a:bodyPr/>
          <a:lstStyle/>
          <a:p>
            <a:r>
              <a:rPr lang="en-US"/>
              <a:t>Click to edit Master title style</a:t>
            </a:r>
            <a:endParaRPr lang="bg-BG"/>
          </a:p>
        </p:txBody>
      </p:sp>
      <p:sp>
        <p:nvSpPr>
          <p:cNvPr id="3" name="Content Placeholder 2">
            <a:extLst>
              <a:ext uri="{FF2B5EF4-FFF2-40B4-BE49-F238E27FC236}">
                <a16:creationId xmlns:a16="http://schemas.microsoft.com/office/drawing/2014/main" id="{83C5B8C0-A507-4243-9BB8-D7E497FAA5EF}"/>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Content Placeholder 3">
            <a:extLst>
              <a:ext uri="{FF2B5EF4-FFF2-40B4-BE49-F238E27FC236}">
                <a16:creationId xmlns:a16="http://schemas.microsoft.com/office/drawing/2014/main" id="{C95E674F-2A8A-41ED-B273-17738244BEE6}"/>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Date Placeholder 4">
            <a:extLst>
              <a:ext uri="{FF2B5EF4-FFF2-40B4-BE49-F238E27FC236}">
                <a16:creationId xmlns:a16="http://schemas.microsoft.com/office/drawing/2014/main" id="{EF585505-2325-44A3-A26A-D3046EB85769}"/>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32EB154F-08FF-4ACD-9A6F-A95BE8A802F7}"/>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5567E6D1-2039-48C0-B079-8988E282ACFA}"/>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8777546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B9CF95-6843-4E3D-93E8-8D450B48AE35}"/>
              </a:ext>
            </a:extLst>
          </p:cNvPr>
          <p:cNvSpPr>
            <a:spLocks noGrp="1"/>
          </p:cNvSpPr>
          <p:nvPr>
            <p:ph type="title"/>
          </p:nvPr>
        </p:nvSpPr>
        <p:spPr>
          <a:xfrm>
            <a:off x="630238" y="365125"/>
            <a:ext cx="7886700" cy="1325563"/>
          </a:xfrm>
        </p:spPr>
        <p:txBody>
          <a:bodyPr/>
          <a:lstStyle/>
          <a:p>
            <a:r>
              <a:rPr lang="en-US"/>
              <a:t>Click to edit Master title style</a:t>
            </a:r>
            <a:endParaRPr lang="bg-BG"/>
          </a:p>
        </p:txBody>
      </p:sp>
      <p:sp>
        <p:nvSpPr>
          <p:cNvPr id="3" name="Text Placeholder 2">
            <a:extLst>
              <a:ext uri="{FF2B5EF4-FFF2-40B4-BE49-F238E27FC236}">
                <a16:creationId xmlns:a16="http://schemas.microsoft.com/office/drawing/2014/main" id="{922C4254-53D1-48B2-B53F-5F999F692C0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0118108-5E53-4B77-BDFD-1881B5E93337}"/>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5" name="Text Placeholder 4">
            <a:extLst>
              <a:ext uri="{FF2B5EF4-FFF2-40B4-BE49-F238E27FC236}">
                <a16:creationId xmlns:a16="http://schemas.microsoft.com/office/drawing/2014/main" id="{F83AA62A-4BFF-45BB-B4DA-9B3BB2C24D74}"/>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4110121-187E-4D5C-ACF2-0A80C26AC57D}"/>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7" name="Date Placeholder 6">
            <a:extLst>
              <a:ext uri="{FF2B5EF4-FFF2-40B4-BE49-F238E27FC236}">
                <a16:creationId xmlns:a16="http://schemas.microsoft.com/office/drawing/2014/main" id="{BC9ED323-5007-4F81-872A-3D1F7CCCB98F}"/>
              </a:ext>
            </a:extLst>
          </p:cNvPr>
          <p:cNvSpPr>
            <a:spLocks noGrp="1"/>
          </p:cNvSpPr>
          <p:nvPr>
            <p:ph type="dt" sz="half" idx="10"/>
          </p:nvPr>
        </p:nvSpPr>
        <p:spPr/>
        <p:txBody>
          <a:bodyPr/>
          <a:lstStyle/>
          <a:p>
            <a:endParaRPr lang="bg-BG"/>
          </a:p>
        </p:txBody>
      </p:sp>
      <p:sp>
        <p:nvSpPr>
          <p:cNvPr id="8" name="Footer Placeholder 7">
            <a:extLst>
              <a:ext uri="{FF2B5EF4-FFF2-40B4-BE49-F238E27FC236}">
                <a16:creationId xmlns:a16="http://schemas.microsoft.com/office/drawing/2014/main" id="{F8E32879-8A48-4F4C-8531-C6962B27D0EE}"/>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9" name="Slide Number Placeholder 8">
            <a:extLst>
              <a:ext uri="{FF2B5EF4-FFF2-40B4-BE49-F238E27FC236}">
                <a16:creationId xmlns:a16="http://schemas.microsoft.com/office/drawing/2014/main" id="{DF313652-FD72-4494-856F-6EB1D4BB895F}"/>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21443170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BC48C-9721-4283-ABA0-BCA06686FC4E}"/>
              </a:ext>
            </a:extLst>
          </p:cNvPr>
          <p:cNvSpPr>
            <a:spLocks noGrp="1"/>
          </p:cNvSpPr>
          <p:nvPr>
            <p:ph type="title"/>
          </p:nvPr>
        </p:nvSpPr>
        <p:spPr/>
        <p:txBody>
          <a:bodyPr/>
          <a:lstStyle/>
          <a:p>
            <a:r>
              <a:rPr lang="en-US"/>
              <a:t>Click to edit Master title style</a:t>
            </a:r>
            <a:endParaRPr lang="bg-BG"/>
          </a:p>
        </p:txBody>
      </p:sp>
      <p:sp>
        <p:nvSpPr>
          <p:cNvPr id="3" name="Date Placeholder 2">
            <a:extLst>
              <a:ext uri="{FF2B5EF4-FFF2-40B4-BE49-F238E27FC236}">
                <a16:creationId xmlns:a16="http://schemas.microsoft.com/office/drawing/2014/main" id="{CEE12AED-1E29-43B0-B235-A109EBD2845A}"/>
              </a:ext>
            </a:extLst>
          </p:cNvPr>
          <p:cNvSpPr>
            <a:spLocks noGrp="1"/>
          </p:cNvSpPr>
          <p:nvPr>
            <p:ph type="dt" sz="half" idx="10"/>
          </p:nvPr>
        </p:nvSpPr>
        <p:spPr/>
        <p:txBody>
          <a:bodyPr/>
          <a:lstStyle/>
          <a:p>
            <a:endParaRPr lang="bg-BG"/>
          </a:p>
        </p:txBody>
      </p:sp>
      <p:sp>
        <p:nvSpPr>
          <p:cNvPr id="4" name="Footer Placeholder 3">
            <a:extLst>
              <a:ext uri="{FF2B5EF4-FFF2-40B4-BE49-F238E27FC236}">
                <a16:creationId xmlns:a16="http://schemas.microsoft.com/office/drawing/2014/main" id="{70F48656-09F0-48DB-AEA0-E95F6F8AEAD5}"/>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5" name="Slide Number Placeholder 4">
            <a:extLst>
              <a:ext uri="{FF2B5EF4-FFF2-40B4-BE49-F238E27FC236}">
                <a16:creationId xmlns:a16="http://schemas.microsoft.com/office/drawing/2014/main" id="{7DEFE70D-ABFE-4AF4-8CB8-5D3CD168914E}"/>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345701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834A34-07E6-4E1B-A5FF-2F8D7AF60E7F}"/>
              </a:ext>
            </a:extLst>
          </p:cNvPr>
          <p:cNvSpPr>
            <a:spLocks noGrp="1"/>
          </p:cNvSpPr>
          <p:nvPr>
            <p:ph type="dt" sz="half" idx="10"/>
          </p:nvPr>
        </p:nvSpPr>
        <p:spPr/>
        <p:txBody>
          <a:bodyPr/>
          <a:lstStyle/>
          <a:p>
            <a:endParaRPr lang="bg-BG"/>
          </a:p>
        </p:txBody>
      </p:sp>
      <p:sp>
        <p:nvSpPr>
          <p:cNvPr id="3" name="Footer Placeholder 2">
            <a:extLst>
              <a:ext uri="{FF2B5EF4-FFF2-40B4-BE49-F238E27FC236}">
                <a16:creationId xmlns:a16="http://schemas.microsoft.com/office/drawing/2014/main" id="{DDA8980B-1BFC-47D6-B91F-2C11A4E6F81E}"/>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4" name="Slide Number Placeholder 3">
            <a:extLst>
              <a:ext uri="{FF2B5EF4-FFF2-40B4-BE49-F238E27FC236}">
                <a16:creationId xmlns:a16="http://schemas.microsoft.com/office/drawing/2014/main" id="{D94B166C-9686-48E4-9508-4D027C5999D1}"/>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199412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3A32-84DD-4C60-A139-BC26A96B0993}"/>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bg-BG"/>
          </a:p>
        </p:txBody>
      </p:sp>
      <p:sp>
        <p:nvSpPr>
          <p:cNvPr id="3" name="Content Placeholder 2">
            <a:extLst>
              <a:ext uri="{FF2B5EF4-FFF2-40B4-BE49-F238E27FC236}">
                <a16:creationId xmlns:a16="http://schemas.microsoft.com/office/drawing/2014/main" id="{3CE237FB-A99D-473E-A3E3-61333EE8CE7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Text Placeholder 3">
            <a:extLst>
              <a:ext uri="{FF2B5EF4-FFF2-40B4-BE49-F238E27FC236}">
                <a16:creationId xmlns:a16="http://schemas.microsoft.com/office/drawing/2014/main" id="{C2FC8C4E-E6E1-45AF-80DA-5E8F8687A0A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391B19-5C72-4D7F-A889-4EC396E3DBDB}"/>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DFE26CAF-A080-43C2-9EC2-0277DCE78E2A}"/>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423EFA27-0492-4BD0-AEEB-D02274AE7B96}"/>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1462918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ADA9E-6486-453B-A3C1-893395B66061}"/>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bg-BG"/>
          </a:p>
        </p:txBody>
      </p:sp>
      <p:sp>
        <p:nvSpPr>
          <p:cNvPr id="3" name="Picture Placeholder 2">
            <a:extLst>
              <a:ext uri="{FF2B5EF4-FFF2-40B4-BE49-F238E27FC236}">
                <a16:creationId xmlns:a16="http://schemas.microsoft.com/office/drawing/2014/main" id="{E2B34D23-8D93-4540-903C-3888A6FB4F2A}"/>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bg-BG"/>
          </a:p>
        </p:txBody>
      </p:sp>
      <p:sp>
        <p:nvSpPr>
          <p:cNvPr id="4" name="Text Placeholder 3">
            <a:extLst>
              <a:ext uri="{FF2B5EF4-FFF2-40B4-BE49-F238E27FC236}">
                <a16:creationId xmlns:a16="http://schemas.microsoft.com/office/drawing/2014/main" id="{62767E4D-831B-432D-803A-9617F2E6B46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7FC4249-F338-4A56-A0AA-F1D9285EC17C}"/>
              </a:ext>
            </a:extLst>
          </p:cNvPr>
          <p:cNvSpPr>
            <a:spLocks noGrp="1"/>
          </p:cNvSpPr>
          <p:nvPr>
            <p:ph type="dt" sz="half" idx="10"/>
          </p:nvPr>
        </p:nvSpPr>
        <p:spPr/>
        <p:txBody>
          <a:bodyPr/>
          <a:lstStyle/>
          <a:p>
            <a:endParaRPr lang="bg-BG"/>
          </a:p>
        </p:txBody>
      </p:sp>
      <p:sp>
        <p:nvSpPr>
          <p:cNvPr id="6" name="Footer Placeholder 5">
            <a:extLst>
              <a:ext uri="{FF2B5EF4-FFF2-40B4-BE49-F238E27FC236}">
                <a16:creationId xmlns:a16="http://schemas.microsoft.com/office/drawing/2014/main" id="{4C5B888C-750A-41AD-B424-339B0123F009}"/>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7" name="Slide Number Placeholder 6">
            <a:extLst>
              <a:ext uri="{FF2B5EF4-FFF2-40B4-BE49-F238E27FC236}">
                <a16:creationId xmlns:a16="http://schemas.microsoft.com/office/drawing/2014/main" id="{93F2851D-486C-4B1E-8119-F4D9A34B3F67}"/>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4071542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68F6D-E706-4713-8B04-6B1500D5E64B}"/>
              </a:ext>
            </a:extLst>
          </p:cNvPr>
          <p:cNvSpPr>
            <a:spLocks noGrp="1"/>
          </p:cNvSpPr>
          <p:nvPr>
            <p:ph type="title"/>
          </p:nvPr>
        </p:nvSpPr>
        <p:spPr/>
        <p:txBody>
          <a:bodyPr/>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51FA6B58-2041-4C6A-AA62-2569E41668E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1A77E84E-5521-4352-B2E7-1D54C00F023F}"/>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7FE87205-61D6-4554-92E5-FA22E532A5DA}"/>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BB75476B-01B6-48F7-A7A0-B1B835CD8384}"/>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3528574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79F768-56B7-4A3F-88EB-4742DB66D7AB}"/>
              </a:ext>
            </a:extLst>
          </p:cNvPr>
          <p:cNvSpPr>
            <a:spLocks noGrp="1"/>
          </p:cNvSpPr>
          <p:nvPr>
            <p:ph type="title" orient="vert"/>
          </p:nvPr>
        </p:nvSpPr>
        <p:spPr>
          <a:xfrm>
            <a:off x="6543675" y="365125"/>
            <a:ext cx="1971675" cy="5811838"/>
          </a:xfrm>
        </p:spPr>
        <p:txBody>
          <a:bodyPr vert="eaVert"/>
          <a:lstStyle/>
          <a:p>
            <a:r>
              <a:rPr lang="en-US"/>
              <a:t>Click to edit Master title style</a:t>
            </a:r>
            <a:endParaRPr lang="bg-BG"/>
          </a:p>
        </p:txBody>
      </p:sp>
      <p:sp>
        <p:nvSpPr>
          <p:cNvPr id="3" name="Vertical Text Placeholder 2">
            <a:extLst>
              <a:ext uri="{FF2B5EF4-FFF2-40B4-BE49-F238E27FC236}">
                <a16:creationId xmlns:a16="http://schemas.microsoft.com/office/drawing/2014/main" id="{00E873FC-E79F-432A-95CD-1D8A6C7C60C2}"/>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E3109F42-C5A4-415C-BD7B-F9A68031BAD0}"/>
              </a:ext>
            </a:extLst>
          </p:cNvPr>
          <p:cNvSpPr>
            <a:spLocks noGrp="1"/>
          </p:cNvSpPr>
          <p:nvPr>
            <p:ph type="dt" sz="half" idx="10"/>
          </p:nvPr>
        </p:nvSpPr>
        <p:spPr/>
        <p:txBody>
          <a:bodyPr/>
          <a:lstStyle/>
          <a:p>
            <a:endParaRPr lang="bg-BG"/>
          </a:p>
        </p:txBody>
      </p:sp>
      <p:sp>
        <p:nvSpPr>
          <p:cNvPr id="5" name="Footer Placeholder 4">
            <a:extLst>
              <a:ext uri="{FF2B5EF4-FFF2-40B4-BE49-F238E27FC236}">
                <a16:creationId xmlns:a16="http://schemas.microsoft.com/office/drawing/2014/main" id="{6DF10430-8498-4EA0-B0F5-2D83683C4848}"/>
              </a:ext>
            </a:extLst>
          </p:cNvPr>
          <p:cNvSpPr>
            <a:spLocks noGrp="1"/>
          </p:cNvSpPr>
          <p:nvPr>
            <p:ph type="ftr" sz="quarter" idx="11"/>
          </p:nvPr>
        </p:nvSpPr>
        <p:spPr/>
        <p:txBody>
          <a:body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E96EF049-D9A5-4814-995C-ACDF921B5799}"/>
              </a:ext>
            </a:extLst>
          </p:cNvPr>
          <p:cNvSpPr>
            <a:spLocks noGrp="1"/>
          </p:cNvSpPr>
          <p:nvPr>
            <p:ph type="sldNum" sz="quarter" idx="12"/>
          </p:nvPr>
        </p:nvSpPr>
        <p:spPr/>
        <p:txBody>
          <a:bodyPr/>
          <a:lstStyle/>
          <a:p>
            <a:fld id="{0733952E-D023-4408-8B12-29342134489E}" type="slidenum">
              <a:rPr lang="bg-BG" smtClean="0"/>
              <a:t>‹#›</a:t>
            </a:fld>
            <a:endParaRPr lang="bg-BG"/>
          </a:p>
        </p:txBody>
      </p:sp>
    </p:spTree>
    <p:extLst>
      <p:ext uri="{BB962C8B-B14F-4D97-AF65-F5344CB8AC3E}">
        <p14:creationId xmlns:p14="http://schemas.microsoft.com/office/powerpoint/2010/main" val="7884074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19000"/>
          </a:schemeClr>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2249723"/>
            <a:ext cx="8229600" cy="341152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p:txBody>
      </p:sp>
      <p:sp>
        <p:nvSpPr>
          <p:cNvPr id="11" name="Title Placeholder 1"/>
          <p:cNvSpPr>
            <a:spLocks noGrp="1"/>
          </p:cNvSpPr>
          <p:nvPr>
            <p:ph type="title"/>
          </p:nvPr>
        </p:nvSpPr>
        <p:spPr>
          <a:xfrm>
            <a:off x="457200" y="1268760"/>
            <a:ext cx="8229600" cy="724942"/>
          </a:xfrm>
          <a:prstGeom prst="rect">
            <a:avLst/>
          </a:prstGeom>
        </p:spPr>
        <p:txBody>
          <a:bodyPr vert="horz" lIns="91440" tIns="45720" rIns="91440" bIns="45720" rtlCol="0" anchor="ctr">
            <a:normAutofit/>
          </a:bodyPr>
          <a:lstStyle/>
          <a:p>
            <a:r>
              <a:rPr lang="en-US" dirty="0"/>
              <a:t>Click to edit Master title style</a:t>
            </a:r>
            <a:endParaRPr lang="nl-BE" dirty="0"/>
          </a:p>
        </p:txBody>
      </p:sp>
    </p:spTree>
    <p:extLst>
      <p:ext uri="{BB962C8B-B14F-4D97-AF65-F5344CB8AC3E}">
        <p14:creationId xmlns:p14="http://schemas.microsoft.com/office/powerpoint/2010/main" val="400194950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8" r:id="rId3"/>
  </p:sldLayoutIdLst>
  <p:hf sldNum="0" hdr="0" dt="0"/>
  <p:txStyles>
    <p:titleStyle>
      <a:lvl1pPr algn="ctr" defTabSz="914400" rtl="0" eaLnBrk="1" latinLnBrk="0" hangingPunct="1">
        <a:spcBef>
          <a:spcPct val="0"/>
        </a:spcBef>
        <a:buNone/>
        <a:defRPr sz="4400" kern="1200">
          <a:solidFill>
            <a:srgbClr val="00458C"/>
          </a:solidFill>
          <a:latin typeface="Arial Narrow" panose="020B060602020203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0458C"/>
          </a:solidFill>
          <a:latin typeface="Arial Narrow" panose="020B0606020202030204"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rgbClr val="00458C"/>
          </a:solidFill>
          <a:latin typeface="Arial Narrow" panose="020B0606020202030204"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rgbClr val="00458C"/>
          </a:solidFill>
          <a:latin typeface="Arial Narrow" panose="020B0606020202030204"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rgbClr val="00458C"/>
          </a:solidFill>
          <a:latin typeface="Arial Narrow" panose="020B0606020202030204"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rgbClr val="00458C"/>
          </a:solidFill>
          <a:latin typeface="Arial Narrow" panose="020B0606020202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330B7D-61BA-42D9-B913-DA29CB743C95}"/>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endParaRPr lang="bg-BG"/>
          </a:p>
        </p:txBody>
      </p:sp>
      <p:sp>
        <p:nvSpPr>
          <p:cNvPr id="3" name="Text Placeholder 2">
            <a:extLst>
              <a:ext uri="{FF2B5EF4-FFF2-40B4-BE49-F238E27FC236}">
                <a16:creationId xmlns:a16="http://schemas.microsoft.com/office/drawing/2014/main" id="{0A448E21-7A7E-4E3B-B39E-E897D5334B0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bg-BG"/>
          </a:p>
        </p:txBody>
      </p:sp>
      <p:sp>
        <p:nvSpPr>
          <p:cNvPr id="4" name="Date Placeholder 3">
            <a:extLst>
              <a:ext uri="{FF2B5EF4-FFF2-40B4-BE49-F238E27FC236}">
                <a16:creationId xmlns:a16="http://schemas.microsoft.com/office/drawing/2014/main" id="{3B4D52C7-F22B-4E0F-BC70-388266BFDB47}"/>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bg-BG"/>
          </a:p>
        </p:txBody>
      </p:sp>
      <p:sp>
        <p:nvSpPr>
          <p:cNvPr id="5" name="Footer Placeholder 4">
            <a:extLst>
              <a:ext uri="{FF2B5EF4-FFF2-40B4-BE49-F238E27FC236}">
                <a16:creationId xmlns:a16="http://schemas.microsoft.com/office/drawing/2014/main" id="{935DC53B-A0F0-45B2-95AF-D6AACE7CA8F9}"/>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ru-RU"/>
              <a:t>Проект „Подобряване на капацитета и взаимодействието на институциите при работа с непридружени малолетни и непълнолетни лица“ се изпълнява с финансовата подкрепа на Норвежкия финансов механизъм 2014-2021 по процедура BGHOMEAFFAIRS-1.003</a:t>
            </a:r>
            <a:endParaRPr lang="bg-BG"/>
          </a:p>
        </p:txBody>
      </p:sp>
      <p:sp>
        <p:nvSpPr>
          <p:cNvPr id="6" name="Slide Number Placeholder 5">
            <a:extLst>
              <a:ext uri="{FF2B5EF4-FFF2-40B4-BE49-F238E27FC236}">
                <a16:creationId xmlns:a16="http://schemas.microsoft.com/office/drawing/2014/main" id="{33FE744B-2CC1-4A05-9F90-A8F533BF39BC}"/>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33952E-D023-4408-8B12-29342134489E}" type="slidenum">
              <a:rPr lang="bg-BG" smtClean="0"/>
              <a:t>‹#›</a:t>
            </a:fld>
            <a:endParaRPr lang="bg-BG"/>
          </a:p>
        </p:txBody>
      </p:sp>
    </p:spTree>
    <p:extLst>
      <p:ext uri="{BB962C8B-B14F-4D97-AF65-F5344CB8AC3E}">
        <p14:creationId xmlns:p14="http://schemas.microsoft.com/office/powerpoint/2010/main" val="306876157"/>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ctrTitle"/>
          </p:nvPr>
        </p:nvSpPr>
        <p:spPr/>
        <p:txBody>
          <a:bodyPr>
            <a:normAutofit/>
          </a:bodyPr>
          <a:lstStyle/>
          <a:p>
            <a:r>
              <a:rPr lang="bg-BG" sz="3600" b="1" dirty="0">
                <a:ea typeface="Verdana" panose="020B0604030504040204" pitchFamily="34" charset="0"/>
              </a:rPr>
              <a:t>МЕДИИ И ТРАФИК НА ХОРА</a:t>
            </a:r>
            <a:endParaRPr lang="nl-NL" sz="3600" b="1" dirty="0">
              <a:ea typeface="Verdana" panose="020B0604030504040204" pitchFamily="34" charset="0"/>
            </a:endParaRPr>
          </a:p>
        </p:txBody>
      </p:sp>
      <p:sp>
        <p:nvSpPr>
          <p:cNvPr id="5" name="Subtitle 4">
            <a:extLst>
              <a:ext uri="{FF2B5EF4-FFF2-40B4-BE49-F238E27FC236}">
                <a16:creationId xmlns:a16="http://schemas.microsoft.com/office/drawing/2014/main" id="{D849CDFF-9044-44B1-A785-589D0377822B}"/>
              </a:ext>
            </a:extLst>
          </p:cNvPr>
          <p:cNvSpPr>
            <a:spLocks noGrp="1"/>
          </p:cNvSpPr>
          <p:nvPr>
            <p:ph type="subTitle" idx="1"/>
          </p:nvPr>
        </p:nvSpPr>
        <p:spPr>
          <a:xfrm>
            <a:off x="899592" y="4005064"/>
            <a:ext cx="7488832" cy="1417712"/>
          </a:xfrm>
        </p:spPr>
        <p:txBody>
          <a:bodyPr>
            <a:normAutofit/>
          </a:bodyPr>
          <a:lstStyle/>
          <a:p>
            <a:r>
              <a:rPr lang="bg-BG" sz="2800" b="1" dirty="0">
                <a:latin typeface="Calibri" panose="020F0502020204030204" pitchFamily="34" charset="0"/>
                <a:cs typeface="Times New Roman" panose="02020603050405020304" pitchFamily="18" charset="0"/>
              </a:rPr>
              <a:t>СТРАТЕГИИ, ПРИНЦИПИ И ДОБРИ ПРАКТИКИ</a:t>
            </a:r>
            <a:endParaRPr lang="en-US" sz="2800" b="1" dirty="0"/>
          </a:p>
        </p:txBody>
      </p:sp>
      <p:sp>
        <p:nvSpPr>
          <p:cNvPr id="4" name="Untertitel 2"/>
          <p:cNvSpPr txBox="1">
            <a:spLocks/>
          </p:cNvSpPr>
          <p:nvPr/>
        </p:nvSpPr>
        <p:spPr>
          <a:xfrm>
            <a:off x="2267744" y="3501008"/>
            <a:ext cx="4176465" cy="650335"/>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de-DE" dirty="0"/>
          </a:p>
        </p:txBody>
      </p:sp>
      <p:sp>
        <p:nvSpPr>
          <p:cNvPr id="6" name="Footer Placeholder 4">
            <a:extLst>
              <a:ext uri="{FF2B5EF4-FFF2-40B4-BE49-F238E27FC236}">
                <a16:creationId xmlns:a16="http://schemas.microsoft.com/office/drawing/2014/main" id="{1A42107C-2D2B-4884-B7CC-21C3F6F9E93B}"/>
              </a:ext>
            </a:extLst>
          </p:cNvPr>
          <p:cNvSpPr txBox="1">
            <a:spLocks/>
          </p:cNvSpPr>
          <p:nvPr/>
        </p:nvSpPr>
        <p:spPr>
          <a:xfrm>
            <a:off x="3347864" y="242675"/>
            <a:ext cx="5724128" cy="820730"/>
          </a:xfrm>
          <a:prstGeom prst="rect">
            <a:avLst/>
          </a:prstGeom>
        </p:spPr>
        <p:txBody>
          <a:bodyPr anchor="ctr" anchorCtr="0"/>
          <a:lstStyle>
            <a:defPPr>
              <a:defRPr lang="nl-BE"/>
            </a:defPPr>
            <a:lvl1pPr marL="0" algn="l" defTabSz="914400" rtl="0" eaLnBrk="1" latinLnBrk="0" hangingPunct="1">
              <a:defRPr sz="2200" b="1" kern="1200">
                <a:solidFill>
                  <a:schemeClr val="bg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g-BG" dirty="0"/>
              <a:t>Укрепване на капацитет, обмен на опит и изследователска дейност в сферата на сигурността</a:t>
            </a:r>
            <a:r>
              <a:rPr lang="en-US" dirty="0"/>
              <a:t>, </a:t>
            </a:r>
            <a:r>
              <a:rPr lang="en-US" sz="2000" dirty="0"/>
              <a:t>BG65ISPR001-3.004-0002</a:t>
            </a:r>
            <a:endParaRPr lang="bg-BG" sz="2000" dirty="0"/>
          </a:p>
        </p:txBody>
      </p:sp>
    </p:spTree>
    <p:extLst>
      <p:ext uri="{BB962C8B-B14F-4D97-AF65-F5344CB8AC3E}">
        <p14:creationId xmlns:p14="http://schemas.microsoft.com/office/powerpoint/2010/main" val="1959330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588A5-653D-F3F8-1A63-17E5E443462F}"/>
              </a:ext>
            </a:extLst>
          </p:cNvPr>
          <p:cNvSpPr>
            <a:spLocks noGrp="1"/>
          </p:cNvSpPr>
          <p:nvPr>
            <p:ph type="title"/>
          </p:nvPr>
        </p:nvSpPr>
        <p:spPr/>
        <p:txBody>
          <a:bodyPr>
            <a:noAutofit/>
          </a:bodyPr>
          <a:lstStyle/>
          <a:p>
            <a:r>
              <a:rPr lang="bg-BG" sz="2400" b="1" dirty="0">
                <a:latin typeface="Calibri" panose="020F0502020204030204" pitchFamily="34" charset="0"/>
                <a:ea typeface="Calibri" panose="020F0502020204030204" pitchFamily="34" charset="0"/>
                <a:cs typeface="Times New Roman" panose="02020603050405020304" pitchFamily="18" charset="0"/>
              </a:rPr>
              <a:t>ТРАФИК НА ХОРА И ПРИНЦИПИ </a:t>
            </a:r>
            <a:br>
              <a:rPr lang="en-US" sz="2400" b="1" dirty="0">
                <a:latin typeface="Calibri" panose="020F0502020204030204" pitchFamily="34" charset="0"/>
                <a:ea typeface="Calibri" panose="020F0502020204030204" pitchFamily="34" charset="0"/>
                <a:cs typeface="Times New Roman" panose="02020603050405020304" pitchFamily="18" charset="0"/>
              </a:rPr>
            </a:br>
            <a:r>
              <a:rPr lang="bg-BG" sz="2400" b="1" dirty="0">
                <a:latin typeface="Calibri" panose="020F0502020204030204" pitchFamily="34" charset="0"/>
                <a:ea typeface="Calibri" panose="020F0502020204030204" pitchFamily="34" charset="0"/>
                <a:cs typeface="Times New Roman" panose="02020603050405020304" pitchFamily="18" charset="0"/>
              </a:rPr>
              <a:t>ПРИ МЕДИЙНО ОТРАЗЯВАНЕ</a:t>
            </a:r>
            <a:endParaRPr lang="en-US" sz="2400" b="1" dirty="0"/>
          </a:p>
        </p:txBody>
      </p:sp>
      <p:sp>
        <p:nvSpPr>
          <p:cNvPr id="3" name="Content Placeholder 2">
            <a:extLst>
              <a:ext uri="{FF2B5EF4-FFF2-40B4-BE49-F238E27FC236}">
                <a16:creationId xmlns:a16="http://schemas.microsoft.com/office/drawing/2014/main" id="{F94C0EE4-29E8-AF8D-E46B-ACAA10B5B93A}"/>
              </a:ext>
            </a:extLst>
          </p:cNvPr>
          <p:cNvSpPr>
            <a:spLocks noGrp="1"/>
          </p:cNvSpPr>
          <p:nvPr>
            <p:ph idx="1"/>
          </p:nvPr>
        </p:nvSpPr>
        <p:spPr/>
        <p:txBody>
          <a:bodyPr>
            <a:normAutofit/>
          </a:bodyPr>
          <a:lstStyle/>
          <a:p>
            <a:pPr marL="0" indent="0">
              <a:buNone/>
            </a:pPr>
            <a:r>
              <a:rPr lang="bg-BG" sz="1800" b="1" dirty="0">
                <a:ea typeface="Calibri" panose="020F0502020204030204" pitchFamily="34" charset="0"/>
                <a:cs typeface="Times New Roman" panose="02020603050405020304" pitchFamily="18" charset="0"/>
              </a:rPr>
              <a:t>Историята на трафика на хора </a:t>
            </a:r>
            <a:r>
              <a:rPr lang="bg-BG" sz="1800" dirty="0">
                <a:ea typeface="Calibri" panose="020F0502020204030204" pitchFamily="34" charset="0"/>
                <a:cs typeface="Times New Roman" panose="02020603050405020304" pitchFamily="18" charset="0"/>
              </a:rPr>
              <a:t>- една от най-предизвикателните, сложни и етично тествани задачи за журналисти, редактори и публицисти</a:t>
            </a:r>
          </a:p>
          <a:p>
            <a:pPr marL="0" indent="0">
              <a:buNone/>
            </a:pPr>
            <a:r>
              <a:rPr lang="bg-BG" sz="1800" b="1" kern="100" dirty="0">
                <a:ea typeface="Calibri" panose="020F0502020204030204" pitchFamily="34" charset="0"/>
                <a:cs typeface="Times New Roman" panose="02020603050405020304" pitchFamily="18" charset="0"/>
              </a:rPr>
              <a:t>Милиони хора </a:t>
            </a:r>
            <a:r>
              <a:rPr lang="bg-BG" sz="1800" kern="100" dirty="0">
                <a:ea typeface="Calibri" panose="020F0502020204030204" pitchFamily="34" charset="0"/>
                <a:cs typeface="Times New Roman" panose="02020603050405020304" pitchFamily="18" charset="0"/>
              </a:rPr>
              <a:t>–  никой не знае истинския брой – попадат в мрежите на трафикантите и разказването на техните истории изисква грижа и чувствителност</a:t>
            </a:r>
          </a:p>
          <a:p>
            <a:pPr marL="0" indent="0">
              <a:buNone/>
            </a:pPr>
            <a:r>
              <a:rPr lang="bg-BG" sz="1800" b="1" kern="100" dirty="0">
                <a:ea typeface="Calibri" panose="020F0502020204030204" pitchFamily="34" charset="0"/>
                <a:cs typeface="Times New Roman" panose="02020603050405020304" pitchFamily="18" charset="0"/>
              </a:rPr>
              <a:t>Езикът, изобразяването и контекстът</a:t>
            </a:r>
            <a:r>
              <a:rPr lang="bg-BG" sz="1800" kern="100" dirty="0">
                <a:ea typeface="Calibri" panose="020F0502020204030204" pitchFamily="34" charset="0"/>
                <a:cs typeface="Times New Roman" panose="02020603050405020304" pitchFamily="18" charset="0"/>
              </a:rPr>
              <a:t>, в който медиите и журналистите отразяват своите репортажи, може</a:t>
            </a:r>
            <a:r>
              <a:rPr lang="en-US" sz="1800" kern="100" dirty="0">
                <a:ea typeface="Calibri" panose="020F0502020204030204" pitchFamily="34" charset="0"/>
                <a:cs typeface="Times New Roman" panose="02020603050405020304" pitchFamily="18" charset="0"/>
              </a:rPr>
              <a:t>:</a:t>
            </a:r>
            <a:endParaRPr lang="bg-BG" sz="1800" kern="100" dirty="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bg-BG" sz="1800" kern="100" dirty="0">
                <a:ea typeface="Calibri" panose="020F0502020204030204" pitchFamily="34" charset="0"/>
                <a:cs typeface="Times New Roman" panose="02020603050405020304" pitchFamily="18" charset="0"/>
              </a:rPr>
              <a:t>да нанася щети</a:t>
            </a:r>
            <a:r>
              <a:rPr lang="en-US" sz="1800" kern="100" dirty="0">
                <a:ea typeface="Calibri" panose="020F0502020204030204" pitchFamily="34" charset="0"/>
                <a:cs typeface="Times New Roman" panose="02020603050405020304" pitchFamily="18" charset="0"/>
              </a:rPr>
              <a:t>;</a:t>
            </a:r>
            <a:endParaRPr lang="bg-BG" sz="1800" kern="100" dirty="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bg-BG" sz="1800" kern="100" dirty="0">
                <a:ea typeface="Calibri" panose="020F0502020204030204" pitchFamily="34" charset="0"/>
                <a:cs typeface="Times New Roman" panose="02020603050405020304" pitchFamily="18" charset="0"/>
              </a:rPr>
              <a:t>да подбужда омраза</a:t>
            </a:r>
            <a:r>
              <a:rPr lang="en-US" sz="1800" kern="100" dirty="0">
                <a:ea typeface="Calibri" panose="020F0502020204030204" pitchFamily="34" charset="0"/>
                <a:cs typeface="Times New Roman" panose="02020603050405020304" pitchFamily="18" charset="0"/>
              </a:rPr>
              <a:t>;</a:t>
            </a:r>
            <a:endParaRPr lang="bg-BG" sz="1800" kern="100" dirty="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bg-BG" sz="1800" kern="100" dirty="0">
                <a:ea typeface="Calibri" panose="020F0502020204030204" pitchFamily="34" charset="0"/>
                <a:cs typeface="Times New Roman" panose="02020603050405020304" pitchFamily="18" charset="0"/>
              </a:rPr>
              <a:t> да увековечава стереотипите</a:t>
            </a:r>
            <a:r>
              <a:rPr lang="en-US" sz="1800" kern="100" dirty="0">
                <a:ea typeface="Calibri" panose="020F0502020204030204" pitchFamily="34" charset="0"/>
                <a:cs typeface="Times New Roman" panose="02020603050405020304" pitchFamily="18" charset="0"/>
              </a:rPr>
              <a:t>;</a:t>
            </a:r>
            <a:endParaRPr lang="bg-BG" sz="1800" kern="100" dirty="0">
              <a:ea typeface="Calibri" panose="020F0502020204030204" pitchFamily="34" charset="0"/>
              <a:cs typeface="Times New Roman" panose="02020603050405020304" pitchFamily="18" charset="0"/>
            </a:endParaRPr>
          </a:p>
          <a:p>
            <a:pPr>
              <a:buFont typeface="Wingdings" panose="05000000000000000000" pitchFamily="2" charset="2"/>
              <a:buChar char="Ø"/>
            </a:pPr>
            <a:r>
              <a:rPr lang="bg-BG" sz="1800" kern="100" dirty="0">
                <a:ea typeface="Calibri" panose="020F0502020204030204" pitchFamily="34" charset="0"/>
                <a:cs typeface="Times New Roman" panose="02020603050405020304" pitchFamily="18" charset="0"/>
              </a:rPr>
              <a:t> да сее невежество и неразбиране</a:t>
            </a:r>
            <a:r>
              <a:rPr lang="en-US" sz="1800" kern="100" dirty="0">
                <a:ea typeface="Calibri" panose="020F0502020204030204" pitchFamily="34" charset="0"/>
                <a:cs typeface="Times New Roman" panose="02020603050405020304" pitchFamily="18" charset="0"/>
              </a:rPr>
              <a:t>;</a:t>
            </a:r>
            <a:r>
              <a:rPr lang="bg-BG" sz="1800" kern="100" dirty="0">
                <a:ea typeface="Calibri" panose="020F0502020204030204" pitchFamily="34" charset="0"/>
                <a:cs typeface="Times New Roman" panose="02020603050405020304" pitchFamily="18" charset="0"/>
              </a:rPr>
              <a:t> </a:t>
            </a:r>
          </a:p>
          <a:p>
            <a:pPr>
              <a:buFont typeface="Wingdings" panose="05000000000000000000" pitchFamily="2" charset="2"/>
              <a:buChar char="Ø"/>
            </a:pPr>
            <a:r>
              <a:rPr lang="bg-BG" sz="1800" kern="100" dirty="0">
                <a:ea typeface="Calibri" panose="020F0502020204030204" pitchFamily="34" charset="0"/>
                <a:cs typeface="Times New Roman" panose="02020603050405020304" pitchFamily="18" charset="0"/>
              </a:rPr>
              <a:t>да отклонява вниманието от първопричините и </a:t>
            </a:r>
          </a:p>
          <a:p>
            <a:pPr>
              <a:buFont typeface="Wingdings" panose="05000000000000000000" pitchFamily="2" charset="2"/>
              <a:buChar char="Ø"/>
            </a:pPr>
            <a:r>
              <a:rPr lang="bg-BG" sz="1800" kern="100" dirty="0">
                <a:ea typeface="Calibri" panose="020F0502020204030204" pitchFamily="34" charset="0"/>
                <a:cs typeface="Times New Roman" panose="02020603050405020304" pitchFamily="18" charset="0"/>
              </a:rPr>
              <a:t>да възпрепятства така необходимия обществен дебат за това как да се разреши проблемът</a:t>
            </a:r>
            <a:endParaRPr lang="en-US" sz="18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663219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8629A-EB15-21FD-2025-B00F772A0223}"/>
              </a:ext>
            </a:extLst>
          </p:cNvPr>
          <p:cNvSpPr>
            <a:spLocks noGrp="1"/>
          </p:cNvSpPr>
          <p:nvPr>
            <p:ph type="title"/>
          </p:nvPr>
        </p:nvSpPr>
        <p:spPr/>
        <p:txBody>
          <a:bodyPr>
            <a:normAutofit/>
          </a:bodyPr>
          <a:lstStyle/>
          <a:p>
            <a:r>
              <a:rPr lang="bg-BG" sz="2400" b="1" dirty="0">
                <a:latin typeface="Calibri" panose="020F0502020204030204" pitchFamily="34" charset="0"/>
                <a:cs typeface="Times New Roman" panose="02020603050405020304" pitchFamily="18" charset="0"/>
              </a:rPr>
              <a:t>ТРАФИК НА ХОРА И НАСОКИ ЗА МЕДИИТЕ</a:t>
            </a:r>
            <a:endParaRPr lang="en-US" sz="2400" b="1"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6E8BFEC2-0E59-C877-9046-8E5D2EC18DDF}"/>
              </a:ext>
            </a:extLst>
          </p:cNvPr>
          <p:cNvSpPr>
            <a:spLocks noGrp="1"/>
          </p:cNvSpPr>
          <p:nvPr>
            <p:ph idx="1"/>
          </p:nvPr>
        </p:nvSpPr>
        <p:spPr>
          <a:xfrm>
            <a:off x="628650" y="1484784"/>
            <a:ext cx="7886700" cy="4536503"/>
          </a:xfrm>
        </p:spPr>
        <p:txBody>
          <a:bodyPr>
            <a:normAutofit/>
          </a:bodyPr>
          <a:lstStyle/>
          <a:p>
            <a:pPr algn="just">
              <a:lnSpc>
                <a:spcPct val="107000"/>
              </a:lnSpc>
              <a:spcAft>
                <a:spcPts val="600"/>
              </a:spcAft>
              <a:buFont typeface="Wingdings" panose="05000000000000000000" pitchFamily="2" charset="2"/>
              <a:buChar char="Ø"/>
            </a:pPr>
            <a:r>
              <a:rPr lang="bg-BG" sz="2000" dirty="0">
                <a:ea typeface="Calibri" panose="020F0502020204030204" pitchFamily="34" charset="0"/>
                <a:cs typeface="Times New Roman" panose="02020603050405020304" pitchFamily="18" charset="0"/>
              </a:rPr>
              <a:t>Трафикът на хора, който е тясно свързан с модерното робство и принудителния труд, е сложен социален проблем, който изисква внимателна, информирана и преди всичко състрадателна журналистика, за да се предостави контекст, да се даде глас на жертвите и да се подпомогне търсенето на решения</a:t>
            </a:r>
          </a:p>
          <a:p>
            <a:pPr algn="just">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Важна задача пред всички</a:t>
            </a:r>
            <a:r>
              <a:rPr lang="en-US" sz="2000" kern="100" dirty="0">
                <a:ea typeface="Calibri" panose="020F0502020204030204" pitchFamily="34" charset="0"/>
                <a:cs typeface="Times New Roman" panose="02020603050405020304" pitchFamily="18" charset="0"/>
              </a:rPr>
              <a:t> </a:t>
            </a:r>
            <a:r>
              <a:rPr lang="bg-BG" sz="2000" kern="100" dirty="0">
                <a:ea typeface="Calibri" panose="020F0502020204030204" pitchFamily="34" charset="0"/>
                <a:cs typeface="Times New Roman" panose="02020603050405020304" pitchFamily="18" charset="0"/>
              </a:rPr>
              <a:t>институции, международни и неправителствени организации – да помагат и правилно насочват журналистите, редакторите и репортерите със своите експертни и професионални познания</a:t>
            </a:r>
          </a:p>
          <a:p>
            <a:pPr algn="just">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Насоките имат за цел да помогнат на редакторите и репортерите да разберат по-добре проблемите и да оформят своите истории по начини, които избягват опасностите, които се крият в агресивния и конкурентен медиен пейзаж.</a:t>
            </a:r>
          </a:p>
        </p:txBody>
      </p:sp>
    </p:spTree>
    <p:extLst>
      <p:ext uri="{BB962C8B-B14F-4D97-AF65-F5344CB8AC3E}">
        <p14:creationId xmlns:p14="http://schemas.microsoft.com/office/powerpoint/2010/main" val="3458529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DF03C-D23D-A8FD-185F-D8D5D730EE79}"/>
              </a:ext>
            </a:extLst>
          </p:cNvPr>
          <p:cNvSpPr>
            <a:spLocks noGrp="1"/>
          </p:cNvSpPr>
          <p:nvPr>
            <p:ph type="title"/>
          </p:nvPr>
        </p:nvSpPr>
        <p:spPr/>
        <p:txBody>
          <a:bodyPr>
            <a:normAutofit/>
          </a:bodyPr>
          <a:lstStyle/>
          <a:p>
            <a:r>
              <a:rPr lang="bg-BG" sz="2400" b="1" dirty="0">
                <a:latin typeface="Calibri" panose="020F0502020204030204" pitchFamily="34" charset="0"/>
                <a:cs typeface="Times New Roman" panose="02020603050405020304" pitchFamily="18" charset="0"/>
              </a:rPr>
              <a:t>ТРАФИК НА ХОРА И НАСОКИ ЗА МЕДИИТЕ</a:t>
            </a:r>
            <a:endParaRPr lang="en-US" sz="2400" b="1" dirty="0">
              <a:latin typeface="Calibri" panose="020F0502020204030204" pitchFamily="34"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DC6CEE1-5562-D0BB-C2F6-F66D9A55CA90}"/>
              </a:ext>
            </a:extLst>
          </p:cNvPr>
          <p:cNvSpPr>
            <a:spLocks noGrp="1"/>
          </p:cNvSpPr>
          <p:nvPr>
            <p:ph idx="1"/>
          </p:nvPr>
        </p:nvSpPr>
        <p:spPr>
          <a:xfrm>
            <a:off x="499541" y="1844824"/>
            <a:ext cx="7886700" cy="4105675"/>
          </a:xfrm>
        </p:spPr>
        <p:txBody>
          <a:bodyPr>
            <a:normAutofit/>
          </a:bodyPr>
          <a:lstStyle/>
          <a:p>
            <a:pPr algn="just">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Бързината при публикуване, обърканият и ненадежден свят на социалните медии и растежът на пропагандата и политическото влияние засилват опасенията, че журналистите се оказват в капана на свят на сензационни заглавия и повърхностна информация.</a:t>
            </a:r>
            <a:endParaRPr lang="en-US" sz="2000" kern="100" dirty="0">
              <a:ea typeface="Calibri" panose="020F0502020204030204" pitchFamily="34" charset="0"/>
              <a:cs typeface="Times New Roman" panose="02020603050405020304" pitchFamily="18" charset="0"/>
            </a:endParaRPr>
          </a:p>
          <a:p>
            <a:pPr marL="0" indent="0" algn="just">
              <a:lnSpc>
                <a:spcPct val="107000"/>
              </a:lnSpc>
              <a:spcAft>
                <a:spcPts val="600"/>
              </a:spcAft>
              <a:buNone/>
            </a:pPr>
            <a:endParaRPr lang="bg-BG" sz="2000" kern="100" dirty="0">
              <a:ea typeface="Calibri" panose="020F0502020204030204" pitchFamily="34" charset="0"/>
              <a:cs typeface="Times New Roman" panose="02020603050405020304" pitchFamily="18" charset="0"/>
            </a:endParaRPr>
          </a:p>
          <a:p>
            <a:pPr algn="just">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Медиите и журналистиката трябва да играят положителна роля в убеждаването на света, че трафикът може да бъде намален, ако не и изкоренен. Политическите лидери и широката общественост трябва да четат, чуват и виждат цялостната неизкривена история. Тяхна е първата стъпка в генерирането на политическа воля, необходима за преодоляване на основните причини за трафик на хора и успешната борба с явлението.</a:t>
            </a:r>
            <a:endParaRPr lang="en-US" sz="20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03514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1C48FD-8F03-4359-9C2E-033BE68E6C81}"/>
              </a:ext>
            </a:extLst>
          </p:cNvPr>
          <p:cNvSpPr>
            <a:spLocks noGrp="1"/>
          </p:cNvSpPr>
          <p:nvPr>
            <p:ph type="title"/>
          </p:nvPr>
        </p:nvSpPr>
        <p:spPr/>
        <p:txBody>
          <a:bodyPr>
            <a:normAutofit/>
          </a:bodyPr>
          <a:lstStyle/>
          <a:p>
            <a:r>
              <a:rPr lang="bg-BG" sz="2400" b="1" dirty="0">
                <a:latin typeface="+mn-lt"/>
                <a:ea typeface="Calibri" panose="020F0502020204030204" pitchFamily="34" charset="0"/>
                <a:cs typeface="Times New Roman" panose="02020603050405020304" pitchFamily="18" charset="0"/>
              </a:rPr>
              <a:t>ТРАФИК НА ХОРА И НАСОКИ ЗА МЕДИИТЕ</a:t>
            </a:r>
            <a:endParaRPr lang="en-US" sz="2400" b="1" dirty="0">
              <a:latin typeface="+mn-lt"/>
            </a:endParaRPr>
          </a:p>
        </p:txBody>
      </p:sp>
      <p:sp>
        <p:nvSpPr>
          <p:cNvPr id="3" name="Content Placeholder 2">
            <a:extLst>
              <a:ext uri="{FF2B5EF4-FFF2-40B4-BE49-F238E27FC236}">
                <a16:creationId xmlns:a16="http://schemas.microsoft.com/office/drawing/2014/main" id="{2B1D0381-209C-02EC-EE5A-7C3F96A07BB6}"/>
              </a:ext>
            </a:extLst>
          </p:cNvPr>
          <p:cNvSpPr>
            <a:spLocks noGrp="1"/>
          </p:cNvSpPr>
          <p:nvPr>
            <p:ph idx="1"/>
          </p:nvPr>
        </p:nvSpPr>
        <p:spPr/>
        <p:txBody>
          <a:bodyPr>
            <a:normAutofit/>
          </a:bodyPr>
          <a:lstStyle/>
          <a:p>
            <a:pPr marL="0" indent="0">
              <a:buNone/>
            </a:pPr>
            <a:r>
              <a:rPr lang="bg-BG" sz="1800" dirty="0">
                <a:ea typeface="Calibri" panose="020F0502020204030204" pitchFamily="34" charset="0"/>
                <a:cs typeface="Times New Roman" panose="02020603050405020304" pitchFamily="18" charset="0"/>
              </a:rPr>
              <a:t>Добрите журналистите и репортери трябва:</a:t>
            </a:r>
          </a:p>
          <a:p>
            <a:pPr>
              <a:buFont typeface="Wingdings" panose="05000000000000000000" pitchFamily="2" charset="2"/>
              <a:buChar char="Ø"/>
            </a:pPr>
            <a:r>
              <a:rPr lang="bg-BG" sz="1800" dirty="0">
                <a:ea typeface="Calibri" panose="020F0502020204030204" pitchFamily="34" charset="0"/>
                <a:cs typeface="Times New Roman" panose="02020603050405020304" pitchFamily="18" charset="0"/>
              </a:rPr>
              <a:t> да търсят съвети и предложения преди да представят материал или история, свързани с трафика на хора; </a:t>
            </a:r>
          </a:p>
          <a:p>
            <a:pPr>
              <a:buFont typeface="Wingdings" panose="05000000000000000000" pitchFamily="2" charset="2"/>
              <a:buChar char="Ø"/>
            </a:pPr>
            <a:r>
              <a:rPr lang="bg-BG" sz="1800" dirty="0">
                <a:ea typeface="Calibri" panose="020F0502020204030204" pitchFamily="34" charset="0"/>
                <a:cs typeface="Times New Roman" panose="02020603050405020304" pitchFamily="18" charset="0"/>
              </a:rPr>
              <a:t>да  вземат предвид правната и човешка страна на проблема - отношението към жертвите,  неприкосновеността на личния им живот;  </a:t>
            </a:r>
          </a:p>
          <a:p>
            <a:pPr>
              <a:buFont typeface="Wingdings" panose="05000000000000000000" pitchFamily="2" charset="2"/>
              <a:buChar char="Ø"/>
            </a:pPr>
            <a:r>
              <a:rPr lang="bg-BG" sz="1800" dirty="0">
                <a:ea typeface="Calibri" panose="020F0502020204030204" pitchFamily="34" charset="0"/>
                <a:cs typeface="Times New Roman" panose="02020603050405020304" pitchFamily="18" charset="0"/>
              </a:rPr>
              <a:t> да представят историята по компетентен и хуманен начин, като същевременно помагат на обществото да разбере по-добре какво трябва да бъде направено.</a:t>
            </a:r>
          </a:p>
          <a:p>
            <a:endParaRPr lang="bg-BG" sz="1800" dirty="0">
              <a:cs typeface="Times New Roman" panose="02020603050405020304" pitchFamily="18" charset="0"/>
            </a:endParaRPr>
          </a:p>
          <a:p>
            <a:pPr marL="0" indent="0">
              <a:lnSpc>
                <a:spcPct val="107000"/>
              </a:lnSpc>
              <a:spcAft>
                <a:spcPts val="600"/>
              </a:spcAft>
              <a:buNone/>
            </a:pPr>
            <a:r>
              <a:rPr lang="bg-BG" sz="1800" kern="100" dirty="0">
                <a:ea typeface="Calibri" panose="020F0502020204030204" pitchFamily="34" charset="0"/>
                <a:cs typeface="Times New Roman" panose="02020603050405020304" pitchFamily="18" charset="0"/>
              </a:rPr>
              <a:t>Надеждната журналистика изисква репортерите и редакторите да знаят и разбират за какво говорят. Думите и терминологията, която се използва за обсъждане на трафика на хора, често имат ясни правни дефиниции. Журналистите трябва да ги използват внимателно и прецизно.</a:t>
            </a:r>
            <a:endParaRPr lang="en-US" sz="18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82336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B8793-7842-AD22-F9F6-39C83EE3EC5D}"/>
              </a:ext>
            </a:extLst>
          </p:cNvPr>
          <p:cNvSpPr>
            <a:spLocks noGrp="1"/>
          </p:cNvSpPr>
          <p:nvPr>
            <p:ph type="title"/>
          </p:nvPr>
        </p:nvSpPr>
        <p:spPr/>
        <p:txBody>
          <a:bodyPr>
            <a:normAutofit/>
          </a:bodyPr>
          <a:lstStyle/>
          <a:p>
            <a:r>
              <a:rPr lang="bg-BG" sz="2400" b="1" dirty="0">
                <a:latin typeface="+mn-lt"/>
              </a:rPr>
              <a:t>ОСНОВНИ ТЕРМИНИ И ПРАВИЛНАТА ИМ УПОТРЕБА</a:t>
            </a:r>
            <a:endParaRPr lang="en-US" sz="2400" b="1" dirty="0">
              <a:latin typeface="+mn-lt"/>
            </a:endParaRPr>
          </a:p>
        </p:txBody>
      </p:sp>
      <p:sp>
        <p:nvSpPr>
          <p:cNvPr id="3" name="Content Placeholder 2">
            <a:extLst>
              <a:ext uri="{FF2B5EF4-FFF2-40B4-BE49-F238E27FC236}">
                <a16:creationId xmlns:a16="http://schemas.microsoft.com/office/drawing/2014/main" id="{714EB35C-0C4A-125C-DD59-BEC594BCC763}"/>
              </a:ext>
            </a:extLst>
          </p:cNvPr>
          <p:cNvSpPr>
            <a:spLocks noGrp="1"/>
          </p:cNvSpPr>
          <p:nvPr>
            <p:ph idx="1"/>
          </p:nvPr>
        </p:nvSpPr>
        <p:spPr>
          <a:xfrm>
            <a:off x="628650" y="1772815"/>
            <a:ext cx="7886700" cy="3961659"/>
          </a:xfrm>
        </p:spPr>
        <p:txBody>
          <a:bodyPr>
            <a:normAutofit/>
          </a:bodyPr>
          <a:lstStyle/>
          <a:p>
            <a:pPr marL="0" indent="0">
              <a:lnSpc>
                <a:spcPct val="107000"/>
              </a:lnSpc>
              <a:spcAft>
                <a:spcPts val="600"/>
              </a:spcAft>
              <a:buNone/>
            </a:pPr>
            <a:r>
              <a:rPr lang="bg-BG" sz="2400" b="1" kern="100" dirty="0">
                <a:ea typeface="Calibri" panose="020F0502020204030204" pitchFamily="34" charset="0"/>
                <a:cs typeface="Times New Roman" panose="02020603050405020304" pitchFamily="18" charset="0"/>
              </a:rPr>
              <a:t>Трафикът на хора:</a:t>
            </a:r>
            <a:endParaRPr lang="en-US" sz="2400" b="1" kern="100" dirty="0">
              <a:ea typeface="Calibri" panose="020F0502020204030204" pitchFamily="34" charset="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Престъпление срещу личността</a:t>
            </a:r>
            <a:endParaRPr lang="en-US" sz="2000" kern="100" dirty="0">
              <a:ea typeface="Calibri" panose="020F0502020204030204" pitchFamily="34" charset="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Без съгласие или без потвърденото съгласие на лицето, което е въвлечено</a:t>
            </a:r>
            <a:endParaRPr lang="en-US" sz="2000" kern="100" dirty="0">
              <a:ea typeface="Calibri" panose="020F0502020204030204" pitchFamily="34" charset="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Част от дългосрочна връзка, свързана с експлоатация</a:t>
            </a:r>
            <a:endParaRPr lang="en-US" sz="2000" kern="100" dirty="0">
              <a:ea typeface="Calibri" panose="020F0502020204030204" pitchFamily="34" charset="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Включва печалби от експлоатация </a:t>
            </a:r>
            <a:endParaRPr lang="en-US" sz="2000" kern="100" dirty="0">
              <a:ea typeface="Calibri" panose="020F0502020204030204" pitchFamily="34" charset="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ea typeface="Calibri" panose="020F0502020204030204" pitchFamily="34" charset="0"/>
                <a:cs typeface="Times New Roman" panose="02020603050405020304" pitchFamily="18" charset="0"/>
              </a:rPr>
              <a:t>Може да бъде на територията на една страна или международен</a:t>
            </a:r>
            <a:endParaRPr lang="en-US" sz="20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08717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017AB-3789-2F62-177E-86D356051E56}"/>
              </a:ext>
            </a:extLst>
          </p:cNvPr>
          <p:cNvSpPr>
            <a:spLocks noGrp="1"/>
          </p:cNvSpPr>
          <p:nvPr>
            <p:ph type="title"/>
          </p:nvPr>
        </p:nvSpPr>
        <p:spPr/>
        <p:txBody>
          <a:bodyPr>
            <a:normAutofit/>
          </a:bodyPr>
          <a:lstStyle/>
          <a:p>
            <a:r>
              <a:rPr lang="bg-BG" sz="2400" b="1" dirty="0">
                <a:latin typeface="+mn-lt"/>
              </a:rPr>
              <a:t>ОСНОВНИ ТЕРМИНИ И ПРАВИЛНАТА ИМ УПОТРЕБА</a:t>
            </a:r>
            <a:endParaRPr lang="en-US" sz="2400" b="1" dirty="0"/>
          </a:p>
        </p:txBody>
      </p:sp>
      <p:sp>
        <p:nvSpPr>
          <p:cNvPr id="3" name="Content Placeholder 2">
            <a:extLst>
              <a:ext uri="{FF2B5EF4-FFF2-40B4-BE49-F238E27FC236}">
                <a16:creationId xmlns:a16="http://schemas.microsoft.com/office/drawing/2014/main" id="{5832B0B1-4971-67E0-8981-36E95E49DD23}"/>
              </a:ext>
            </a:extLst>
          </p:cNvPr>
          <p:cNvSpPr>
            <a:spLocks noGrp="1"/>
          </p:cNvSpPr>
          <p:nvPr>
            <p:ph idx="1"/>
          </p:nvPr>
        </p:nvSpPr>
        <p:spPr>
          <a:xfrm>
            <a:off x="628650" y="1700807"/>
            <a:ext cx="7886700" cy="4033667"/>
          </a:xfrm>
        </p:spPr>
        <p:txBody>
          <a:bodyPr/>
          <a:lstStyle/>
          <a:p>
            <a:pPr marL="0" indent="0">
              <a:lnSpc>
                <a:spcPct val="107000"/>
              </a:lnSpc>
              <a:spcAft>
                <a:spcPts val="600"/>
              </a:spcAft>
              <a:buNone/>
            </a:pPr>
            <a:r>
              <a:rPr lang="bg-BG" sz="2400" b="1" kern="100" dirty="0">
                <a:cs typeface="Times New Roman" panose="02020603050405020304" pitchFamily="18" charset="0"/>
              </a:rPr>
              <a:t>Контрабандата на мигранти </a:t>
            </a:r>
            <a:r>
              <a:rPr lang="en-US" sz="2400" b="1" kern="100" dirty="0">
                <a:cs typeface="Times New Roman" panose="02020603050405020304" pitchFamily="18" charset="0"/>
              </a:rPr>
              <a:t>(</a:t>
            </a:r>
            <a:r>
              <a:rPr lang="bg-BG" sz="2400" b="1" kern="100" dirty="0" err="1">
                <a:cs typeface="Times New Roman" panose="02020603050405020304" pitchFamily="18" charset="0"/>
              </a:rPr>
              <a:t>каналджийството</a:t>
            </a:r>
            <a:r>
              <a:rPr lang="en-US" sz="2400" b="1" kern="100" dirty="0">
                <a:cs typeface="Times New Roman" panose="02020603050405020304" pitchFamily="18" charset="0"/>
              </a:rPr>
              <a:t>)</a:t>
            </a:r>
            <a:r>
              <a:rPr lang="bg-BG" sz="2400" b="1" kern="100" dirty="0">
                <a:cs typeface="Times New Roman" panose="02020603050405020304" pitchFamily="18" charset="0"/>
              </a:rPr>
              <a:t>:</a:t>
            </a:r>
            <a:endParaRPr lang="en-US" sz="2400" b="1" kern="100" dirty="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cs typeface="Times New Roman" panose="02020603050405020304" pitchFamily="18" charset="0"/>
              </a:rPr>
              <a:t>Престъпление срещу държавата </a:t>
            </a:r>
          </a:p>
          <a:p>
            <a:pPr>
              <a:lnSpc>
                <a:spcPct val="107000"/>
              </a:lnSpc>
              <a:spcAft>
                <a:spcPts val="600"/>
              </a:spcAft>
              <a:buFont typeface="Wingdings" panose="05000000000000000000" pitchFamily="2" charset="2"/>
              <a:buChar char="Ø"/>
            </a:pPr>
            <a:r>
              <a:rPr lang="bg-BG" sz="2000" kern="100" dirty="0">
                <a:cs typeface="Times New Roman" panose="02020603050405020304" pitchFamily="18" charset="0"/>
              </a:rPr>
              <a:t>Включва съгласието на лицето, което участва в придвижването</a:t>
            </a:r>
            <a:endParaRPr lang="en-US" sz="2000" kern="100" dirty="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cs typeface="Times New Roman" panose="02020603050405020304" pitchFamily="18" charset="0"/>
              </a:rPr>
              <a:t>Обикновено еднократна, търговска уговорка/връзка </a:t>
            </a:r>
            <a:endParaRPr lang="en-US" sz="2000" kern="100" dirty="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cs typeface="Times New Roman" panose="02020603050405020304" pitchFamily="18" charset="0"/>
              </a:rPr>
              <a:t>Включва заплащане за улеснено незаконно придвижване/незаконна миграция</a:t>
            </a:r>
            <a:endParaRPr lang="en-US" sz="2000" kern="100" dirty="0">
              <a:cs typeface="Times New Roman" panose="02020603050405020304" pitchFamily="18" charset="0"/>
            </a:endParaRPr>
          </a:p>
          <a:p>
            <a:pPr>
              <a:lnSpc>
                <a:spcPct val="107000"/>
              </a:lnSpc>
              <a:spcAft>
                <a:spcPts val="600"/>
              </a:spcAft>
              <a:buFont typeface="Wingdings" panose="05000000000000000000" pitchFamily="2" charset="2"/>
              <a:buChar char="Ø"/>
            </a:pPr>
            <a:r>
              <a:rPr lang="bg-BG" sz="2000" kern="100" dirty="0">
                <a:cs typeface="Times New Roman" panose="02020603050405020304" pitchFamily="18" charset="0"/>
              </a:rPr>
              <a:t>Включва преминаване на граница</a:t>
            </a:r>
            <a:endParaRPr lang="en-US" sz="2000" kern="100" dirty="0">
              <a:cs typeface="Times New Roman" panose="02020603050405020304" pitchFamily="18" charset="0"/>
            </a:endParaRPr>
          </a:p>
          <a:p>
            <a:endParaRPr lang="en-US" dirty="0"/>
          </a:p>
        </p:txBody>
      </p:sp>
    </p:spTree>
    <p:extLst>
      <p:ext uri="{BB962C8B-B14F-4D97-AF65-F5344CB8AC3E}">
        <p14:creationId xmlns:p14="http://schemas.microsoft.com/office/powerpoint/2010/main" val="3977777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8886E-1CB4-77CE-9FF9-D11B6B92FABF}"/>
              </a:ext>
            </a:extLst>
          </p:cNvPr>
          <p:cNvSpPr>
            <a:spLocks noGrp="1"/>
          </p:cNvSpPr>
          <p:nvPr>
            <p:ph type="title"/>
          </p:nvPr>
        </p:nvSpPr>
        <p:spPr/>
        <p:txBody>
          <a:bodyPr>
            <a:noAutofit/>
          </a:bodyPr>
          <a:lstStyle/>
          <a:p>
            <a:r>
              <a:rPr lang="bg-BG" sz="2400" b="1" dirty="0">
                <a:latin typeface="+mn-lt"/>
              </a:rPr>
              <a:t>МЕДИЙНИ СТРАТЕГИИ ПРИ ОТРАЗЯВАНЕ</a:t>
            </a:r>
            <a:br>
              <a:rPr lang="en-US" sz="2400" b="1" dirty="0">
                <a:latin typeface="+mn-lt"/>
              </a:rPr>
            </a:br>
            <a:r>
              <a:rPr lang="bg-BG" sz="2400" b="1" dirty="0">
                <a:latin typeface="+mn-lt"/>
              </a:rPr>
              <a:t>НА ТРАФИКА НА ХОРА</a:t>
            </a:r>
            <a:endParaRPr lang="en-US" sz="2400" b="1" dirty="0">
              <a:latin typeface="+mn-lt"/>
            </a:endParaRPr>
          </a:p>
        </p:txBody>
      </p:sp>
      <p:sp>
        <p:nvSpPr>
          <p:cNvPr id="3" name="Content Placeholder 2">
            <a:extLst>
              <a:ext uri="{FF2B5EF4-FFF2-40B4-BE49-F238E27FC236}">
                <a16:creationId xmlns:a16="http://schemas.microsoft.com/office/drawing/2014/main" id="{7BED7C4D-1715-5DEE-EBC3-90A70E4E9C39}"/>
              </a:ext>
            </a:extLst>
          </p:cNvPr>
          <p:cNvSpPr>
            <a:spLocks noGrp="1"/>
          </p:cNvSpPr>
          <p:nvPr>
            <p:ph idx="1"/>
          </p:nvPr>
        </p:nvSpPr>
        <p:spPr>
          <a:xfrm>
            <a:off x="628650" y="1772815"/>
            <a:ext cx="7886700" cy="4176465"/>
          </a:xfrm>
        </p:spPr>
        <p:txBody>
          <a:bodyPr>
            <a:normAutofit lnSpcReduction="10000"/>
          </a:bodyPr>
          <a:lstStyle/>
          <a:p>
            <a:pPr marL="0" indent="0" algn="just">
              <a:lnSpc>
                <a:spcPct val="107000"/>
              </a:lnSpc>
              <a:spcAft>
                <a:spcPts val="600"/>
              </a:spcAft>
              <a:buNone/>
            </a:pPr>
            <a:r>
              <a:rPr lang="bg-BG" sz="1900" kern="100" dirty="0">
                <a:ea typeface="Calibri" panose="020F0502020204030204" pitchFamily="34" charset="0"/>
                <a:cs typeface="Times New Roman" panose="02020603050405020304" pitchFamily="18" charset="0"/>
              </a:rPr>
              <a:t>Медийното отразяване на трафика на хора може да бъде структурирано така, че да гарантира, че има контекст, състрадание и професионализъм във всички аспекти на журналистическото представяне. По-специално медиите и техните ръководства следва да гарантират, че журналистите:</a:t>
            </a:r>
            <a:endParaRPr lang="en-US" sz="1900" kern="100" dirty="0">
              <a:ea typeface="Calibri" panose="020F0502020204030204" pitchFamily="34" charset="0"/>
              <a:cs typeface="Times New Roman" panose="02020603050405020304" pitchFamily="18" charset="0"/>
            </a:endParaRPr>
          </a:p>
          <a:p>
            <a:pPr algn="just">
              <a:lnSpc>
                <a:spcPct val="107000"/>
              </a:lnSpc>
              <a:spcAft>
                <a:spcPts val="600"/>
              </a:spcAft>
              <a:buFont typeface="Wingdings" panose="05000000000000000000" pitchFamily="2" charset="2"/>
              <a:buChar char="Ø"/>
            </a:pPr>
            <a:r>
              <a:rPr lang="bg-BG" sz="1800" dirty="0">
                <a:ea typeface="Calibri" panose="020F0502020204030204" pitchFamily="34" charset="0"/>
                <a:cs typeface="Times New Roman" panose="02020603050405020304" pitchFamily="18" charset="0"/>
              </a:rPr>
              <a:t>Разбират политиката  и причините за трафика, а именно: различните социални, икономически и политически проблеми, които правят хората уязвими за трафик и експлоатация. Те включват: миграционното законодателство, бедността, расовата и полова дискриминация, корупцията в държавата и неадекватното и лошо прилагано законодателство. </a:t>
            </a:r>
          </a:p>
          <a:p>
            <a:pPr algn="just">
              <a:buFont typeface="Wingdings" panose="05000000000000000000" pitchFamily="2" charset="2"/>
              <a:buChar char="Ø"/>
            </a:pPr>
            <a:r>
              <a:rPr lang="bg-BG" sz="1800" dirty="0">
                <a:cs typeface="Times New Roman" panose="02020603050405020304" pitchFamily="18" charset="0"/>
              </a:rPr>
              <a:t>Се запознават  добре с международните норми и правила, свързани с човешките права, с  международните стандарти за достъп до безопасни и сигурни начини за пътуване съгласно международното право, както и законовите средства да се търсят права на пребиваване и достъп до трудовия пазар в страната на крайна дестинация.</a:t>
            </a:r>
            <a:endParaRPr lang="en-US" sz="1800" dirty="0">
              <a:cs typeface="Times New Roman" panose="02020603050405020304" pitchFamily="18" charset="0"/>
            </a:endParaRPr>
          </a:p>
        </p:txBody>
      </p:sp>
    </p:spTree>
    <p:extLst>
      <p:ext uri="{BB962C8B-B14F-4D97-AF65-F5344CB8AC3E}">
        <p14:creationId xmlns:p14="http://schemas.microsoft.com/office/powerpoint/2010/main" val="40864895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C2395FE-7A5F-8625-928B-29C714AF248F}"/>
              </a:ext>
            </a:extLst>
          </p:cNvPr>
          <p:cNvSpPr>
            <a:spLocks noGrp="1"/>
          </p:cNvSpPr>
          <p:nvPr>
            <p:ph idx="1"/>
          </p:nvPr>
        </p:nvSpPr>
        <p:spPr>
          <a:xfrm>
            <a:off x="611560" y="1556792"/>
            <a:ext cx="8028384" cy="4351338"/>
          </a:xfrm>
        </p:spPr>
        <p:txBody>
          <a:bodyPr>
            <a:normAutofit lnSpcReduction="10000"/>
          </a:bodyPr>
          <a:lstStyle/>
          <a:p>
            <a:pPr marL="0" indent="0">
              <a:buNone/>
            </a:pPr>
            <a:r>
              <a:rPr lang="bg-BG" sz="2400" b="1" kern="100" dirty="0">
                <a:cs typeface="Times New Roman" panose="02020603050405020304" pitchFamily="18" charset="0"/>
              </a:rPr>
              <a:t>Журналистите трябва да:</a:t>
            </a:r>
            <a:br>
              <a:rPr lang="en-US" sz="2400" b="1" kern="100" dirty="0">
                <a:cs typeface="Times New Roman" panose="02020603050405020304" pitchFamily="18" charset="0"/>
              </a:rPr>
            </a:br>
            <a:endParaRPr lang="bg-BG" sz="2400" b="1" kern="100" dirty="0">
              <a:cs typeface="Times New Roman" panose="02020603050405020304" pitchFamily="18" charset="0"/>
            </a:endParaRPr>
          </a:p>
          <a:p>
            <a:pPr algn="just">
              <a:buFont typeface="Wingdings" panose="05000000000000000000" pitchFamily="2" charset="2"/>
              <a:buChar char="Ø"/>
            </a:pPr>
            <a:r>
              <a:rPr lang="bg-BG" sz="1800" dirty="0">
                <a:cs typeface="Times New Roman" panose="02020603050405020304" pitchFamily="18" charset="0"/>
              </a:rPr>
              <a:t>Наблюдават държавите на дестинация и държавите на произход, за да проучат дали съществуват системи за идентифициране на трафика и да проверяват дали има разпоредби за гарантиране на защитата и рехабилитацията на деца и възрастни, жертви на трафик на национално равнище.</a:t>
            </a:r>
          </a:p>
          <a:p>
            <a:pPr algn="just">
              <a:lnSpc>
                <a:spcPct val="107000"/>
              </a:lnSpc>
              <a:spcAft>
                <a:spcPts val="600"/>
              </a:spcAft>
              <a:buFont typeface="Wingdings" panose="05000000000000000000" pitchFamily="2" charset="2"/>
              <a:buChar char="Ø"/>
            </a:pPr>
            <a:r>
              <a:rPr lang="bg-BG" sz="1800" dirty="0">
                <a:cs typeface="Times New Roman" panose="02020603050405020304" pitchFamily="18" charset="0"/>
              </a:rPr>
              <a:t>Изграждат добри работни отношения с организации и институции, работещи в борбата с трафика, принудителния труд, съвременното робство и злоупотребата с правата на децата. Често има прекъсване на връзката между журналистите и организациите, които защитават правата на жертвите. Някои от тях не са склонни да оповестяват шокиращите факти за някои  форми на трафик или принудителен труд (например чрез предоставяне на журналисти на достъп до интервюта с жертви). </a:t>
            </a:r>
          </a:p>
          <a:p>
            <a:pPr algn="just">
              <a:lnSpc>
                <a:spcPct val="107000"/>
              </a:lnSpc>
              <a:spcAft>
                <a:spcPts val="600"/>
              </a:spcAft>
              <a:buFont typeface="Wingdings" panose="05000000000000000000" pitchFamily="2" charset="2"/>
              <a:buChar char="Ø"/>
            </a:pPr>
            <a:r>
              <a:rPr lang="bg-BG" sz="1800" dirty="0">
                <a:cs typeface="Times New Roman" panose="02020603050405020304" pitchFamily="18" charset="0"/>
              </a:rPr>
              <a:t>Изграждат доверие с НПО, без да застрашават редакционната независимост или да застрашават целостта или достойнството на хората, които са жертви на трафик.</a:t>
            </a:r>
            <a:endParaRPr lang="en-US" sz="1800" dirty="0">
              <a:cs typeface="Times New Roman" panose="02020603050405020304" pitchFamily="18" charset="0"/>
            </a:endParaRPr>
          </a:p>
        </p:txBody>
      </p:sp>
      <p:sp>
        <p:nvSpPr>
          <p:cNvPr id="6" name="Title 1">
            <a:extLst>
              <a:ext uri="{FF2B5EF4-FFF2-40B4-BE49-F238E27FC236}">
                <a16:creationId xmlns:a16="http://schemas.microsoft.com/office/drawing/2014/main" id="{593399DC-C619-4EF8-92A9-A038AC2B6EC6}"/>
              </a:ext>
            </a:extLst>
          </p:cNvPr>
          <p:cNvSpPr>
            <a:spLocks noGrp="1"/>
          </p:cNvSpPr>
          <p:nvPr>
            <p:ph type="title"/>
          </p:nvPr>
        </p:nvSpPr>
        <p:spPr>
          <a:xfrm>
            <a:off x="1115614" y="161420"/>
            <a:ext cx="8028385" cy="724942"/>
          </a:xfrm>
        </p:spPr>
        <p:txBody>
          <a:bodyPr>
            <a:noAutofit/>
          </a:bodyPr>
          <a:lstStyle/>
          <a:p>
            <a:r>
              <a:rPr lang="bg-BG" sz="2400" b="1" dirty="0">
                <a:latin typeface="+mn-lt"/>
              </a:rPr>
              <a:t>МЕДИЙНИ СТРАТЕГИИ ПРИ ОТРАЗЯВАНЕ</a:t>
            </a:r>
            <a:br>
              <a:rPr lang="en-US" sz="2400" b="1" dirty="0">
                <a:latin typeface="+mn-lt"/>
              </a:rPr>
            </a:br>
            <a:r>
              <a:rPr lang="bg-BG" sz="2400" b="1" dirty="0">
                <a:latin typeface="+mn-lt"/>
              </a:rPr>
              <a:t>НА ТРАФИКА НА ХОРА</a:t>
            </a:r>
            <a:endParaRPr lang="en-US" sz="2400" b="1" dirty="0">
              <a:latin typeface="+mn-lt"/>
            </a:endParaRPr>
          </a:p>
        </p:txBody>
      </p:sp>
    </p:spTree>
    <p:extLst>
      <p:ext uri="{BB962C8B-B14F-4D97-AF65-F5344CB8AC3E}">
        <p14:creationId xmlns:p14="http://schemas.microsoft.com/office/powerpoint/2010/main" val="981644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DEE47BE-92EA-976B-DD21-D095575E9308}"/>
              </a:ext>
            </a:extLst>
          </p:cNvPr>
          <p:cNvSpPr>
            <a:spLocks noGrp="1"/>
          </p:cNvSpPr>
          <p:nvPr>
            <p:ph idx="1"/>
          </p:nvPr>
        </p:nvSpPr>
        <p:spPr>
          <a:xfrm>
            <a:off x="628650" y="1556792"/>
            <a:ext cx="7886700" cy="4422127"/>
          </a:xfrm>
        </p:spPr>
        <p:txBody>
          <a:bodyPr>
            <a:normAutofit lnSpcReduction="10000"/>
          </a:bodyPr>
          <a:lstStyle/>
          <a:p>
            <a:pPr marL="0" indent="0">
              <a:buNone/>
            </a:pPr>
            <a:r>
              <a:rPr lang="bg-BG" sz="2400" b="1" kern="100" dirty="0">
                <a:cs typeface="Times New Roman" panose="02020603050405020304" pitchFamily="18" charset="0"/>
              </a:rPr>
              <a:t>Медиите трябва да: </a:t>
            </a:r>
            <a:br>
              <a:rPr lang="en-US" sz="2400" b="1" kern="100" dirty="0">
                <a:cs typeface="Times New Roman" panose="02020603050405020304" pitchFamily="18" charset="0"/>
              </a:rPr>
            </a:br>
            <a:endParaRPr lang="bg-BG" sz="2400" b="1" kern="100" dirty="0">
              <a:cs typeface="Times New Roman" panose="02020603050405020304" pitchFamily="18" charset="0"/>
            </a:endParaRPr>
          </a:p>
          <a:p>
            <a:pPr algn="just">
              <a:buFont typeface="Wingdings" panose="05000000000000000000" pitchFamily="2" charset="2"/>
              <a:buChar char="Ø"/>
            </a:pPr>
            <a:r>
              <a:rPr lang="bg-BG" sz="1800" dirty="0">
                <a:cs typeface="Times New Roman" panose="02020603050405020304" pitchFamily="18" charset="0"/>
              </a:rPr>
              <a:t>Изграждат вътрешен капацитет, гарантиращ, че репортерите разполагат с достатъчно редакционно време за проучване и проверка на информацията, свързана с трафика, и инвестират в разследваща журналистика.</a:t>
            </a:r>
          </a:p>
          <a:p>
            <a:pPr algn="just">
              <a:buFont typeface="Wingdings" panose="05000000000000000000" pitchFamily="2" charset="2"/>
              <a:buChar char="Ø"/>
            </a:pPr>
            <a:r>
              <a:rPr lang="bg-BG" sz="1800" dirty="0">
                <a:cs typeface="Times New Roman" panose="02020603050405020304" pitchFamily="18" charset="0"/>
              </a:rPr>
              <a:t>Създават горещи линии и системи за справяне с информирането на аудиторията, включително жалби относно трафика, миграцията и съвременното робство;</a:t>
            </a:r>
          </a:p>
          <a:p>
            <a:pPr algn="just">
              <a:buFont typeface="Wingdings" panose="05000000000000000000" pitchFamily="2" charset="2"/>
              <a:buChar char="Ø"/>
            </a:pPr>
            <a:r>
              <a:rPr lang="bg-BG" sz="1800" dirty="0">
                <a:cs typeface="Times New Roman" panose="02020603050405020304" pitchFamily="18" charset="0"/>
              </a:rPr>
              <a:t>Допринасят за подобряване на събирането на данни и обмена на информация относно трафика на хора, принудителния труд и незаконната миграция чрез тясно сътрудничество с публичните институции и международните организации, по-специално при предоставянето на информация за броя на жертвите на трафик.</a:t>
            </a:r>
          </a:p>
          <a:p>
            <a:pPr algn="just">
              <a:lnSpc>
                <a:spcPct val="107000"/>
              </a:lnSpc>
              <a:spcAft>
                <a:spcPts val="600"/>
              </a:spcAft>
              <a:buFont typeface="Wingdings" panose="05000000000000000000" pitchFamily="2" charset="2"/>
              <a:buChar char="Ø"/>
            </a:pPr>
            <a:r>
              <a:rPr lang="bg-BG" sz="1800" dirty="0">
                <a:cs typeface="Times New Roman" panose="02020603050405020304" pitchFamily="18" charset="0"/>
              </a:rPr>
              <a:t>Разработват целенасочени кампании за трафик и свързани с него въпроси, за да се повишава осведомеността на обществеността. Подобни редакционни инициативи могат също така да засилят общественото доверие в медиите. </a:t>
            </a:r>
            <a:endParaRPr lang="en-US" sz="1800" dirty="0">
              <a:cs typeface="Times New Roman" panose="02020603050405020304" pitchFamily="18" charset="0"/>
            </a:endParaRPr>
          </a:p>
          <a:p>
            <a:endParaRPr lang="bg-BG" sz="1350" kern="100" dirty="0">
              <a:latin typeface="Calibri" panose="020F0502020204030204" pitchFamily="34" charset="0"/>
              <a:ea typeface="Calibri" panose="020F0502020204030204" pitchFamily="34" charset="0"/>
              <a:cs typeface="Times New Roman" panose="02020603050405020304" pitchFamily="18" charset="0"/>
            </a:endParaRPr>
          </a:p>
          <a:p>
            <a:endParaRPr lang="en-US" sz="1350" kern="100" dirty="0">
              <a:latin typeface="Calibri" panose="020F0502020204030204" pitchFamily="34" charset="0"/>
              <a:ea typeface="Calibri" panose="020F0502020204030204" pitchFamily="34" charset="0"/>
              <a:cs typeface="Times New Roman" panose="02020603050405020304" pitchFamily="18" charset="0"/>
            </a:endParaRPr>
          </a:p>
          <a:p>
            <a:endParaRPr lang="en-US" sz="1350" kern="1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Title 1">
            <a:extLst>
              <a:ext uri="{FF2B5EF4-FFF2-40B4-BE49-F238E27FC236}">
                <a16:creationId xmlns:a16="http://schemas.microsoft.com/office/drawing/2014/main" id="{2EAED16E-7EAB-4F65-88F6-08C2AAAF280A}"/>
              </a:ext>
            </a:extLst>
          </p:cNvPr>
          <p:cNvSpPr>
            <a:spLocks noGrp="1"/>
          </p:cNvSpPr>
          <p:nvPr>
            <p:ph type="title"/>
          </p:nvPr>
        </p:nvSpPr>
        <p:spPr>
          <a:xfrm>
            <a:off x="1115614" y="161420"/>
            <a:ext cx="8028385" cy="724942"/>
          </a:xfrm>
        </p:spPr>
        <p:txBody>
          <a:bodyPr>
            <a:noAutofit/>
          </a:bodyPr>
          <a:lstStyle/>
          <a:p>
            <a:r>
              <a:rPr lang="bg-BG" sz="2400" b="1" dirty="0">
                <a:latin typeface="+mn-lt"/>
              </a:rPr>
              <a:t>МЕДИЙНИ СТРАТЕГИИ ПРИ ОТРАЗЯВАНЕ</a:t>
            </a:r>
            <a:br>
              <a:rPr lang="en-US" sz="2400" b="1" dirty="0">
                <a:latin typeface="+mn-lt"/>
              </a:rPr>
            </a:br>
            <a:r>
              <a:rPr lang="bg-BG" sz="2400" b="1" dirty="0">
                <a:latin typeface="+mn-lt"/>
              </a:rPr>
              <a:t>НА ТРАФИКА НА ХОРА</a:t>
            </a:r>
            <a:endParaRPr lang="en-US" sz="2400" b="1" dirty="0">
              <a:latin typeface="+mn-lt"/>
            </a:endParaRPr>
          </a:p>
        </p:txBody>
      </p:sp>
    </p:spTree>
    <p:extLst>
      <p:ext uri="{BB962C8B-B14F-4D97-AF65-F5344CB8AC3E}">
        <p14:creationId xmlns:p14="http://schemas.microsoft.com/office/powerpoint/2010/main" val="18153793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856C-888A-AE8C-BDED-F1B99ED1B25D}"/>
              </a:ext>
            </a:extLst>
          </p:cNvPr>
          <p:cNvSpPr>
            <a:spLocks noGrp="1"/>
          </p:cNvSpPr>
          <p:nvPr>
            <p:ph type="title"/>
          </p:nvPr>
        </p:nvSpPr>
        <p:spPr/>
        <p:txBody>
          <a:bodyPr>
            <a:normAutofit/>
          </a:bodyPr>
          <a:lstStyle/>
          <a:p>
            <a:r>
              <a:rPr lang="bg-BG" sz="2400" b="1" dirty="0">
                <a:latin typeface="+mn-lt"/>
              </a:rPr>
              <a:t>ДОБРИ ПРАКТИКИ И ПРИНЦИПИ</a:t>
            </a:r>
            <a:endParaRPr lang="en-US" sz="2400" b="1" dirty="0">
              <a:latin typeface="+mn-lt"/>
            </a:endParaRPr>
          </a:p>
        </p:txBody>
      </p:sp>
      <p:sp>
        <p:nvSpPr>
          <p:cNvPr id="3" name="Content Placeholder 2">
            <a:extLst>
              <a:ext uri="{FF2B5EF4-FFF2-40B4-BE49-F238E27FC236}">
                <a16:creationId xmlns:a16="http://schemas.microsoft.com/office/drawing/2014/main" id="{72024CEF-1045-DB55-BC62-B031D6C7287B}"/>
              </a:ext>
            </a:extLst>
          </p:cNvPr>
          <p:cNvSpPr>
            <a:spLocks noGrp="1"/>
          </p:cNvSpPr>
          <p:nvPr>
            <p:ph idx="1"/>
          </p:nvPr>
        </p:nvSpPr>
        <p:spPr>
          <a:xfrm>
            <a:off x="557808" y="1628800"/>
            <a:ext cx="8028384" cy="4351338"/>
          </a:xfrm>
        </p:spPr>
        <p:txBody>
          <a:bodyPr>
            <a:normAutofit/>
          </a:bodyPr>
          <a:lstStyle/>
          <a:p>
            <a:pPr marL="0" indent="0" algn="just">
              <a:buNone/>
            </a:pPr>
            <a:r>
              <a:rPr lang="ru-RU" sz="2000" dirty="0" err="1"/>
              <a:t>Етичната</a:t>
            </a:r>
            <a:r>
              <a:rPr lang="ru-RU" sz="2000" dirty="0"/>
              <a:t> </a:t>
            </a:r>
            <a:r>
              <a:rPr lang="ru-RU" sz="2000" dirty="0" err="1"/>
              <a:t>редакционна</a:t>
            </a:r>
            <a:r>
              <a:rPr lang="ru-RU" sz="2000" dirty="0"/>
              <a:t> политика е от </a:t>
            </a:r>
            <a:r>
              <a:rPr lang="ru-RU" sz="2000" dirty="0" err="1"/>
              <a:t>съществено</a:t>
            </a:r>
            <a:r>
              <a:rPr lang="ru-RU" sz="2000" dirty="0"/>
              <a:t> значение за </a:t>
            </a:r>
            <a:r>
              <a:rPr lang="ru-RU" sz="2000" dirty="0" err="1"/>
              <a:t>качествената</a:t>
            </a:r>
            <a:r>
              <a:rPr lang="ru-RU" sz="2000" dirty="0"/>
              <a:t> журналистика. </a:t>
            </a:r>
            <a:r>
              <a:rPr lang="ru-RU" sz="2000" dirty="0" err="1"/>
              <a:t>Отразяването</a:t>
            </a:r>
            <a:r>
              <a:rPr lang="ru-RU" sz="2000" dirty="0"/>
              <a:t> на трафика на хора </a:t>
            </a:r>
            <a:r>
              <a:rPr lang="ru-RU" sz="2000" dirty="0" err="1"/>
              <a:t>изисква</a:t>
            </a:r>
            <a:r>
              <a:rPr lang="ru-RU" sz="2000" dirty="0"/>
              <a:t> </a:t>
            </a:r>
            <a:r>
              <a:rPr lang="ru-RU" sz="2000" dirty="0" err="1"/>
              <a:t>познаване</a:t>
            </a:r>
            <a:r>
              <a:rPr lang="ru-RU" sz="2000" dirty="0"/>
              <a:t> и </a:t>
            </a:r>
            <a:r>
              <a:rPr lang="ru-RU" sz="2000" dirty="0" err="1"/>
              <a:t>привързаност</a:t>
            </a:r>
            <a:r>
              <a:rPr lang="ru-RU" sz="2000" dirty="0"/>
              <a:t> </a:t>
            </a:r>
            <a:r>
              <a:rPr lang="ru-RU" sz="2000" dirty="0" err="1"/>
              <a:t>към</a:t>
            </a:r>
            <a:r>
              <a:rPr lang="ru-RU" sz="2000" dirty="0"/>
              <a:t> </a:t>
            </a:r>
            <a:r>
              <a:rPr lang="ru-RU" sz="2000" dirty="0" err="1"/>
              <a:t>основните</a:t>
            </a:r>
            <a:r>
              <a:rPr lang="ru-RU" sz="2000" dirty="0"/>
              <a:t> </a:t>
            </a:r>
            <a:r>
              <a:rPr lang="ru-RU" sz="2000" dirty="0" err="1"/>
              <a:t>принципи</a:t>
            </a:r>
            <a:r>
              <a:rPr lang="ru-RU" sz="2000" dirty="0"/>
              <a:t> на </a:t>
            </a:r>
            <a:r>
              <a:rPr lang="ru-RU" sz="2000" dirty="0" err="1"/>
              <a:t>етичното</a:t>
            </a:r>
            <a:r>
              <a:rPr lang="ru-RU" sz="2000" dirty="0"/>
              <a:t> </a:t>
            </a:r>
            <a:r>
              <a:rPr lang="ru-RU" sz="2000" dirty="0" err="1"/>
              <a:t>отчитане</a:t>
            </a:r>
            <a:r>
              <a:rPr lang="ru-RU" sz="2000" dirty="0"/>
              <a:t>. </a:t>
            </a:r>
            <a:r>
              <a:rPr lang="ru-RU" sz="2000" dirty="0" err="1"/>
              <a:t>Това</a:t>
            </a:r>
            <a:r>
              <a:rPr lang="ru-RU" sz="2000" dirty="0"/>
              <a:t> </a:t>
            </a:r>
            <a:r>
              <a:rPr lang="ru-RU" sz="2000" dirty="0" err="1"/>
              <a:t>са</a:t>
            </a:r>
            <a:r>
              <a:rPr lang="ru-RU" sz="2000" dirty="0"/>
              <a:t>:</a:t>
            </a:r>
            <a:br>
              <a:rPr lang="en-US" sz="2000" dirty="0"/>
            </a:br>
            <a:endParaRPr lang="ru-RU" sz="2000" dirty="0"/>
          </a:p>
          <a:p>
            <a:pPr marL="0" indent="0" algn="just">
              <a:buNone/>
            </a:pPr>
            <a:r>
              <a:rPr lang="ru-RU" sz="2000" dirty="0"/>
              <a:t>1. </a:t>
            </a:r>
            <a:r>
              <a:rPr lang="ru-RU" sz="2000" dirty="0" err="1"/>
              <a:t>Точност</a:t>
            </a:r>
            <a:r>
              <a:rPr lang="ru-RU" sz="2000" dirty="0"/>
              <a:t> и </a:t>
            </a:r>
            <a:r>
              <a:rPr lang="ru-RU" sz="2000" dirty="0" err="1"/>
              <a:t>представяне</a:t>
            </a:r>
            <a:r>
              <a:rPr lang="ru-RU" sz="2000" dirty="0"/>
              <a:t>, основано на </a:t>
            </a:r>
            <a:r>
              <a:rPr lang="ru-RU" sz="2000" dirty="0" err="1"/>
              <a:t>факти</a:t>
            </a:r>
            <a:r>
              <a:rPr lang="ru-RU" sz="2000" dirty="0"/>
              <a:t>. </a:t>
            </a:r>
            <a:r>
              <a:rPr lang="ru-RU" sz="2000" dirty="0" err="1"/>
              <a:t>Избягване</a:t>
            </a:r>
            <a:r>
              <a:rPr lang="ru-RU" sz="2000" dirty="0"/>
              <a:t> на </a:t>
            </a:r>
            <a:r>
              <a:rPr lang="ru-RU" sz="2000" dirty="0" err="1"/>
              <a:t>злонамерени</a:t>
            </a:r>
            <a:r>
              <a:rPr lang="ru-RU" sz="2000" dirty="0"/>
              <a:t> </a:t>
            </a:r>
            <a:r>
              <a:rPr lang="ru-RU" sz="2000" dirty="0" err="1"/>
              <a:t>лъжи</a:t>
            </a:r>
            <a:r>
              <a:rPr lang="ru-RU" sz="2000" dirty="0"/>
              <a:t>, </a:t>
            </a:r>
            <a:r>
              <a:rPr lang="ru-RU" sz="2000" dirty="0" err="1"/>
              <a:t>фалшиви</a:t>
            </a:r>
            <a:r>
              <a:rPr lang="ru-RU" sz="2000" dirty="0"/>
              <a:t> </a:t>
            </a:r>
            <a:r>
              <a:rPr lang="ru-RU" sz="2000" dirty="0" err="1"/>
              <a:t>новини</a:t>
            </a:r>
            <a:r>
              <a:rPr lang="ru-RU" sz="2000" dirty="0"/>
              <a:t> и </a:t>
            </a:r>
            <a:r>
              <a:rPr lang="ru-RU" sz="2000" dirty="0" err="1"/>
              <a:t>непроверена</a:t>
            </a:r>
            <a:r>
              <a:rPr lang="ru-RU" sz="2000" dirty="0"/>
              <a:t> информация.</a:t>
            </a:r>
          </a:p>
          <a:p>
            <a:pPr marL="0" indent="0" algn="just">
              <a:buNone/>
            </a:pPr>
            <a:r>
              <a:rPr lang="ru-RU" sz="2000" dirty="0"/>
              <a:t> 2.</a:t>
            </a:r>
            <a:r>
              <a:rPr lang="en-US" sz="2000" dirty="0"/>
              <a:t> </a:t>
            </a:r>
            <a:r>
              <a:rPr lang="ru-RU" sz="2000" dirty="0" err="1"/>
              <a:t>Независимост</a:t>
            </a:r>
            <a:r>
              <a:rPr lang="ru-RU" sz="2000" dirty="0"/>
              <a:t> - </a:t>
            </a:r>
            <a:r>
              <a:rPr lang="ru-RU" sz="2000" dirty="0" err="1"/>
              <a:t>според</a:t>
            </a:r>
            <a:r>
              <a:rPr lang="ru-RU" sz="2000" dirty="0"/>
              <a:t> </a:t>
            </a:r>
            <a:r>
              <a:rPr lang="ru-RU" sz="2000" dirty="0" err="1"/>
              <a:t>собствената</a:t>
            </a:r>
            <a:r>
              <a:rPr lang="ru-RU" sz="2000" dirty="0"/>
              <a:t> </a:t>
            </a:r>
            <a:r>
              <a:rPr lang="ru-RU" sz="2000" dirty="0" err="1"/>
              <a:t>съвест</a:t>
            </a:r>
            <a:r>
              <a:rPr lang="ru-RU" sz="2000" dirty="0"/>
              <a:t>, без </a:t>
            </a:r>
            <a:r>
              <a:rPr lang="ru-RU" sz="2000" dirty="0" err="1"/>
              <a:t>антиимигрантска</a:t>
            </a:r>
            <a:r>
              <a:rPr lang="ru-RU" sz="2000" dirty="0"/>
              <a:t> пропаганда и без </a:t>
            </a:r>
            <a:r>
              <a:rPr lang="ru-RU" sz="2000" dirty="0" err="1"/>
              <a:t>превръщането</a:t>
            </a:r>
            <a:r>
              <a:rPr lang="ru-RU" sz="2000" dirty="0"/>
              <a:t> на </a:t>
            </a:r>
            <a:r>
              <a:rPr lang="ru-RU" sz="2000" dirty="0" err="1"/>
              <a:t>медиите</a:t>
            </a:r>
            <a:r>
              <a:rPr lang="ru-RU" sz="2000" dirty="0"/>
              <a:t> в </a:t>
            </a:r>
            <a:r>
              <a:rPr lang="ru-RU" sz="2000" dirty="0" err="1"/>
              <a:t>гласова</a:t>
            </a:r>
            <a:r>
              <a:rPr lang="ru-RU" sz="2000" dirty="0"/>
              <a:t> </a:t>
            </a:r>
            <a:r>
              <a:rPr lang="ru-RU" sz="2000" dirty="0" err="1"/>
              <a:t>кутия</a:t>
            </a:r>
            <a:r>
              <a:rPr lang="ru-RU" sz="2000" dirty="0"/>
              <a:t> за политически или </a:t>
            </a:r>
            <a:r>
              <a:rPr lang="ru-RU" sz="2000" dirty="0" err="1"/>
              <a:t>други</a:t>
            </a:r>
            <a:r>
              <a:rPr lang="ru-RU" sz="2000" dirty="0"/>
              <a:t> </a:t>
            </a:r>
            <a:r>
              <a:rPr lang="ru-RU" sz="2000" dirty="0" err="1"/>
              <a:t>лични</a:t>
            </a:r>
            <a:r>
              <a:rPr lang="ru-RU" sz="2000" dirty="0"/>
              <a:t> </a:t>
            </a:r>
            <a:r>
              <a:rPr lang="ru-RU" sz="2000" dirty="0" err="1"/>
              <a:t>интереси</a:t>
            </a:r>
            <a:r>
              <a:rPr lang="ru-RU" sz="2000" dirty="0"/>
              <a:t>. </a:t>
            </a:r>
          </a:p>
          <a:p>
            <a:pPr marL="0" indent="0" algn="just">
              <a:buNone/>
            </a:pPr>
            <a:r>
              <a:rPr lang="ru-RU" sz="2000" dirty="0"/>
              <a:t>3. </a:t>
            </a:r>
            <a:r>
              <a:rPr lang="ru-RU" sz="2000" dirty="0" err="1"/>
              <a:t>Безпристрастност</a:t>
            </a:r>
            <a:r>
              <a:rPr lang="ru-RU" sz="2000" dirty="0"/>
              <a:t> – </a:t>
            </a:r>
            <a:r>
              <a:rPr lang="ru-RU" sz="2000" dirty="0" err="1"/>
              <a:t>отразяване</a:t>
            </a:r>
            <a:r>
              <a:rPr lang="ru-RU" sz="2000" dirty="0"/>
              <a:t> на </a:t>
            </a:r>
            <a:r>
              <a:rPr lang="ru-RU" sz="2000" dirty="0" err="1"/>
              <a:t>всички</a:t>
            </a:r>
            <a:r>
              <a:rPr lang="ru-RU" sz="2000" dirty="0"/>
              <a:t> </a:t>
            </a:r>
            <a:r>
              <a:rPr lang="ru-RU" sz="2000" dirty="0" err="1"/>
              <a:t>страни</a:t>
            </a:r>
            <a:r>
              <a:rPr lang="ru-RU" sz="2000" dirty="0"/>
              <a:t> на </a:t>
            </a:r>
            <a:r>
              <a:rPr lang="ru-RU" sz="2000" dirty="0" err="1"/>
              <a:t>историята</a:t>
            </a:r>
            <a:r>
              <a:rPr lang="ru-RU" sz="2000" dirty="0"/>
              <a:t>. Да се </a:t>
            </a:r>
            <a:r>
              <a:rPr lang="ru-RU" sz="2000" dirty="0" err="1"/>
              <a:t>дава</a:t>
            </a:r>
            <a:r>
              <a:rPr lang="ru-RU" sz="2000" dirty="0"/>
              <a:t> глас на </a:t>
            </a:r>
            <a:r>
              <a:rPr lang="ru-RU" sz="2000" dirty="0" err="1"/>
              <a:t>жертвите</a:t>
            </a:r>
            <a:r>
              <a:rPr lang="ru-RU" sz="2000" dirty="0"/>
              <a:t> и </a:t>
            </a:r>
            <a:r>
              <a:rPr lang="ru-RU" sz="2000" dirty="0" err="1"/>
              <a:t>оцелелите</a:t>
            </a:r>
            <a:r>
              <a:rPr lang="ru-RU" sz="2000" dirty="0"/>
              <a:t> от </a:t>
            </a:r>
            <a:r>
              <a:rPr lang="ru-RU" sz="2000" dirty="0" err="1"/>
              <a:t>травмата</a:t>
            </a:r>
            <a:r>
              <a:rPr lang="ru-RU" sz="2000" dirty="0"/>
              <a:t> от трафика, </a:t>
            </a:r>
            <a:r>
              <a:rPr lang="ru-RU" sz="2000" dirty="0" err="1"/>
              <a:t>както</a:t>
            </a:r>
            <a:r>
              <a:rPr lang="ru-RU" sz="2000" dirty="0"/>
              <a:t> и да се отразят </a:t>
            </a:r>
            <a:r>
              <a:rPr lang="ru-RU" sz="2000" dirty="0" err="1"/>
              <a:t>основателните</a:t>
            </a:r>
            <a:r>
              <a:rPr lang="ru-RU" sz="2000" dirty="0"/>
              <a:t> опасения на </a:t>
            </a:r>
            <a:r>
              <a:rPr lang="ru-RU" sz="2000" dirty="0" err="1"/>
              <a:t>хората</a:t>
            </a:r>
            <a:r>
              <a:rPr lang="ru-RU" sz="2000" dirty="0"/>
              <a:t>, </a:t>
            </a:r>
            <a:r>
              <a:rPr lang="ru-RU" sz="2000" dirty="0" err="1"/>
              <a:t>живеещи</a:t>
            </a:r>
            <a:r>
              <a:rPr lang="ru-RU" sz="2000" dirty="0"/>
              <a:t> в </a:t>
            </a:r>
            <a:r>
              <a:rPr lang="ru-RU" sz="2000" dirty="0" err="1"/>
              <a:t>приемащите</a:t>
            </a:r>
            <a:r>
              <a:rPr lang="ru-RU" sz="2000" dirty="0"/>
              <a:t> </a:t>
            </a:r>
            <a:r>
              <a:rPr lang="ru-RU" sz="2000" dirty="0" err="1"/>
              <a:t>страни</a:t>
            </a:r>
            <a:r>
              <a:rPr lang="ru-RU" sz="2000" dirty="0"/>
              <a:t>. </a:t>
            </a:r>
          </a:p>
        </p:txBody>
      </p:sp>
    </p:spTree>
    <p:extLst>
      <p:ext uri="{BB962C8B-B14F-4D97-AF65-F5344CB8AC3E}">
        <p14:creationId xmlns:p14="http://schemas.microsoft.com/office/powerpoint/2010/main" val="37959717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FB34EE-12D0-80F9-2D01-8DA08F8EEFE7}"/>
              </a:ext>
            </a:extLst>
          </p:cNvPr>
          <p:cNvSpPr>
            <a:spLocks noGrp="1"/>
          </p:cNvSpPr>
          <p:nvPr>
            <p:ph type="title"/>
          </p:nvPr>
        </p:nvSpPr>
        <p:spPr/>
        <p:txBody>
          <a:bodyPr>
            <a:normAutofit/>
          </a:bodyPr>
          <a:lstStyle/>
          <a:p>
            <a:r>
              <a:rPr lang="bg-BG" sz="2400" b="1" dirty="0">
                <a:latin typeface="+mn-lt"/>
              </a:rPr>
              <a:t>ДОБРИ ПРАКТИКИ И ПРИНЦИПИ</a:t>
            </a:r>
            <a:endParaRPr lang="en-US" sz="2400" b="1" dirty="0"/>
          </a:p>
        </p:txBody>
      </p:sp>
      <p:sp>
        <p:nvSpPr>
          <p:cNvPr id="3" name="Content Placeholder 2">
            <a:extLst>
              <a:ext uri="{FF2B5EF4-FFF2-40B4-BE49-F238E27FC236}">
                <a16:creationId xmlns:a16="http://schemas.microsoft.com/office/drawing/2014/main" id="{D88AC91F-08F9-8643-E93A-81874D063825}"/>
              </a:ext>
            </a:extLst>
          </p:cNvPr>
          <p:cNvSpPr>
            <a:spLocks noGrp="1"/>
          </p:cNvSpPr>
          <p:nvPr>
            <p:ph idx="1"/>
          </p:nvPr>
        </p:nvSpPr>
        <p:spPr/>
        <p:txBody>
          <a:bodyPr/>
          <a:lstStyle/>
          <a:p>
            <a:pPr marL="0" indent="0">
              <a:buNone/>
            </a:pPr>
            <a:endParaRPr lang="ru-RU" sz="1800" dirty="0"/>
          </a:p>
          <a:p>
            <a:pPr marL="0" indent="0">
              <a:buNone/>
            </a:pPr>
            <a:r>
              <a:rPr lang="ru-RU" sz="2000" dirty="0"/>
              <a:t>4. </a:t>
            </a:r>
            <a:r>
              <a:rPr lang="ru-RU" sz="2000" dirty="0" err="1"/>
              <a:t>Хуманност</a:t>
            </a:r>
            <a:r>
              <a:rPr lang="ru-RU" sz="2000" dirty="0"/>
              <a:t> - </a:t>
            </a:r>
            <a:r>
              <a:rPr lang="ru-RU" sz="2000" dirty="0" err="1"/>
              <a:t>журналистиката</a:t>
            </a:r>
            <a:r>
              <a:rPr lang="ru-RU" sz="2000" dirty="0"/>
              <a:t> не </a:t>
            </a:r>
            <a:r>
              <a:rPr lang="ru-RU" sz="2000" dirty="0" err="1"/>
              <a:t>трябва</a:t>
            </a:r>
            <a:r>
              <a:rPr lang="ru-RU" sz="2000" dirty="0"/>
              <a:t> да вреди, </a:t>
            </a:r>
            <a:r>
              <a:rPr lang="ru-RU" sz="2000" dirty="0" err="1"/>
              <a:t>трябва</a:t>
            </a:r>
            <a:r>
              <a:rPr lang="ru-RU" sz="2000" dirty="0"/>
              <a:t> да се </a:t>
            </a:r>
            <a:r>
              <a:rPr lang="ru-RU" sz="2000" dirty="0" err="1"/>
              <a:t>показва</a:t>
            </a:r>
            <a:r>
              <a:rPr lang="ru-RU" sz="2000" dirty="0"/>
              <a:t> </a:t>
            </a:r>
            <a:r>
              <a:rPr lang="ru-RU" sz="2000" dirty="0" err="1"/>
              <a:t>състрадание</a:t>
            </a:r>
            <a:r>
              <a:rPr lang="ru-RU" sz="2000" dirty="0"/>
              <a:t> в </a:t>
            </a:r>
            <a:r>
              <a:rPr lang="ru-RU" sz="2000" dirty="0" err="1"/>
              <a:t>репортажите</a:t>
            </a:r>
            <a:r>
              <a:rPr lang="ru-RU" sz="2000" dirty="0"/>
              <a:t> и да се </a:t>
            </a:r>
            <a:r>
              <a:rPr lang="ru-RU" sz="2000" dirty="0" err="1"/>
              <a:t>посочват</a:t>
            </a:r>
            <a:r>
              <a:rPr lang="ru-RU" sz="2000" dirty="0"/>
              <a:t> решения за </a:t>
            </a:r>
            <a:r>
              <a:rPr lang="ru-RU" sz="2000" dirty="0" err="1"/>
              <a:t>физическата</a:t>
            </a:r>
            <a:r>
              <a:rPr lang="ru-RU" sz="2000" dirty="0"/>
              <a:t>, </a:t>
            </a:r>
            <a:r>
              <a:rPr lang="ru-RU" sz="2000" dirty="0" err="1"/>
              <a:t>емоционалната</a:t>
            </a:r>
            <a:r>
              <a:rPr lang="ru-RU" sz="2000" dirty="0"/>
              <a:t> криза, </a:t>
            </a:r>
            <a:r>
              <a:rPr lang="ru-RU" sz="2000" dirty="0" err="1"/>
              <a:t>която</a:t>
            </a:r>
            <a:r>
              <a:rPr lang="ru-RU" sz="2000" dirty="0"/>
              <a:t> </a:t>
            </a:r>
            <a:r>
              <a:rPr lang="ru-RU" sz="2000" dirty="0" err="1"/>
              <a:t>преживява</a:t>
            </a:r>
            <a:r>
              <a:rPr lang="ru-RU" sz="2000" dirty="0"/>
              <a:t> </a:t>
            </a:r>
            <a:r>
              <a:rPr lang="ru-RU" sz="2000" dirty="0" err="1"/>
              <a:t>жертвата</a:t>
            </a:r>
            <a:r>
              <a:rPr lang="ru-RU" sz="2000" dirty="0"/>
              <a:t> на трафик.</a:t>
            </a:r>
          </a:p>
          <a:p>
            <a:pPr marL="0" indent="0">
              <a:buNone/>
            </a:pPr>
            <a:r>
              <a:rPr lang="ru-RU" sz="2000" dirty="0"/>
              <a:t>5. </a:t>
            </a:r>
            <a:r>
              <a:rPr lang="ru-RU" sz="2000" dirty="0" err="1"/>
              <a:t>Отчетност</a:t>
            </a:r>
            <a:r>
              <a:rPr lang="ru-RU" sz="2000" dirty="0"/>
              <a:t> и </a:t>
            </a:r>
            <a:r>
              <a:rPr lang="ru-RU" sz="2000" dirty="0" err="1"/>
              <a:t>прозрачност</a:t>
            </a:r>
            <a:r>
              <a:rPr lang="ru-RU" sz="2000" dirty="0"/>
              <a:t>, </a:t>
            </a:r>
            <a:r>
              <a:rPr lang="ru-RU" sz="2000" dirty="0" err="1"/>
              <a:t>свързани</a:t>
            </a:r>
            <a:r>
              <a:rPr lang="ru-RU" sz="2000" dirty="0"/>
              <a:t> с </a:t>
            </a:r>
            <a:r>
              <a:rPr lang="ru-RU" sz="2000" dirty="0" err="1"/>
              <a:t>отговорността</a:t>
            </a:r>
            <a:r>
              <a:rPr lang="ru-RU" sz="2000" dirty="0"/>
              <a:t> за </a:t>
            </a:r>
            <a:r>
              <a:rPr lang="ru-RU" sz="2000" dirty="0" err="1"/>
              <a:t>работата</a:t>
            </a:r>
            <a:r>
              <a:rPr lang="ru-RU" sz="2000" dirty="0"/>
              <a:t>, </a:t>
            </a:r>
            <a:r>
              <a:rPr lang="ru-RU" sz="2000" dirty="0" err="1"/>
              <a:t>коригиране</a:t>
            </a:r>
            <a:r>
              <a:rPr lang="ru-RU" sz="2000" dirty="0"/>
              <a:t> на </a:t>
            </a:r>
            <a:r>
              <a:rPr lang="ru-RU" sz="2000" dirty="0" err="1"/>
              <a:t>грешките</a:t>
            </a:r>
            <a:r>
              <a:rPr lang="ru-RU" sz="2000" dirty="0"/>
              <a:t> и </a:t>
            </a:r>
            <a:r>
              <a:rPr lang="ru-RU" sz="2000" dirty="0" err="1"/>
              <a:t>разкриване</a:t>
            </a:r>
            <a:r>
              <a:rPr lang="ru-RU" sz="2000" dirty="0"/>
              <a:t> на себе си и </a:t>
            </a:r>
            <a:r>
              <a:rPr lang="ru-RU" sz="2000" dirty="0" err="1"/>
              <a:t>методите</a:t>
            </a:r>
            <a:r>
              <a:rPr lang="ru-RU" sz="2000" dirty="0"/>
              <a:t> си.</a:t>
            </a:r>
          </a:p>
          <a:p>
            <a:pPr marL="0" indent="0">
              <a:buNone/>
            </a:pPr>
            <a:endParaRPr lang="bg-BG" sz="1800" i="1" dirty="0">
              <a:ea typeface="Calibri" panose="020F0502020204030204" pitchFamily="34" charset="0"/>
              <a:cs typeface="Times New Roman" panose="02020603050405020304" pitchFamily="18" charset="0"/>
            </a:endParaRPr>
          </a:p>
          <a:p>
            <a:pPr marL="0" indent="0">
              <a:buNone/>
            </a:pPr>
            <a:r>
              <a:rPr lang="bg-BG" sz="2000" i="1" dirty="0">
                <a:ea typeface="Calibri" panose="020F0502020204030204" pitchFamily="34" charset="0"/>
                <a:cs typeface="Times New Roman" panose="02020603050405020304" pitchFamily="18" charset="0"/>
              </a:rPr>
              <a:t>Като добри примери за това как ангажираността на медиите с този въпрос е довела до мощно журналистическо въздействие са:  </a:t>
            </a:r>
            <a:r>
              <a:rPr lang="bg-BG" sz="2000" i="1" dirty="0" err="1">
                <a:ea typeface="Calibri" panose="020F0502020204030204" pitchFamily="34" charset="0"/>
                <a:cs typeface="Times New Roman" panose="02020603050405020304" pitchFamily="18" charset="0"/>
              </a:rPr>
              <a:t>Freedom</a:t>
            </a:r>
            <a:r>
              <a:rPr lang="bg-BG" sz="2000" i="1" dirty="0">
                <a:ea typeface="Calibri" panose="020F0502020204030204" pitchFamily="34" charset="0"/>
                <a:cs typeface="Times New Roman" panose="02020603050405020304" pitchFamily="18" charset="0"/>
              </a:rPr>
              <a:t> Project от CNN и кампанията на </a:t>
            </a:r>
            <a:r>
              <a:rPr lang="bg-BG" sz="2000" i="1" dirty="0" err="1">
                <a:ea typeface="Calibri" panose="020F0502020204030204" pitchFamily="34" charset="0"/>
                <a:cs typeface="Times New Roman" panose="02020603050405020304" pitchFamily="18" charset="0"/>
              </a:rPr>
              <a:t>Aljazeera</a:t>
            </a:r>
            <a:r>
              <a:rPr lang="bg-BG" sz="2000" i="1" dirty="0">
                <a:ea typeface="Calibri" panose="020F0502020204030204" pitchFamily="34" charset="0"/>
                <a:cs typeface="Times New Roman" panose="02020603050405020304" pitchFamily="18" charset="0"/>
              </a:rPr>
              <a:t> </a:t>
            </a:r>
            <a:r>
              <a:rPr lang="bg-BG" sz="2000" i="1" dirty="0" err="1">
                <a:ea typeface="Calibri" panose="020F0502020204030204" pitchFamily="34" charset="0"/>
                <a:cs typeface="Times New Roman" panose="02020603050405020304" pitchFamily="18" charset="0"/>
              </a:rPr>
              <a:t>Slavery</a:t>
            </a:r>
            <a:r>
              <a:rPr lang="bg-BG" sz="2000" i="1" dirty="0">
                <a:ea typeface="Calibri" panose="020F0502020204030204" pitchFamily="34" charset="0"/>
                <a:cs typeface="Times New Roman" panose="02020603050405020304" pitchFamily="18" charset="0"/>
              </a:rPr>
              <a:t>: A 21st </a:t>
            </a:r>
            <a:r>
              <a:rPr lang="bg-BG" sz="2000" i="1" dirty="0" err="1">
                <a:ea typeface="Calibri" panose="020F0502020204030204" pitchFamily="34" charset="0"/>
                <a:cs typeface="Times New Roman" panose="02020603050405020304" pitchFamily="18" charset="0"/>
              </a:rPr>
              <a:t>Century</a:t>
            </a:r>
            <a:r>
              <a:rPr lang="bg-BG" sz="2000" i="1" dirty="0">
                <a:ea typeface="Calibri" panose="020F0502020204030204" pitchFamily="34" charset="0"/>
                <a:cs typeface="Times New Roman" panose="02020603050405020304" pitchFamily="18" charset="0"/>
              </a:rPr>
              <a:t> </a:t>
            </a:r>
            <a:r>
              <a:rPr lang="bg-BG" sz="2000" i="1" dirty="0" err="1">
                <a:ea typeface="Calibri" panose="020F0502020204030204" pitchFamily="34" charset="0"/>
                <a:cs typeface="Times New Roman" panose="02020603050405020304" pitchFamily="18" charset="0"/>
              </a:rPr>
              <a:t>Evil</a:t>
            </a:r>
            <a:r>
              <a:rPr lang="bg-BG" sz="2000" dirty="0">
                <a:ea typeface="Calibri" panose="020F0502020204030204" pitchFamily="34" charset="0"/>
                <a:cs typeface="Times New Roman" panose="02020603050405020304" pitchFamily="18" charset="0"/>
              </a:rPr>
              <a:t>.</a:t>
            </a:r>
            <a:endParaRPr lang="en-US" sz="2000" dirty="0"/>
          </a:p>
          <a:p>
            <a:endParaRPr lang="en-US" dirty="0"/>
          </a:p>
        </p:txBody>
      </p:sp>
    </p:spTree>
    <p:extLst>
      <p:ext uri="{BB962C8B-B14F-4D97-AF65-F5344CB8AC3E}">
        <p14:creationId xmlns:p14="http://schemas.microsoft.com/office/powerpoint/2010/main" val="1578963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4352AC6-A01C-4DC8-8093-80B9E5303559}"/>
              </a:ext>
            </a:extLst>
          </p:cNvPr>
          <p:cNvSpPr>
            <a:spLocks noGrp="1"/>
          </p:cNvSpPr>
          <p:nvPr>
            <p:ph type="ctrTitle"/>
          </p:nvPr>
        </p:nvSpPr>
        <p:spPr>
          <a:xfrm>
            <a:off x="685800" y="2780928"/>
            <a:ext cx="7772400" cy="1470025"/>
          </a:xfrm>
        </p:spPr>
        <p:txBody>
          <a:bodyPr/>
          <a:lstStyle/>
          <a:p>
            <a:r>
              <a:rPr lang="bg-BG" dirty="0"/>
              <a:t>БЛАГОДАРЯ ВИ ЗА ВНИМАНИЕТО!</a:t>
            </a:r>
          </a:p>
        </p:txBody>
      </p:sp>
      <p:sp>
        <p:nvSpPr>
          <p:cNvPr id="7" name="Footer Placeholder 4">
            <a:extLst>
              <a:ext uri="{FF2B5EF4-FFF2-40B4-BE49-F238E27FC236}">
                <a16:creationId xmlns:a16="http://schemas.microsoft.com/office/drawing/2014/main" id="{6D6674B3-3CDC-4C08-80AD-7E74E9AD7FE4}"/>
              </a:ext>
            </a:extLst>
          </p:cNvPr>
          <p:cNvSpPr txBox="1">
            <a:spLocks/>
          </p:cNvSpPr>
          <p:nvPr/>
        </p:nvSpPr>
        <p:spPr>
          <a:xfrm>
            <a:off x="3347864" y="242675"/>
            <a:ext cx="5724128" cy="820730"/>
          </a:xfrm>
          <a:prstGeom prst="rect">
            <a:avLst/>
          </a:prstGeom>
        </p:spPr>
        <p:txBody>
          <a:bodyPr anchor="ctr" anchorCtr="0"/>
          <a:lstStyle>
            <a:defPPr>
              <a:defRPr lang="nl-BE"/>
            </a:defPPr>
            <a:lvl1pPr marL="0" algn="l" defTabSz="914400" rtl="0" eaLnBrk="1" latinLnBrk="0" hangingPunct="1">
              <a:defRPr sz="2200" b="1" kern="1200">
                <a:solidFill>
                  <a:schemeClr val="bg1"/>
                </a:solidFill>
                <a:latin typeface="Trebuchet MS" panose="020B06030202020202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bg-BG" dirty="0"/>
              <a:t>Укрепване на капацитет, обмен на опит и изследователска дейност в сферата на сигурността</a:t>
            </a:r>
            <a:r>
              <a:rPr lang="en-US" dirty="0"/>
              <a:t>, </a:t>
            </a:r>
            <a:r>
              <a:rPr lang="en-US" sz="2000" dirty="0"/>
              <a:t>BG65ISPR001-3.004-0002</a:t>
            </a:r>
            <a:endParaRPr lang="bg-BG" sz="2000" dirty="0"/>
          </a:p>
        </p:txBody>
      </p:sp>
    </p:spTree>
    <p:extLst>
      <p:ext uri="{BB962C8B-B14F-4D97-AF65-F5344CB8AC3E}">
        <p14:creationId xmlns:p14="http://schemas.microsoft.com/office/powerpoint/2010/main" val="12357207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9746</TotalTime>
  <Words>1268</Words>
  <Application>Microsoft Office PowerPoint</Application>
  <PresentationFormat>On-screen Show (4:3)</PresentationFormat>
  <Paragraphs>73</Paragraphs>
  <Slides>13</Slides>
  <Notes>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13</vt:i4>
      </vt:variant>
    </vt:vector>
  </HeadingPairs>
  <TitlesOfParts>
    <vt:vector size="23" baseType="lpstr">
      <vt:lpstr>Arial</vt:lpstr>
      <vt:lpstr>Arial Narrow</vt:lpstr>
      <vt:lpstr>Calibri</vt:lpstr>
      <vt:lpstr>Calibri Light</vt:lpstr>
      <vt:lpstr>Times New Roman</vt:lpstr>
      <vt:lpstr>Trebuchet MS</vt:lpstr>
      <vt:lpstr>Verdana</vt:lpstr>
      <vt:lpstr>Wingdings</vt:lpstr>
      <vt:lpstr>Office Theme</vt:lpstr>
      <vt:lpstr>Custom Design</vt:lpstr>
      <vt:lpstr>МЕДИИ И ТРАФИК НА ХОРА</vt:lpstr>
      <vt:lpstr>ТРАФИК НА ХОРА И ПРИНЦИПИ  ПРИ МЕДИЙНО ОТРАЗЯВАНЕ</vt:lpstr>
      <vt:lpstr>ТРАФИК НА ХОРА И НАСОКИ ЗА МЕДИИТЕ</vt:lpstr>
      <vt:lpstr>ТРАФИК НА ХОРА И НАСОКИ ЗА МЕДИИТЕ</vt:lpstr>
      <vt:lpstr>ТРАФИК НА ХОРА И НАСОКИ ЗА МЕДИИТЕ</vt:lpstr>
      <vt:lpstr>ОСНОВНИ ТЕРМИНИ И ПРАВИЛНАТА ИМ УПОТРЕБА</vt:lpstr>
      <vt:lpstr>ОСНОВНИ ТЕРМИНИ И ПРАВИЛНАТА ИМ УПОТРЕБА</vt:lpstr>
      <vt:lpstr>МЕДИЙНИ СТРАТЕГИИ ПРИ ОТРАЗЯВАНЕ НА ТРАФИКА НА ХОРА</vt:lpstr>
      <vt:lpstr>МЕДИЙНИ СТРАТЕГИИ ПРИ ОТРАЗЯВАНЕ НА ТРАФИКА НА ХОРА</vt:lpstr>
      <vt:lpstr>МЕДИЙНИ СТРАТЕГИИ ПРИ ОТРАЗЯВАНЕ НА ТРАФИКА НА ХОРА</vt:lpstr>
      <vt:lpstr>ДОБРИ ПРАКТИКИ И ПРИНЦИПИ</vt:lpstr>
      <vt:lpstr>ДОБРИ ПРАКТИКИ И ПРИНЦИПИ</vt:lpstr>
      <vt:lpstr>БЛАГОДАРЯ ВИ ЗА ВНИМАНИЕТО!</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Phases in negotiation</dc:title>
  <dc:creator>MCE</dc:creator>
  <cp:lastModifiedBy>Vicky</cp:lastModifiedBy>
  <cp:revision>168</cp:revision>
  <cp:lastPrinted>2017-06-16T09:12:05Z</cp:lastPrinted>
  <dcterms:created xsi:type="dcterms:W3CDTF">2017-03-29T09:05:23Z</dcterms:created>
  <dcterms:modified xsi:type="dcterms:W3CDTF">2024-12-03T13:38:09Z</dcterms:modified>
</cp:coreProperties>
</file>