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25"/>
  </p:notesMasterIdLst>
  <p:handoutMasterIdLst>
    <p:handoutMasterId r:id="rId26"/>
  </p:handoutMasterIdLst>
  <p:sldIdLst>
    <p:sldId id="262" r:id="rId3"/>
    <p:sldId id="263" r:id="rId4"/>
    <p:sldId id="265"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4" r:id="rId22"/>
    <p:sldId id="283" r:id="rId23"/>
    <p:sldId id="285" r:id="rId24"/>
  </p:sldIdLst>
  <p:sldSz cx="9144000" cy="6858000" type="screen4x3"/>
  <p:notesSz cx="7010400" cy="92964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800"/>
    <a:srgbClr val="EADA00"/>
    <a:srgbClr val="00458C"/>
    <a:srgbClr val="0061AE"/>
    <a:srgbClr val="D1D3D4"/>
    <a:srgbClr val="8AC7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818" autoAdjust="0"/>
  </p:normalViewPr>
  <p:slideViewPr>
    <p:cSldViewPr>
      <p:cViewPr varScale="1">
        <p:scale>
          <a:sx n="94" d="100"/>
          <a:sy n="94" d="100"/>
        </p:scale>
        <p:origin x="2094" y="78"/>
      </p:cViewPr>
      <p:guideLst>
        <p:guide orient="horz" pos="2160"/>
        <p:guide pos="2880"/>
      </p:guideLst>
    </p:cSldViewPr>
  </p:slideViewPr>
  <p:notesTextViewPr>
    <p:cViewPr>
      <p:scale>
        <a:sx n="300" d="100"/>
        <a:sy n="300" d="100"/>
      </p:scale>
      <p:origin x="0" y="0"/>
    </p:cViewPr>
  </p:notesTextViewPr>
  <p:sorterViewPr>
    <p:cViewPr>
      <p:scale>
        <a:sx n="100" d="100"/>
        <a:sy n="100" d="100"/>
      </p:scale>
      <p:origin x="0" y="0"/>
    </p:cViewPr>
  </p:sorterViewPr>
  <p:notesViewPr>
    <p:cSldViewPr>
      <p:cViewPr varScale="1">
        <p:scale>
          <a:sx n="99" d="100"/>
          <a:sy n="99" d="100"/>
        </p:scale>
        <p:origin x="349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5"/>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829968"/>
            <a:ext cx="3037840" cy="4664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4"/>
          </a:xfrm>
          <a:prstGeom prst="rect">
            <a:avLst/>
          </a:prstGeom>
        </p:spPr>
        <p:txBody>
          <a:bodyPr vert="horz" lIns="91440" tIns="45720" rIns="91440" bIns="45720" rtlCol="0" anchor="b"/>
          <a:lstStyle>
            <a:lvl1pPr algn="r">
              <a:defRPr sz="1200"/>
            </a:lvl1pPr>
          </a:lstStyle>
          <a:p>
            <a:fld id="{98CCBFE1-9CC7-49E3-92CD-5D85649B4EAC}" type="slidenum">
              <a:rPr lang="en-US" smtClean="0"/>
              <a:t>‹#›</a:t>
            </a:fld>
            <a:endParaRPr lang="en-US"/>
          </a:p>
        </p:txBody>
      </p:sp>
    </p:spTree>
    <p:extLst>
      <p:ext uri="{BB962C8B-B14F-4D97-AF65-F5344CB8AC3E}">
        <p14:creationId xmlns:p14="http://schemas.microsoft.com/office/powerpoint/2010/main" val="187963387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endParaRPr lang="nl-BE"/>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829966"/>
            <a:ext cx="3037840" cy="464820"/>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1440" tIns="45720" rIns="91440" bIns="45720" rtlCol="0" anchor="b"/>
          <a:lstStyle>
            <a:lvl1pPr algn="r">
              <a:defRPr sz="1200"/>
            </a:lvl1pPr>
          </a:lstStyle>
          <a:p>
            <a:fld id="{A04368BD-6076-4F77-8686-C8612C9D9DFD}" type="slidenum">
              <a:rPr lang="nl-BE" smtClean="0"/>
              <a:t>‹#›</a:t>
            </a:fld>
            <a:endParaRPr lang="nl-BE"/>
          </a:p>
        </p:txBody>
      </p:sp>
    </p:spTree>
    <p:extLst>
      <p:ext uri="{BB962C8B-B14F-4D97-AF65-F5344CB8AC3E}">
        <p14:creationId xmlns:p14="http://schemas.microsoft.com/office/powerpoint/2010/main" val="116729546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8FFBAF1-9C0F-49A3-8405-4343CA5C59B0}" type="slidenum">
              <a:rPr lang="nl-NL" smtClean="0"/>
              <a:t>1</a:t>
            </a:fld>
            <a:endParaRPr lang="nl-NL"/>
          </a:p>
        </p:txBody>
      </p:sp>
    </p:spTree>
    <p:extLst>
      <p:ext uri="{BB962C8B-B14F-4D97-AF65-F5344CB8AC3E}">
        <p14:creationId xmlns:p14="http://schemas.microsoft.com/office/powerpoint/2010/main" val="70216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Date Placeholder 3"/>
          <p:cNvSpPr>
            <a:spLocks noGrp="1"/>
          </p:cNvSpPr>
          <p:nvPr>
            <p:ph type="dt" idx="1"/>
          </p:nvPr>
        </p:nvSpPr>
        <p:spPr/>
        <p:txBody>
          <a:bodyPr/>
          <a:lstStyle/>
          <a:p>
            <a:endParaRPr lang="nl-BE"/>
          </a:p>
        </p:txBody>
      </p:sp>
      <p:sp>
        <p:nvSpPr>
          <p:cNvPr id="5" name="Slide Number Placeholder 4"/>
          <p:cNvSpPr>
            <a:spLocks noGrp="1"/>
          </p:cNvSpPr>
          <p:nvPr>
            <p:ph type="sldNum" sz="quarter" idx="5"/>
          </p:nvPr>
        </p:nvSpPr>
        <p:spPr/>
        <p:txBody>
          <a:bodyPr/>
          <a:lstStyle/>
          <a:p>
            <a:fld id="{A04368BD-6076-4F77-8686-C8612C9D9DFD}" type="slidenum">
              <a:rPr lang="nl-BE" smtClean="0"/>
              <a:t>2</a:t>
            </a:fld>
            <a:endParaRPr lang="nl-BE"/>
          </a:p>
        </p:txBody>
      </p:sp>
    </p:spTree>
    <p:extLst>
      <p:ext uri="{BB962C8B-B14F-4D97-AF65-F5344CB8AC3E}">
        <p14:creationId xmlns:p14="http://schemas.microsoft.com/office/powerpoint/2010/main" val="3956544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Date Placeholder 3"/>
          <p:cNvSpPr>
            <a:spLocks noGrp="1"/>
          </p:cNvSpPr>
          <p:nvPr>
            <p:ph type="dt" idx="1"/>
          </p:nvPr>
        </p:nvSpPr>
        <p:spPr/>
        <p:txBody>
          <a:bodyPr/>
          <a:lstStyle/>
          <a:p>
            <a:endParaRPr lang="nl-BE"/>
          </a:p>
        </p:txBody>
      </p:sp>
      <p:sp>
        <p:nvSpPr>
          <p:cNvPr id="5" name="Slide Number Placeholder 4"/>
          <p:cNvSpPr>
            <a:spLocks noGrp="1"/>
          </p:cNvSpPr>
          <p:nvPr>
            <p:ph type="sldNum" sz="quarter" idx="5"/>
          </p:nvPr>
        </p:nvSpPr>
        <p:spPr/>
        <p:txBody>
          <a:bodyPr/>
          <a:lstStyle/>
          <a:p>
            <a:fld id="{A04368BD-6076-4F77-8686-C8612C9D9DFD}" type="slidenum">
              <a:rPr lang="nl-BE" smtClean="0"/>
              <a:t>9</a:t>
            </a:fld>
            <a:endParaRPr lang="nl-BE"/>
          </a:p>
        </p:txBody>
      </p:sp>
    </p:spTree>
    <p:extLst>
      <p:ext uri="{BB962C8B-B14F-4D97-AF65-F5344CB8AC3E}">
        <p14:creationId xmlns:p14="http://schemas.microsoft.com/office/powerpoint/2010/main" val="31879956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1">
    <p:bg>
      <p:bgPr>
        <a:solidFill>
          <a:schemeClr val="bg1">
            <a:alpha val="1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solidFill>
                  <a:srgbClr val="00458C"/>
                </a:solidFill>
                <a:latin typeface="Arial" panose="020B0604020202020204" pitchFamily="34" charset="0"/>
                <a:cs typeface="Arial" panose="020B0604020202020204" pitchFamily="34" charset="0"/>
              </a:defRPr>
            </a:lvl1pPr>
          </a:lstStyle>
          <a:p>
            <a:r>
              <a:rPr lang="en-US" dirty="0"/>
              <a:t>Click to edit Master title style</a:t>
            </a:r>
            <a:endParaRPr lang="nl-BE"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Narrow" panose="020B0606020202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nl-BE" dirty="0"/>
          </a:p>
        </p:txBody>
      </p:sp>
      <p:sp>
        <p:nvSpPr>
          <p:cNvPr id="5" name="Rectangle 4">
            <a:extLst>
              <a:ext uri="{FF2B5EF4-FFF2-40B4-BE49-F238E27FC236}">
                <a16:creationId xmlns:a16="http://schemas.microsoft.com/office/drawing/2014/main" id="{A1BC7D0B-61AA-49FD-94FF-3C228BAB1DA6}"/>
              </a:ext>
            </a:extLst>
          </p:cNvPr>
          <p:cNvSpPr/>
          <p:nvPr userDrawn="1"/>
        </p:nvSpPr>
        <p:spPr>
          <a:xfrm>
            <a:off x="0" y="0"/>
            <a:ext cx="9144000" cy="1412776"/>
          </a:xfrm>
          <a:prstGeom prst="rect">
            <a:avLst/>
          </a:prstGeom>
          <a:solidFill>
            <a:srgbClr val="00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ectangle 14">
            <a:extLst>
              <a:ext uri="{FF2B5EF4-FFF2-40B4-BE49-F238E27FC236}">
                <a16:creationId xmlns:a16="http://schemas.microsoft.com/office/drawing/2014/main" id="{9012F0FE-917B-4E60-B435-59EC9456B4DF}"/>
              </a:ext>
            </a:extLst>
          </p:cNvPr>
          <p:cNvSpPr/>
          <p:nvPr userDrawn="1"/>
        </p:nvSpPr>
        <p:spPr>
          <a:xfrm>
            <a:off x="0" y="6211381"/>
            <a:ext cx="9143999" cy="653470"/>
          </a:xfrm>
          <a:prstGeom prst="rect">
            <a:avLst/>
          </a:prstGeom>
          <a:solidFill>
            <a:srgbClr val="FFD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6" name="Picture 5">
            <a:extLst>
              <a:ext uri="{FF2B5EF4-FFF2-40B4-BE49-F238E27FC236}">
                <a16:creationId xmlns:a16="http://schemas.microsoft.com/office/drawing/2014/main" id="{D1BFC16C-4330-4C23-B7CB-62481E5972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391" y="332656"/>
            <a:ext cx="2567409" cy="541907"/>
          </a:xfrm>
          <a:prstGeom prst="rect">
            <a:avLst/>
          </a:prstGeom>
        </p:spPr>
      </p:pic>
      <p:pic>
        <p:nvPicPr>
          <p:cNvPr id="9" name="Picture 8">
            <a:extLst>
              <a:ext uri="{FF2B5EF4-FFF2-40B4-BE49-F238E27FC236}">
                <a16:creationId xmlns:a16="http://schemas.microsoft.com/office/drawing/2014/main" id="{FE649551-58F1-49DE-BF8F-FAF1344C2A6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68344" y="6453336"/>
            <a:ext cx="1295421" cy="256503"/>
          </a:xfrm>
          <a:prstGeom prst="rect">
            <a:avLst/>
          </a:prstGeom>
        </p:spPr>
      </p:pic>
      <p:pic>
        <p:nvPicPr>
          <p:cNvPr id="12" name="Picture 11">
            <a:extLst>
              <a:ext uri="{FF2B5EF4-FFF2-40B4-BE49-F238E27FC236}">
                <a16:creationId xmlns:a16="http://schemas.microsoft.com/office/drawing/2014/main" id="{33CBA556-2E11-43A3-9A6E-9ECDA771108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9512" y="6309289"/>
            <a:ext cx="2952328" cy="481453"/>
          </a:xfrm>
          <a:prstGeom prst="rect">
            <a:avLst/>
          </a:prstGeom>
        </p:spPr>
      </p:pic>
    </p:spTree>
    <p:extLst>
      <p:ext uri="{BB962C8B-B14F-4D97-AF65-F5344CB8AC3E}">
        <p14:creationId xmlns:p14="http://schemas.microsoft.com/office/powerpoint/2010/main" val="2700462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alpha val="19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3FD78-86B9-443F-BA28-11F6A1A7B39D}"/>
              </a:ext>
            </a:extLst>
          </p:cNvPr>
          <p:cNvSpPr/>
          <p:nvPr userDrawn="1"/>
        </p:nvSpPr>
        <p:spPr>
          <a:xfrm>
            <a:off x="0" y="6462477"/>
            <a:ext cx="9143999" cy="402374"/>
          </a:xfrm>
          <a:prstGeom prst="rect">
            <a:avLst/>
          </a:prstGeom>
          <a:solidFill>
            <a:srgbClr val="FFD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ectangle 8">
            <a:extLst>
              <a:ext uri="{FF2B5EF4-FFF2-40B4-BE49-F238E27FC236}">
                <a16:creationId xmlns:a16="http://schemas.microsoft.com/office/drawing/2014/main" id="{8E0E76AB-CA15-423C-A259-D91E4BB1DEBA}"/>
              </a:ext>
            </a:extLst>
          </p:cNvPr>
          <p:cNvSpPr/>
          <p:nvPr userDrawn="1"/>
        </p:nvSpPr>
        <p:spPr>
          <a:xfrm>
            <a:off x="0" y="0"/>
            <a:ext cx="9144000" cy="1124744"/>
          </a:xfrm>
          <a:prstGeom prst="rect">
            <a:avLst/>
          </a:prstGeom>
          <a:solidFill>
            <a:srgbClr val="00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Title 1">
            <a:extLst>
              <a:ext uri="{FF2B5EF4-FFF2-40B4-BE49-F238E27FC236}">
                <a16:creationId xmlns:a16="http://schemas.microsoft.com/office/drawing/2014/main" id="{BFABC801-9AAB-4B38-AEA6-6EEFE4243638}"/>
              </a:ext>
            </a:extLst>
          </p:cNvPr>
          <p:cNvSpPr>
            <a:spLocks noGrp="1"/>
          </p:cNvSpPr>
          <p:nvPr>
            <p:ph type="title"/>
          </p:nvPr>
        </p:nvSpPr>
        <p:spPr>
          <a:xfrm>
            <a:off x="1115614" y="161420"/>
            <a:ext cx="8028385" cy="724942"/>
          </a:xfrm>
        </p:spPr>
        <p:txBody>
          <a:bodyPr/>
          <a:lstStyle>
            <a:lvl1pPr>
              <a:defRPr>
                <a:solidFill>
                  <a:srgbClr val="FFD800"/>
                </a:solidFill>
              </a:defRPr>
            </a:lvl1pPr>
          </a:lstStyle>
          <a:p>
            <a:r>
              <a:rPr lang="en-US" dirty="0"/>
              <a:t>Click to edit Master title style</a:t>
            </a:r>
            <a:endParaRPr lang="bg-BG" dirty="0"/>
          </a:p>
        </p:txBody>
      </p:sp>
      <p:sp>
        <p:nvSpPr>
          <p:cNvPr id="21" name="Content Placeholder 2">
            <a:extLst>
              <a:ext uri="{FF2B5EF4-FFF2-40B4-BE49-F238E27FC236}">
                <a16:creationId xmlns:a16="http://schemas.microsoft.com/office/drawing/2014/main" id="{FF26F659-6766-4E83-B910-DD8393D230EE}"/>
              </a:ext>
            </a:extLst>
          </p:cNvPr>
          <p:cNvSpPr>
            <a:spLocks noGrp="1"/>
          </p:cNvSpPr>
          <p:nvPr>
            <p:ph idx="1"/>
          </p:nvPr>
        </p:nvSpPr>
        <p:spPr>
          <a:xfrm>
            <a:off x="628650" y="1383137"/>
            <a:ext cx="7886700" cy="4351338"/>
          </a:xfrm>
        </p:spPr>
        <p:txBody>
          <a:bodyPr/>
          <a:lstStyle>
            <a:lvl1pPr>
              <a:defRPr>
                <a:solidFill>
                  <a:srgbClr val="00458C"/>
                </a:solidFill>
              </a:defRPr>
            </a:lvl1pPr>
            <a:lvl2pPr>
              <a:defRPr>
                <a:solidFill>
                  <a:srgbClr val="00458C"/>
                </a:solidFill>
              </a:defRPr>
            </a:lvl2pPr>
            <a:lvl3pPr>
              <a:defRPr>
                <a:solidFill>
                  <a:srgbClr val="00458C"/>
                </a:solidFill>
              </a:defRPr>
            </a:lvl3pPr>
            <a:lvl4pPr>
              <a:defRPr>
                <a:solidFill>
                  <a:srgbClr val="00458C"/>
                </a:solidFill>
              </a:defRPr>
            </a:lvl4pPr>
            <a:lvl5pPr>
              <a:defRPr>
                <a:solidFill>
                  <a:srgbClr val="00458C"/>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bg-BG" dirty="0"/>
          </a:p>
        </p:txBody>
      </p:sp>
      <p:sp>
        <p:nvSpPr>
          <p:cNvPr id="22" name="Footer Placeholder 4">
            <a:extLst>
              <a:ext uri="{FF2B5EF4-FFF2-40B4-BE49-F238E27FC236}">
                <a16:creationId xmlns:a16="http://schemas.microsoft.com/office/drawing/2014/main" id="{392D5C79-B086-45CB-8709-F508310D3643}"/>
              </a:ext>
            </a:extLst>
          </p:cNvPr>
          <p:cNvSpPr>
            <a:spLocks noGrp="1"/>
          </p:cNvSpPr>
          <p:nvPr>
            <p:ph type="ftr" sz="quarter" idx="3"/>
          </p:nvPr>
        </p:nvSpPr>
        <p:spPr>
          <a:xfrm>
            <a:off x="1366322" y="6455627"/>
            <a:ext cx="7777678" cy="402374"/>
          </a:xfrm>
          <a:prstGeom prst="rect">
            <a:avLst/>
          </a:prstGeom>
        </p:spPr>
        <p:txBody>
          <a:bodyPr anchor="ctr" anchorCtr="0"/>
          <a:lstStyle>
            <a:lvl1pPr>
              <a:defRPr sz="900" b="1">
                <a:solidFill>
                  <a:srgbClr val="00458C"/>
                </a:solidFill>
                <a:latin typeface="Arial Narrow" panose="020B0606020202030204" pitchFamily="34" charset="0"/>
              </a:defRPr>
            </a:lvl1pPr>
          </a:lstStyle>
          <a:p>
            <a:r>
              <a:rPr lang="ru-RU" dirty="0"/>
              <a:t>Проект „</a:t>
            </a:r>
            <a:r>
              <a:rPr lang="ru-RU" dirty="0" err="1"/>
              <a:t>Укрепване</a:t>
            </a:r>
            <a:r>
              <a:rPr lang="ru-RU" dirty="0"/>
              <a:t> на </a:t>
            </a:r>
            <a:r>
              <a:rPr lang="ru-RU" dirty="0" err="1"/>
              <a:t>капацитет</a:t>
            </a:r>
            <a:r>
              <a:rPr lang="ru-RU" dirty="0"/>
              <a:t>, обмен на опит и </a:t>
            </a:r>
            <a:r>
              <a:rPr lang="ru-RU" dirty="0" err="1"/>
              <a:t>изследователска</a:t>
            </a:r>
            <a:r>
              <a:rPr lang="ru-RU" dirty="0"/>
              <a:t> </a:t>
            </a:r>
            <a:r>
              <a:rPr lang="ru-RU" dirty="0" err="1"/>
              <a:t>дейност</a:t>
            </a:r>
            <a:r>
              <a:rPr lang="ru-RU" dirty="0"/>
              <a:t> в </a:t>
            </a:r>
            <a:r>
              <a:rPr lang="ru-RU" dirty="0" err="1"/>
              <a:t>сферата</a:t>
            </a:r>
            <a:r>
              <a:rPr lang="ru-RU" dirty="0"/>
              <a:t> на </a:t>
            </a:r>
            <a:r>
              <a:rPr lang="ru-RU" dirty="0" err="1"/>
              <a:t>сигурността</a:t>
            </a:r>
            <a:r>
              <a:rPr lang="ru-RU" dirty="0"/>
              <a:t> “</a:t>
            </a:r>
            <a:r>
              <a:rPr lang="bg-BG" dirty="0"/>
              <a:t> с договор </a:t>
            </a:r>
            <a:r>
              <a:rPr lang="bg-BG" dirty="0" err="1"/>
              <a:t>No</a:t>
            </a:r>
            <a:r>
              <a:rPr lang="bg-BG" dirty="0"/>
              <a:t>. 812108-68-02.10.2024, се изпълнява с финансова</a:t>
            </a:r>
            <a:r>
              <a:rPr lang="en-US" dirty="0"/>
              <a:t> </a:t>
            </a:r>
            <a:r>
              <a:rPr lang="bg-BG" dirty="0"/>
              <a:t>помощ на </a:t>
            </a:r>
            <a:r>
              <a:rPr lang="ru-RU" dirty="0" err="1"/>
              <a:t>Програмата</a:t>
            </a:r>
            <a:r>
              <a:rPr lang="ru-RU" dirty="0"/>
              <a:t> на </a:t>
            </a:r>
            <a:r>
              <a:rPr lang="ru-RU" dirty="0" err="1"/>
              <a:t>Република</a:t>
            </a:r>
            <a:r>
              <a:rPr lang="ru-RU" dirty="0"/>
              <a:t> </a:t>
            </a:r>
            <a:r>
              <a:rPr lang="ru-RU" dirty="0" err="1"/>
              <a:t>България</a:t>
            </a:r>
            <a:r>
              <a:rPr lang="ru-RU" dirty="0"/>
              <a:t> по фонд „</a:t>
            </a:r>
            <a:r>
              <a:rPr lang="ru-RU" dirty="0" err="1"/>
              <a:t>Вътрешна</a:t>
            </a:r>
            <a:r>
              <a:rPr lang="ru-RU" dirty="0"/>
              <a:t> </a:t>
            </a:r>
            <a:r>
              <a:rPr lang="ru-RU" dirty="0" err="1"/>
              <a:t>сигурност</a:t>
            </a:r>
            <a:r>
              <a:rPr lang="ru-RU" dirty="0"/>
              <a:t>“ за периода 2021 – 2027</a:t>
            </a:r>
            <a:endParaRPr lang="nl-BE" dirty="0"/>
          </a:p>
        </p:txBody>
      </p:sp>
      <p:pic>
        <p:nvPicPr>
          <p:cNvPr id="12" name="Picture 11">
            <a:extLst>
              <a:ext uri="{FF2B5EF4-FFF2-40B4-BE49-F238E27FC236}">
                <a16:creationId xmlns:a16="http://schemas.microsoft.com/office/drawing/2014/main" id="{166D7D3B-4640-46F4-89DC-BBD55F2221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597352"/>
            <a:ext cx="828692" cy="164087"/>
          </a:xfrm>
          <a:prstGeom prst="rect">
            <a:avLst/>
          </a:prstGeom>
        </p:spPr>
      </p:pic>
      <p:pic>
        <p:nvPicPr>
          <p:cNvPr id="6" name="Picture 5">
            <a:extLst>
              <a:ext uri="{FF2B5EF4-FFF2-40B4-BE49-F238E27FC236}">
                <a16:creationId xmlns:a16="http://schemas.microsoft.com/office/drawing/2014/main" id="{5B0914B7-AD73-4329-B1F1-10EB66B43F9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504" y="183778"/>
            <a:ext cx="871684" cy="796879"/>
          </a:xfrm>
          <a:prstGeom prst="rect">
            <a:avLst/>
          </a:prstGeom>
        </p:spPr>
      </p:pic>
    </p:spTree>
    <p:extLst>
      <p:ext uri="{BB962C8B-B14F-4D97-AF65-F5344CB8AC3E}">
        <p14:creationId xmlns:p14="http://schemas.microsoft.com/office/powerpoint/2010/main" val="55421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88646-BCC5-4AE2-BCE3-FD68898D9D88}"/>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bg-BG"/>
          </a:p>
        </p:txBody>
      </p:sp>
      <p:sp>
        <p:nvSpPr>
          <p:cNvPr id="3" name="Subtitle 2">
            <a:extLst>
              <a:ext uri="{FF2B5EF4-FFF2-40B4-BE49-F238E27FC236}">
                <a16:creationId xmlns:a16="http://schemas.microsoft.com/office/drawing/2014/main" id="{991B4772-9C33-46AE-A8FC-4791B14DB52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bg-BG"/>
          </a:p>
        </p:txBody>
      </p:sp>
      <p:sp>
        <p:nvSpPr>
          <p:cNvPr id="4" name="Date Placeholder 3">
            <a:extLst>
              <a:ext uri="{FF2B5EF4-FFF2-40B4-BE49-F238E27FC236}">
                <a16:creationId xmlns:a16="http://schemas.microsoft.com/office/drawing/2014/main" id="{E4BEDB95-16FC-47EF-9614-D541A4195C6C}"/>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CEDB1D3A-6C5A-4F9D-812D-FFBBAF7DBA88}"/>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DD9E6438-FBA6-45D3-A4E5-6B86E5985160}"/>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24499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1FCD-0ADB-4A1B-B956-4384AAAC09AF}"/>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58352571-8BC7-452D-9AE2-4FD2BA2BDC5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BF04D290-3689-4D8D-9CA4-6FDCB3998032}"/>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5F848516-4011-491F-813F-00345B9E87D2}"/>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dirty="0"/>
          </a:p>
        </p:txBody>
      </p:sp>
      <p:sp>
        <p:nvSpPr>
          <p:cNvPr id="6" name="Slide Number Placeholder 5">
            <a:extLst>
              <a:ext uri="{FF2B5EF4-FFF2-40B4-BE49-F238E27FC236}">
                <a16:creationId xmlns:a16="http://schemas.microsoft.com/office/drawing/2014/main" id="{E030AAC4-E93B-4C3C-B483-3CFB7E1A1B64}"/>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968855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2493B-C5A4-4BFE-A155-D8D1134BF77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bg-BG"/>
          </a:p>
        </p:txBody>
      </p:sp>
      <p:sp>
        <p:nvSpPr>
          <p:cNvPr id="3" name="Text Placeholder 2">
            <a:extLst>
              <a:ext uri="{FF2B5EF4-FFF2-40B4-BE49-F238E27FC236}">
                <a16:creationId xmlns:a16="http://schemas.microsoft.com/office/drawing/2014/main" id="{347319A3-0916-4F55-A091-B11C8FFEA79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10A028-3278-489C-9235-F09B821C19A1}"/>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0F2AFDE5-6CFD-4EB4-927F-8F616043B6AD}"/>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AF1426EE-7172-4154-BAE6-8509371F75CF}"/>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4011852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4631E-2C5C-4D13-B909-97DC366F7BDA}"/>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83C5B8C0-A507-4243-9BB8-D7E497FAA5EF}"/>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a:extLst>
              <a:ext uri="{FF2B5EF4-FFF2-40B4-BE49-F238E27FC236}">
                <a16:creationId xmlns:a16="http://schemas.microsoft.com/office/drawing/2014/main" id="{C95E674F-2A8A-41ED-B273-17738244BEE6}"/>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a:extLst>
              <a:ext uri="{FF2B5EF4-FFF2-40B4-BE49-F238E27FC236}">
                <a16:creationId xmlns:a16="http://schemas.microsoft.com/office/drawing/2014/main" id="{EF585505-2325-44A3-A26A-D3046EB85769}"/>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32EB154F-08FF-4ACD-9A6F-A95BE8A802F7}"/>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5567E6D1-2039-48C0-B079-8988E282ACFA}"/>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877754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9CF95-6843-4E3D-93E8-8D450B48AE35}"/>
              </a:ext>
            </a:extLst>
          </p:cNvPr>
          <p:cNvSpPr>
            <a:spLocks noGrp="1"/>
          </p:cNvSpPr>
          <p:nvPr>
            <p:ph type="title"/>
          </p:nvPr>
        </p:nvSpPr>
        <p:spPr>
          <a:xfrm>
            <a:off x="630238" y="365125"/>
            <a:ext cx="7886700" cy="1325563"/>
          </a:xfrm>
        </p:spPr>
        <p:txBody>
          <a:bodyPr/>
          <a:lstStyle/>
          <a:p>
            <a:r>
              <a:rPr lang="en-US"/>
              <a:t>Click to edit Master title style</a:t>
            </a:r>
            <a:endParaRPr lang="bg-BG"/>
          </a:p>
        </p:txBody>
      </p:sp>
      <p:sp>
        <p:nvSpPr>
          <p:cNvPr id="3" name="Text Placeholder 2">
            <a:extLst>
              <a:ext uri="{FF2B5EF4-FFF2-40B4-BE49-F238E27FC236}">
                <a16:creationId xmlns:a16="http://schemas.microsoft.com/office/drawing/2014/main" id="{922C4254-53D1-48B2-B53F-5F999F692C0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118108-5E53-4B77-BDFD-1881B5E93337}"/>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a:extLst>
              <a:ext uri="{FF2B5EF4-FFF2-40B4-BE49-F238E27FC236}">
                <a16:creationId xmlns:a16="http://schemas.microsoft.com/office/drawing/2014/main" id="{F83AA62A-4BFF-45BB-B4DA-9B3BB2C24D7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110121-187E-4D5C-ACF2-0A80C26AC57D}"/>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a:extLst>
              <a:ext uri="{FF2B5EF4-FFF2-40B4-BE49-F238E27FC236}">
                <a16:creationId xmlns:a16="http://schemas.microsoft.com/office/drawing/2014/main" id="{BC9ED323-5007-4F81-872A-3D1F7CCCB98F}"/>
              </a:ext>
            </a:extLst>
          </p:cNvPr>
          <p:cNvSpPr>
            <a:spLocks noGrp="1"/>
          </p:cNvSpPr>
          <p:nvPr>
            <p:ph type="dt" sz="half" idx="10"/>
          </p:nvPr>
        </p:nvSpPr>
        <p:spPr/>
        <p:txBody>
          <a:bodyPr/>
          <a:lstStyle/>
          <a:p>
            <a:endParaRPr lang="bg-BG"/>
          </a:p>
        </p:txBody>
      </p:sp>
      <p:sp>
        <p:nvSpPr>
          <p:cNvPr id="8" name="Footer Placeholder 7">
            <a:extLst>
              <a:ext uri="{FF2B5EF4-FFF2-40B4-BE49-F238E27FC236}">
                <a16:creationId xmlns:a16="http://schemas.microsoft.com/office/drawing/2014/main" id="{F8E32879-8A48-4F4C-8531-C6962B27D0EE}"/>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9" name="Slide Number Placeholder 8">
            <a:extLst>
              <a:ext uri="{FF2B5EF4-FFF2-40B4-BE49-F238E27FC236}">
                <a16:creationId xmlns:a16="http://schemas.microsoft.com/office/drawing/2014/main" id="{DF313652-FD72-4494-856F-6EB1D4BB895F}"/>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2144317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BC48C-9721-4283-ABA0-BCA06686FC4E}"/>
              </a:ext>
            </a:extLst>
          </p:cNvPr>
          <p:cNvSpPr>
            <a:spLocks noGrp="1"/>
          </p:cNvSpPr>
          <p:nvPr>
            <p:ph type="title"/>
          </p:nvPr>
        </p:nvSpPr>
        <p:spPr/>
        <p:txBody>
          <a:bodyPr/>
          <a:lstStyle/>
          <a:p>
            <a:r>
              <a:rPr lang="en-US"/>
              <a:t>Click to edit Master title style</a:t>
            </a:r>
            <a:endParaRPr lang="bg-BG"/>
          </a:p>
        </p:txBody>
      </p:sp>
      <p:sp>
        <p:nvSpPr>
          <p:cNvPr id="3" name="Date Placeholder 2">
            <a:extLst>
              <a:ext uri="{FF2B5EF4-FFF2-40B4-BE49-F238E27FC236}">
                <a16:creationId xmlns:a16="http://schemas.microsoft.com/office/drawing/2014/main" id="{CEE12AED-1E29-43B0-B235-A109EBD2845A}"/>
              </a:ext>
            </a:extLst>
          </p:cNvPr>
          <p:cNvSpPr>
            <a:spLocks noGrp="1"/>
          </p:cNvSpPr>
          <p:nvPr>
            <p:ph type="dt" sz="half" idx="10"/>
          </p:nvPr>
        </p:nvSpPr>
        <p:spPr/>
        <p:txBody>
          <a:bodyPr/>
          <a:lstStyle/>
          <a:p>
            <a:endParaRPr lang="bg-BG"/>
          </a:p>
        </p:txBody>
      </p:sp>
      <p:sp>
        <p:nvSpPr>
          <p:cNvPr id="4" name="Footer Placeholder 3">
            <a:extLst>
              <a:ext uri="{FF2B5EF4-FFF2-40B4-BE49-F238E27FC236}">
                <a16:creationId xmlns:a16="http://schemas.microsoft.com/office/drawing/2014/main" id="{70F48656-09F0-48DB-AEA0-E95F6F8AEAD5}"/>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5" name="Slide Number Placeholder 4">
            <a:extLst>
              <a:ext uri="{FF2B5EF4-FFF2-40B4-BE49-F238E27FC236}">
                <a16:creationId xmlns:a16="http://schemas.microsoft.com/office/drawing/2014/main" id="{7DEFE70D-ABFE-4AF4-8CB8-5D3CD168914E}"/>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345701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834A34-07E6-4E1B-A5FF-2F8D7AF60E7F}"/>
              </a:ext>
            </a:extLst>
          </p:cNvPr>
          <p:cNvSpPr>
            <a:spLocks noGrp="1"/>
          </p:cNvSpPr>
          <p:nvPr>
            <p:ph type="dt" sz="half" idx="10"/>
          </p:nvPr>
        </p:nvSpPr>
        <p:spPr/>
        <p:txBody>
          <a:bodyPr/>
          <a:lstStyle/>
          <a:p>
            <a:endParaRPr lang="bg-BG"/>
          </a:p>
        </p:txBody>
      </p:sp>
      <p:sp>
        <p:nvSpPr>
          <p:cNvPr id="3" name="Footer Placeholder 2">
            <a:extLst>
              <a:ext uri="{FF2B5EF4-FFF2-40B4-BE49-F238E27FC236}">
                <a16:creationId xmlns:a16="http://schemas.microsoft.com/office/drawing/2014/main" id="{DDA8980B-1BFC-47D6-B91F-2C11A4E6F81E}"/>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4" name="Slide Number Placeholder 3">
            <a:extLst>
              <a:ext uri="{FF2B5EF4-FFF2-40B4-BE49-F238E27FC236}">
                <a16:creationId xmlns:a16="http://schemas.microsoft.com/office/drawing/2014/main" id="{D94B166C-9686-48E4-9508-4D027C5999D1}"/>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199412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3A32-84DD-4C60-A139-BC26A96B099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bg-BG"/>
          </a:p>
        </p:txBody>
      </p:sp>
      <p:sp>
        <p:nvSpPr>
          <p:cNvPr id="3" name="Content Placeholder 2">
            <a:extLst>
              <a:ext uri="{FF2B5EF4-FFF2-40B4-BE49-F238E27FC236}">
                <a16:creationId xmlns:a16="http://schemas.microsoft.com/office/drawing/2014/main" id="{3CE237FB-A99D-473E-A3E3-61333EE8CE7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a:extLst>
              <a:ext uri="{FF2B5EF4-FFF2-40B4-BE49-F238E27FC236}">
                <a16:creationId xmlns:a16="http://schemas.microsoft.com/office/drawing/2014/main" id="{C2FC8C4E-E6E1-45AF-80DA-5E8F8687A0A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391B19-5C72-4D7F-A889-4EC396E3DBDB}"/>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DFE26CAF-A080-43C2-9EC2-0277DCE78E2A}"/>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423EFA27-0492-4BD0-AEEB-D02274AE7B96}"/>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462918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ADA9E-6486-453B-A3C1-893395B6606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bg-BG"/>
          </a:p>
        </p:txBody>
      </p:sp>
      <p:sp>
        <p:nvSpPr>
          <p:cNvPr id="3" name="Picture Placeholder 2">
            <a:extLst>
              <a:ext uri="{FF2B5EF4-FFF2-40B4-BE49-F238E27FC236}">
                <a16:creationId xmlns:a16="http://schemas.microsoft.com/office/drawing/2014/main" id="{E2B34D23-8D93-4540-903C-3888A6FB4F2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a:extLst>
              <a:ext uri="{FF2B5EF4-FFF2-40B4-BE49-F238E27FC236}">
                <a16:creationId xmlns:a16="http://schemas.microsoft.com/office/drawing/2014/main" id="{62767E4D-831B-432D-803A-9617F2E6B46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FC4249-F338-4A56-A0AA-F1D9285EC17C}"/>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4C5B888C-750A-41AD-B424-339B0123F009}"/>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93F2851D-486C-4B1E-8119-F4D9A34B3F67}"/>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4071542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8F6D-E706-4713-8B04-6B1500D5E64B}"/>
              </a:ext>
            </a:extLst>
          </p:cNvPr>
          <p:cNvSpPr>
            <a:spLocks noGrp="1"/>
          </p:cNvSpPr>
          <p:nvPr>
            <p:ph type="title"/>
          </p:nvPr>
        </p:nvSpPr>
        <p:spPr/>
        <p:txBody>
          <a:bodyPr/>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51FA6B58-2041-4C6A-AA62-2569E41668E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1A77E84E-5521-4352-B2E7-1D54C00F023F}"/>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7FE87205-61D6-4554-92E5-FA22E532A5DA}"/>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BB75476B-01B6-48F7-A7A0-B1B835CD8384}"/>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52857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79F768-56B7-4A3F-88EB-4742DB66D7A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00E873FC-E79F-432A-95CD-1D8A6C7C60C2}"/>
              </a:ext>
            </a:extLst>
          </p:cNvPr>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E3109F42-C5A4-415C-BD7B-F9A68031BAD0}"/>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6DF10430-8498-4EA0-B0F5-2D83683C4848}"/>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E96EF049-D9A5-4814-995C-ACDF921B5799}"/>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788407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249723"/>
            <a:ext cx="8229600" cy="34115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11" name="Title Placeholder 1"/>
          <p:cNvSpPr>
            <a:spLocks noGrp="1"/>
          </p:cNvSpPr>
          <p:nvPr>
            <p:ph type="title"/>
          </p:nvPr>
        </p:nvSpPr>
        <p:spPr>
          <a:xfrm>
            <a:off x="457200" y="1268760"/>
            <a:ext cx="8229600" cy="724942"/>
          </a:xfrm>
          <a:prstGeom prst="rect">
            <a:avLst/>
          </a:prstGeom>
        </p:spPr>
        <p:txBody>
          <a:bodyPr vert="horz" lIns="91440" tIns="45720" rIns="91440" bIns="45720" rtlCol="0" anchor="ctr">
            <a:normAutofit/>
          </a:bodyPr>
          <a:lstStyle/>
          <a:p>
            <a:r>
              <a:rPr lang="en-US" dirty="0"/>
              <a:t>Click to edit Master title style</a:t>
            </a:r>
            <a:endParaRPr lang="nl-BE" dirty="0"/>
          </a:p>
        </p:txBody>
      </p:sp>
    </p:spTree>
    <p:extLst>
      <p:ext uri="{BB962C8B-B14F-4D97-AF65-F5344CB8AC3E}">
        <p14:creationId xmlns:p14="http://schemas.microsoft.com/office/powerpoint/2010/main" val="4001949509"/>
      </p:ext>
    </p:extLst>
  </p:cSld>
  <p:clrMap bg1="lt1" tx1="dk1" bg2="lt2" tx2="dk2" accent1="accent1" accent2="accent2" accent3="accent3" accent4="accent4" accent5="accent5" accent6="accent6" hlink="hlink" folHlink="folHlink"/>
  <p:sldLayoutIdLst>
    <p:sldLayoutId id="2147483649" r:id="rId1"/>
    <p:sldLayoutId id="2147483655" r:id="rId2"/>
  </p:sldLayoutIdLst>
  <p:hf sldNum="0" hdr="0" dt="0"/>
  <p:txStyles>
    <p:titleStyle>
      <a:lvl1pPr algn="ctr" defTabSz="914400" rtl="0" eaLnBrk="1" latinLnBrk="0" hangingPunct="1">
        <a:spcBef>
          <a:spcPct val="0"/>
        </a:spcBef>
        <a:buNone/>
        <a:defRPr sz="4400" kern="1200">
          <a:solidFill>
            <a:srgbClr val="00458C"/>
          </a:solidFill>
          <a:latin typeface="Arial Narrow" panose="020B060602020203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0458C"/>
          </a:solidFill>
          <a:latin typeface="Arial Narrow" panose="020B0606020202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458C"/>
          </a:solidFill>
          <a:latin typeface="Arial Narrow" panose="020B0606020202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458C"/>
          </a:solidFill>
          <a:latin typeface="Arial Narrow" panose="020B0606020202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458C"/>
          </a:solidFill>
          <a:latin typeface="Arial Narrow" panose="020B0606020202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458C"/>
          </a:solidFill>
          <a:latin typeface="Arial Narrow" panose="020B0606020202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30B7D-61BA-42D9-B913-DA29CB743C9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bg-BG"/>
          </a:p>
        </p:txBody>
      </p:sp>
      <p:sp>
        <p:nvSpPr>
          <p:cNvPr id="3" name="Text Placeholder 2">
            <a:extLst>
              <a:ext uri="{FF2B5EF4-FFF2-40B4-BE49-F238E27FC236}">
                <a16:creationId xmlns:a16="http://schemas.microsoft.com/office/drawing/2014/main" id="{0A448E21-7A7E-4E3B-B39E-E897D5334B0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3B4D52C7-F22B-4E0F-BC70-388266BFDB4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bg-BG"/>
          </a:p>
        </p:txBody>
      </p:sp>
      <p:sp>
        <p:nvSpPr>
          <p:cNvPr id="5" name="Footer Placeholder 4">
            <a:extLst>
              <a:ext uri="{FF2B5EF4-FFF2-40B4-BE49-F238E27FC236}">
                <a16:creationId xmlns:a16="http://schemas.microsoft.com/office/drawing/2014/main" id="{935DC53B-A0F0-45B2-95AF-D6AACE7CA8F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33FE744B-2CC1-4A05-9F90-A8F533BF39B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33952E-D023-4408-8B12-29342134489E}" type="slidenum">
              <a:rPr lang="bg-BG" smtClean="0"/>
              <a:t>‹#›</a:t>
            </a:fld>
            <a:endParaRPr lang="bg-BG"/>
          </a:p>
        </p:txBody>
      </p:sp>
    </p:spTree>
    <p:extLst>
      <p:ext uri="{BB962C8B-B14F-4D97-AF65-F5344CB8AC3E}">
        <p14:creationId xmlns:p14="http://schemas.microsoft.com/office/powerpoint/2010/main" val="306876157"/>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685800" y="2130425"/>
            <a:ext cx="7772400" cy="1470025"/>
          </a:xfrm>
        </p:spPr>
        <p:txBody>
          <a:bodyPr>
            <a:normAutofit fontScale="90000"/>
          </a:bodyPr>
          <a:lstStyle/>
          <a:p>
            <a:r>
              <a:rPr lang="ru-RU" sz="3600" b="1" dirty="0">
                <a:ea typeface="Verdana" panose="020B0604030504040204" pitchFamily="34" charset="0"/>
              </a:rPr>
              <a:t>ТРАФИК НА ХОРА И КОНТРАБАНДА НА МИГРАНТИ (</a:t>
            </a:r>
            <a:r>
              <a:rPr lang="ru-RU" sz="3600" b="1" dirty="0" err="1">
                <a:ea typeface="Verdana" panose="020B0604030504040204" pitchFamily="34" charset="0"/>
              </a:rPr>
              <a:t>КАНАЛДЖИЙСТВО</a:t>
            </a:r>
            <a:r>
              <a:rPr lang="ru-RU" sz="3600" b="1" dirty="0">
                <a:ea typeface="Verdana" panose="020B0604030504040204" pitchFamily="34" charset="0"/>
              </a:rPr>
              <a:t>) </a:t>
            </a:r>
            <a:endParaRPr lang="nl-NL" sz="3600" b="1" dirty="0">
              <a:ea typeface="Verdana" panose="020B0604030504040204" pitchFamily="34" charset="0"/>
            </a:endParaRPr>
          </a:p>
        </p:txBody>
      </p:sp>
      <p:sp>
        <p:nvSpPr>
          <p:cNvPr id="5" name="Subtitle 4">
            <a:extLst>
              <a:ext uri="{FF2B5EF4-FFF2-40B4-BE49-F238E27FC236}">
                <a16:creationId xmlns:a16="http://schemas.microsoft.com/office/drawing/2014/main" id="{D849CDFF-9044-44B1-A785-589D0377822B}"/>
              </a:ext>
            </a:extLst>
          </p:cNvPr>
          <p:cNvSpPr>
            <a:spLocks noGrp="1"/>
          </p:cNvSpPr>
          <p:nvPr>
            <p:ph type="subTitle" idx="1"/>
          </p:nvPr>
        </p:nvSpPr>
        <p:spPr>
          <a:xfrm>
            <a:off x="1007604" y="4365104"/>
            <a:ext cx="7128792" cy="1057672"/>
          </a:xfrm>
        </p:spPr>
        <p:txBody>
          <a:bodyPr>
            <a:normAutofit fontScale="92500"/>
          </a:bodyPr>
          <a:lstStyle/>
          <a:p>
            <a:r>
              <a:rPr lang="bg-BG" sz="1800" b="1" dirty="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bg-BG" sz="2800" b="1" dirty="0">
                <a:latin typeface="Calibri" panose="020F0502020204030204" pitchFamily="34" charset="0"/>
                <a:cs typeface="Times New Roman" panose="02020603050405020304" pitchFamily="18" charset="0"/>
              </a:rPr>
              <a:t>МИГРАЦИОННИ ПОТОЦИ, БЕЖАНЦИ И ТРАФИК НА ХОРА</a:t>
            </a:r>
            <a:r>
              <a:rPr lang="en-US" sz="2800" b="1" dirty="0">
                <a:latin typeface="Calibri" panose="020F0502020204030204" pitchFamily="34" charset="0"/>
                <a:cs typeface="Times New Roman" panose="02020603050405020304" pitchFamily="18" charset="0"/>
              </a:rPr>
              <a:t> </a:t>
            </a:r>
            <a:r>
              <a:rPr lang="bg-BG" sz="2800" b="1" dirty="0">
                <a:latin typeface="Calibri" panose="020F0502020204030204" pitchFamily="34" charset="0"/>
                <a:cs typeface="Times New Roman" panose="02020603050405020304" pitchFamily="18" charset="0"/>
              </a:rPr>
              <a:t>- ПОЛИТИКИ И Т</a:t>
            </a:r>
            <a:r>
              <a:rPr lang="en-US" sz="2800" b="1" dirty="0">
                <a:latin typeface="Calibri" panose="020F0502020204030204" pitchFamily="34" charset="0"/>
                <a:cs typeface="Times New Roman" panose="02020603050405020304" pitchFamily="18" charset="0"/>
              </a:rPr>
              <a:t>E</a:t>
            </a:r>
            <a:r>
              <a:rPr lang="bg-BG" sz="2800" b="1" dirty="0" err="1">
                <a:latin typeface="Calibri" panose="020F0502020204030204" pitchFamily="34" charset="0"/>
                <a:cs typeface="Times New Roman" panose="02020603050405020304" pitchFamily="18" charset="0"/>
              </a:rPr>
              <a:t>НДЕНЦИИ</a:t>
            </a:r>
            <a:endParaRPr lang="en-NL" sz="2800" b="1" dirty="0">
              <a:latin typeface="Calibri" panose="020F0502020204030204" pitchFamily="34" charset="0"/>
              <a:cs typeface="Times New Roman" panose="02020603050405020304" pitchFamily="18" charset="0"/>
            </a:endParaRPr>
          </a:p>
        </p:txBody>
      </p:sp>
      <p:sp>
        <p:nvSpPr>
          <p:cNvPr id="6" name="Footer Placeholder 4">
            <a:extLst>
              <a:ext uri="{FF2B5EF4-FFF2-40B4-BE49-F238E27FC236}">
                <a16:creationId xmlns:a16="http://schemas.microsoft.com/office/drawing/2014/main" id="{1A42107C-2D2B-4884-B7CC-21C3F6F9E93B}"/>
              </a:ext>
            </a:extLst>
          </p:cNvPr>
          <p:cNvSpPr txBox="1">
            <a:spLocks/>
          </p:cNvSpPr>
          <p:nvPr/>
        </p:nvSpPr>
        <p:spPr>
          <a:xfrm>
            <a:off x="3347864" y="242675"/>
            <a:ext cx="5724128" cy="820730"/>
          </a:xfrm>
          <a:prstGeom prst="rect">
            <a:avLst/>
          </a:prstGeom>
        </p:spPr>
        <p:txBody>
          <a:bodyPr anchor="ctr" anchorCtr="0"/>
          <a:lstStyle>
            <a:defPPr>
              <a:defRPr lang="nl-BE"/>
            </a:defPPr>
            <a:lvl1pPr marL="0" algn="l" defTabSz="914400" rtl="0" eaLnBrk="1" latinLnBrk="0" hangingPunct="1">
              <a:defRPr sz="2200" b="1" kern="1200">
                <a:solidFill>
                  <a:schemeClr val="bg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g-BG" dirty="0"/>
              <a:t>Укрепване на капацитет, обмен на опит и изследователска дейност в сферата на сигурността</a:t>
            </a:r>
            <a:r>
              <a:rPr lang="en-US" dirty="0"/>
              <a:t>, </a:t>
            </a:r>
            <a:r>
              <a:rPr lang="en-US" sz="2000" dirty="0"/>
              <a:t>BG65ISPR001-3.004-0002</a:t>
            </a:r>
            <a:endParaRPr lang="bg-BG" sz="2000" dirty="0"/>
          </a:p>
        </p:txBody>
      </p:sp>
    </p:spTree>
    <p:extLst>
      <p:ext uri="{BB962C8B-B14F-4D97-AF65-F5344CB8AC3E}">
        <p14:creationId xmlns:p14="http://schemas.microsoft.com/office/powerpoint/2010/main" val="1959330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84BC4-8C7A-4DC2-B635-7CC68E0D19C5}"/>
              </a:ext>
            </a:extLst>
          </p:cNvPr>
          <p:cNvSpPr>
            <a:spLocks noGrp="1"/>
          </p:cNvSpPr>
          <p:nvPr>
            <p:ph type="title"/>
          </p:nvPr>
        </p:nvSpPr>
        <p:spPr/>
        <p:txBody>
          <a:bodyPr>
            <a:normAutofit/>
          </a:bodyPr>
          <a:lstStyle/>
          <a:p>
            <a:r>
              <a:rPr lang="bg-BG" sz="2800" b="1" dirty="0">
                <a:latin typeface="+mn-lt"/>
              </a:rPr>
              <a:t>КАТЕГОРИИ И ДЕФИНИЦИИ</a:t>
            </a:r>
          </a:p>
        </p:txBody>
      </p:sp>
      <p:sp>
        <p:nvSpPr>
          <p:cNvPr id="3" name="Content Placeholder 2">
            <a:extLst>
              <a:ext uri="{FF2B5EF4-FFF2-40B4-BE49-F238E27FC236}">
                <a16:creationId xmlns:a16="http://schemas.microsoft.com/office/drawing/2014/main" id="{90B8DBCF-169C-422D-9DFE-D987E9122DC7}"/>
              </a:ext>
            </a:extLst>
          </p:cNvPr>
          <p:cNvSpPr>
            <a:spLocks noGrp="1"/>
          </p:cNvSpPr>
          <p:nvPr>
            <p:ph idx="1"/>
          </p:nvPr>
        </p:nvSpPr>
        <p:spPr>
          <a:xfrm>
            <a:off x="467544" y="1383137"/>
            <a:ext cx="8280920" cy="4351338"/>
          </a:xfrm>
        </p:spPr>
        <p:txBody>
          <a:bodyPr>
            <a:noAutofit/>
          </a:bodyPr>
          <a:lstStyle/>
          <a:p>
            <a:pPr marL="0" indent="0">
              <a:buNone/>
            </a:pPr>
            <a:r>
              <a:rPr lang="bg-BG" sz="2400" b="1" kern="100" dirty="0">
                <a:cs typeface="Times New Roman" panose="02020603050405020304" pitchFamily="18" charset="0"/>
              </a:rPr>
              <a:t>Управлението на имиграцията и убежището се определя от начина на влизане на хората от чужбина и пребиваващи в страната. Според това те са:</a:t>
            </a:r>
          </a:p>
          <a:p>
            <a:pPr>
              <a:buFont typeface="Wingdings" panose="05000000000000000000" pitchFamily="2" charset="2"/>
              <a:buChar char="Ø"/>
            </a:pPr>
            <a:r>
              <a:rPr lang="bg-BG" sz="2000" kern="100" dirty="0">
                <a:cs typeface="Times New Roman" panose="02020603050405020304" pitchFamily="18" charset="0"/>
              </a:rPr>
              <a:t>Редовни мигранти;</a:t>
            </a:r>
          </a:p>
          <a:p>
            <a:pPr>
              <a:buFont typeface="Wingdings" panose="05000000000000000000" pitchFamily="2" charset="2"/>
              <a:buChar char="Ø"/>
            </a:pPr>
            <a:r>
              <a:rPr lang="bg-BG" sz="2000" kern="100" dirty="0">
                <a:cs typeface="Times New Roman" panose="02020603050405020304" pitchFamily="18" charset="0"/>
              </a:rPr>
              <a:t>Трудови мигранти;</a:t>
            </a:r>
          </a:p>
          <a:p>
            <a:pPr>
              <a:buFont typeface="Wingdings" panose="05000000000000000000" pitchFamily="2" charset="2"/>
              <a:buChar char="Ø"/>
            </a:pPr>
            <a:r>
              <a:rPr lang="bg-BG" sz="2000" kern="100" dirty="0">
                <a:cs typeface="Times New Roman" panose="02020603050405020304" pitchFamily="18" charset="0"/>
              </a:rPr>
              <a:t>Незаконни мигранти;</a:t>
            </a:r>
          </a:p>
          <a:p>
            <a:pPr>
              <a:buFont typeface="Wingdings" panose="05000000000000000000" pitchFamily="2" charset="2"/>
              <a:buChar char="Ø"/>
            </a:pPr>
            <a:r>
              <a:rPr lang="bg-BG" sz="2000" kern="100" dirty="0">
                <a:cs typeface="Times New Roman" panose="02020603050405020304" pitchFamily="18" charset="0"/>
              </a:rPr>
              <a:t>Търсещи убежище;</a:t>
            </a:r>
          </a:p>
          <a:p>
            <a:pPr>
              <a:buFont typeface="Wingdings" panose="05000000000000000000" pitchFamily="2" charset="2"/>
              <a:buChar char="Ø"/>
            </a:pPr>
            <a:r>
              <a:rPr lang="bg-BG" sz="2000" kern="100" dirty="0">
                <a:cs typeface="Times New Roman" panose="02020603050405020304" pitchFamily="18" charset="0"/>
              </a:rPr>
              <a:t>Бежанци;</a:t>
            </a:r>
          </a:p>
          <a:p>
            <a:pPr>
              <a:buFont typeface="Wingdings" panose="05000000000000000000" pitchFamily="2" charset="2"/>
              <a:buChar char="Ø"/>
            </a:pPr>
            <a:r>
              <a:rPr lang="bg-BG" sz="2000" kern="100" dirty="0">
                <a:cs typeface="Times New Roman" panose="02020603050405020304" pitchFamily="18" charset="0"/>
              </a:rPr>
              <a:t>Непридружени деца;</a:t>
            </a:r>
          </a:p>
          <a:p>
            <a:pPr>
              <a:buFont typeface="Wingdings" panose="05000000000000000000" pitchFamily="2" charset="2"/>
              <a:buChar char="Ø"/>
            </a:pPr>
            <a:r>
              <a:rPr lang="bg-BG" sz="2000" kern="100" dirty="0">
                <a:cs typeface="Times New Roman" panose="02020603050405020304" pitchFamily="18" charset="0"/>
              </a:rPr>
              <a:t>Контрабандирани мигранти;</a:t>
            </a:r>
          </a:p>
          <a:p>
            <a:pPr>
              <a:buFont typeface="Wingdings" panose="05000000000000000000" pitchFamily="2" charset="2"/>
              <a:buChar char="Ø"/>
            </a:pPr>
            <a:r>
              <a:rPr lang="bg-BG" sz="2000" kern="100" dirty="0">
                <a:cs typeface="Times New Roman" panose="02020603050405020304" pitchFamily="18" charset="0"/>
              </a:rPr>
              <a:t>Жертви на трафик</a:t>
            </a:r>
          </a:p>
        </p:txBody>
      </p:sp>
      <p:sp>
        <p:nvSpPr>
          <p:cNvPr id="7" name="Footer Placeholder 3">
            <a:extLst>
              <a:ext uri="{FF2B5EF4-FFF2-40B4-BE49-F238E27FC236}">
                <a16:creationId xmlns:a16="http://schemas.microsoft.com/office/drawing/2014/main" id="{1135D77C-9535-4DEF-B825-BD1CDD09FC26}"/>
              </a:ext>
            </a:extLst>
          </p:cNvPr>
          <p:cNvSpPr>
            <a:spLocks noGrp="1"/>
          </p:cNvSpPr>
          <p:nvPr>
            <p:ph type="ftr" sz="quarter" idx="3"/>
          </p:nvPr>
        </p:nvSpPr>
        <p:spPr>
          <a:xfrm>
            <a:off x="1366322" y="6455627"/>
            <a:ext cx="7777678" cy="402374"/>
          </a:xfrm>
        </p:spPr>
        <p:txBody>
          <a:bodyPr/>
          <a:lstStyle/>
          <a:p>
            <a:r>
              <a:rPr lang="ru-RU" dirty="0"/>
              <a:t>Проект „</a:t>
            </a:r>
            <a:r>
              <a:rPr lang="ru-RU" dirty="0" err="1"/>
              <a:t>Укрепване</a:t>
            </a:r>
            <a:r>
              <a:rPr lang="ru-RU" dirty="0"/>
              <a:t> на </a:t>
            </a:r>
            <a:r>
              <a:rPr lang="ru-RU" dirty="0" err="1"/>
              <a:t>капацитет</a:t>
            </a:r>
            <a:r>
              <a:rPr lang="ru-RU" dirty="0"/>
              <a:t>, обмен на опит и </a:t>
            </a:r>
            <a:r>
              <a:rPr lang="ru-RU" dirty="0" err="1"/>
              <a:t>изследователска</a:t>
            </a:r>
            <a:r>
              <a:rPr lang="ru-RU" dirty="0"/>
              <a:t> </a:t>
            </a:r>
            <a:r>
              <a:rPr lang="ru-RU" dirty="0" err="1"/>
              <a:t>дейност</a:t>
            </a:r>
            <a:r>
              <a:rPr lang="ru-RU" dirty="0"/>
              <a:t> в </a:t>
            </a:r>
            <a:r>
              <a:rPr lang="ru-RU" dirty="0" err="1"/>
              <a:t>сферата</a:t>
            </a:r>
            <a:r>
              <a:rPr lang="ru-RU" dirty="0"/>
              <a:t> на </a:t>
            </a:r>
            <a:r>
              <a:rPr lang="ru-RU" dirty="0" err="1"/>
              <a:t>сигурността</a:t>
            </a:r>
            <a:r>
              <a:rPr lang="ru-RU" dirty="0"/>
              <a:t> “</a:t>
            </a:r>
            <a:r>
              <a:rPr lang="bg-BG" dirty="0"/>
              <a:t> с договор </a:t>
            </a:r>
            <a:r>
              <a:rPr lang="bg-BG" dirty="0" err="1"/>
              <a:t>No</a:t>
            </a:r>
            <a:r>
              <a:rPr lang="bg-BG" dirty="0"/>
              <a:t>. 812108-68-02.10.2024, се изпълнява с финансова</a:t>
            </a:r>
            <a:r>
              <a:rPr lang="en-US" dirty="0"/>
              <a:t> </a:t>
            </a:r>
            <a:r>
              <a:rPr lang="bg-BG" dirty="0"/>
              <a:t>помощ на </a:t>
            </a:r>
            <a:r>
              <a:rPr lang="ru-RU" dirty="0" err="1"/>
              <a:t>Програмата</a:t>
            </a:r>
            <a:r>
              <a:rPr lang="ru-RU" dirty="0"/>
              <a:t> на </a:t>
            </a:r>
            <a:r>
              <a:rPr lang="ru-RU" dirty="0" err="1"/>
              <a:t>Република</a:t>
            </a:r>
            <a:r>
              <a:rPr lang="ru-RU" dirty="0"/>
              <a:t> </a:t>
            </a:r>
            <a:r>
              <a:rPr lang="ru-RU" dirty="0" err="1"/>
              <a:t>България</a:t>
            </a:r>
            <a:r>
              <a:rPr lang="ru-RU" dirty="0"/>
              <a:t> по фонд „</a:t>
            </a:r>
            <a:r>
              <a:rPr lang="ru-RU" dirty="0" err="1"/>
              <a:t>Вътрешна</a:t>
            </a:r>
            <a:r>
              <a:rPr lang="ru-RU" dirty="0"/>
              <a:t> </a:t>
            </a:r>
            <a:r>
              <a:rPr lang="ru-RU" dirty="0" err="1"/>
              <a:t>сигурност</a:t>
            </a:r>
            <a:r>
              <a:rPr lang="ru-RU" dirty="0"/>
              <a:t>“ за периода 2021 – 2027</a:t>
            </a:r>
            <a:endParaRPr lang="nl-BE" dirty="0"/>
          </a:p>
        </p:txBody>
      </p:sp>
    </p:spTree>
    <p:extLst>
      <p:ext uri="{BB962C8B-B14F-4D97-AF65-F5344CB8AC3E}">
        <p14:creationId xmlns:p14="http://schemas.microsoft.com/office/powerpoint/2010/main" val="1405063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9374F-F681-4D3F-B2DE-0CD0C1DDA1FC}"/>
              </a:ext>
            </a:extLst>
          </p:cNvPr>
          <p:cNvSpPr>
            <a:spLocks noGrp="1"/>
          </p:cNvSpPr>
          <p:nvPr>
            <p:ph type="title"/>
          </p:nvPr>
        </p:nvSpPr>
        <p:spPr/>
        <p:txBody>
          <a:bodyPr>
            <a:normAutofit/>
          </a:bodyPr>
          <a:lstStyle/>
          <a:p>
            <a:r>
              <a:rPr lang="bg-BG" sz="2800" b="1" dirty="0">
                <a:latin typeface="+mn-lt"/>
              </a:rPr>
              <a:t>КАТЕГОРИИ И ДЕФИНИЦИИ</a:t>
            </a:r>
            <a:endParaRPr lang="en-US" sz="2800" b="1" dirty="0">
              <a:latin typeface="+mn-lt"/>
            </a:endParaRPr>
          </a:p>
        </p:txBody>
      </p:sp>
      <p:sp>
        <p:nvSpPr>
          <p:cNvPr id="3" name="Content Placeholder 2">
            <a:extLst>
              <a:ext uri="{FF2B5EF4-FFF2-40B4-BE49-F238E27FC236}">
                <a16:creationId xmlns:a16="http://schemas.microsoft.com/office/drawing/2014/main" id="{2DD292E8-023F-4F09-BFA8-06B52542AC07}"/>
              </a:ext>
            </a:extLst>
          </p:cNvPr>
          <p:cNvSpPr>
            <a:spLocks noGrp="1"/>
          </p:cNvSpPr>
          <p:nvPr>
            <p:ph idx="1"/>
          </p:nvPr>
        </p:nvSpPr>
        <p:spPr/>
        <p:txBody>
          <a:bodyPr>
            <a:normAutofit/>
          </a:bodyPr>
          <a:lstStyle/>
          <a:p>
            <a:pPr>
              <a:buFont typeface="Wingdings" panose="05000000000000000000" pitchFamily="2" charset="2"/>
              <a:buChar char="Ø"/>
            </a:pPr>
            <a:r>
              <a:rPr lang="bg-BG" sz="2800" b="1" kern="100" dirty="0">
                <a:cs typeface="Times New Roman" panose="02020603050405020304" pitchFamily="18" charset="0"/>
              </a:rPr>
              <a:t>Разбиране на миграционните политики</a:t>
            </a:r>
          </a:p>
          <a:p>
            <a:pPr marL="0" indent="0">
              <a:buNone/>
            </a:pPr>
            <a:endParaRPr lang="bg-BG" sz="2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bg-BG" sz="2400" kern="100" dirty="0">
                <a:cs typeface="Times New Roman" panose="02020603050405020304" pitchFamily="18" charset="0"/>
              </a:rPr>
              <a:t>Всяка от изброените категории има специфична дефиниция в националното законодателство и всеки </a:t>
            </a:r>
            <a:r>
              <a:rPr lang="bg-BG" sz="2400" kern="100" dirty="0" err="1">
                <a:cs typeface="Times New Roman" panose="02020603050405020304" pitchFamily="18" charset="0"/>
              </a:rPr>
              <a:t>мигрант</a:t>
            </a:r>
            <a:r>
              <a:rPr lang="en-US" sz="2400" kern="100" dirty="0">
                <a:cs typeface="Times New Roman" panose="02020603050405020304" pitchFamily="18" charset="0"/>
              </a:rPr>
              <a:t> </a:t>
            </a:r>
            <a:r>
              <a:rPr lang="bg-BG" sz="2400" kern="100" dirty="0">
                <a:cs typeface="Times New Roman" panose="02020603050405020304" pitchFamily="18" charset="0"/>
              </a:rPr>
              <a:t>се вписва в една от тези категории </a:t>
            </a:r>
          </a:p>
          <a:p>
            <a:pPr marL="0" indent="0">
              <a:buNone/>
            </a:pPr>
            <a:endParaRPr lang="bg-BG" sz="2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a:buFont typeface="Wingdings" panose="05000000000000000000" pitchFamily="2" charset="2"/>
              <a:buChar char="Ø"/>
            </a:pPr>
            <a:r>
              <a:rPr lang="bg-BG" sz="2800" b="1" kern="100" dirty="0">
                <a:cs typeface="Times New Roman" panose="02020603050405020304" pitchFamily="18" charset="0"/>
              </a:rPr>
              <a:t>Причини за необходимостта на категоризацията </a:t>
            </a:r>
          </a:p>
          <a:p>
            <a:pPr marL="0" indent="0">
              <a:buNone/>
            </a:pPr>
            <a:endParaRPr lang="bg-BG" sz="1800" kern="100" dirty="0">
              <a:cs typeface="Times New Roman" panose="02020603050405020304" pitchFamily="18" charset="0"/>
            </a:endParaRPr>
          </a:p>
          <a:p>
            <a:pPr marL="0" indent="0">
              <a:buNone/>
            </a:pPr>
            <a:r>
              <a:rPr lang="bg-BG" sz="2400" kern="100" dirty="0">
                <a:cs typeface="Times New Roman" panose="02020603050405020304" pitchFamily="18" charset="0"/>
              </a:rPr>
              <a:t>Всяка категория има специфика и описва ситуацията, в която се намира всеки мигрант. </a:t>
            </a:r>
            <a:endParaRPr lang="en-US" sz="2400" kern="100" dirty="0">
              <a:cs typeface="Times New Roman" panose="02020603050405020304" pitchFamily="18" charset="0"/>
            </a:endParaRPr>
          </a:p>
        </p:txBody>
      </p:sp>
      <p:sp>
        <p:nvSpPr>
          <p:cNvPr id="4" name="Footer Placeholder 3">
            <a:extLst>
              <a:ext uri="{FF2B5EF4-FFF2-40B4-BE49-F238E27FC236}">
                <a16:creationId xmlns:a16="http://schemas.microsoft.com/office/drawing/2014/main" id="{F21DA906-B507-4F60-A109-13ED24083D3F}"/>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3796100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158CE-F970-C673-D5A2-3408A5ED438C}"/>
              </a:ext>
            </a:extLst>
          </p:cNvPr>
          <p:cNvSpPr>
            <a:spLocks noGrp="1"/>
          </p:cNvSpPr>
          <p:nvPr>
            <p:ph type="title"/>
          </p:nvPr>
        </p:nvSpPr>
        <p:spPr/>
        <p:txBody>
          <a:bodyPr>
            <a:normAutofit/>
          </a:bodyPr>
          <a:lstStyle/>
          <a:p>
            <a:r>
              <a:rPr lang="bg-BG" sz="2800" b="1" dirty="0">
                <a:latin typeface="+mn-lt"/>
              </a:rPr>
              <a:t>КАТЕГОРИИ И ДЕФИНИЦИИ</a:t>
            </a:r>
            <a:endParaRPr lang="en-NL" sz="2800" b="1" dirty="0">
              <a:latin typeface="+mn-lt"/>
            </a:endParaRPr>
          </a:p>
        </p:txBody>
      </p:sp>
      <p:sp>
        <p:nvSpPr>
          <p:cNvPr id="3" name="Content Placeholder 2">
            <a:extLst>
              <a:ext uri="{FF2B5EF4-FFF2-40B4-BE49-F238E27FC236}">
                <a16:creationId xmlns:a16="http://schemas.microsoft.com/office/drawing/2014/main" id="{BEA4076B-19BF-8C6D-BE30-716BAEA6D702}"/>
              </a:ext>
            </a:extLst>
          </p:cNvPr>
          <p:cNvSpPr>
            <a:spLocks noGrp="1"/>
          </p:cNvSpPr>
          <p:nvPr>
            <p:ph idx="1"/>
          </p:nvPr>
        </p:nvSpPr>
        <p:spPr>
          <a:xfrm>
            <a:off x="628650" y="1772816"/>
            <a:ext cx="7886700" cy="4351338"/>
          </a:xfrm>
        </p:spPr>
        <p:txBody>
          <a:bodyPr>
            <a:normAutofit fontScale="32500" lnSpcReduction="20000"/>
          </a:bodyPr>
          <a:lstStyle/>
          <a:p>
            <a:pPr marL="0" indent="0" algn="just">
              <a:buNone/>
            </a:pPr>
            <a:r>
              <a:rPr lang="bg-BG" sz="6000" b="1" kern="100" dirty="0">
                <a:cs typeface="Times New Roman" panose="02020603050405020304" pitchFamily="18" charset="0"/>
              </a:rPr>
              <a:t>Смесените миграционни потоци </a:t>
            </a:r>
            <a:r>
              <a:rPr lang="bg-BG" sz="6000" kern="100" dirty="0">
                <a:cs typeface="Times New Roman" panose="02020603050405020304" pitchFamily="18" charset="0"/>
              </a:rPr>
              <a:t>– предизвикателство за експертите в областта на миграционната политика и в отделните ѝ области като:</a:t>
            </a:r>
          </a:p>
          <a:p>
            <a:pPr algn="just">
              <a:buFont typeface="Wingdings" panose="05000000000000000000" pitchFamily="2" charset="2"/>
              <a:buChar char="Ø"/>
            </a:pPr>
            <a:r>
              <a:rPr lang="bg-BG" sz="6000" kern="100" dirty="0">
                <a:cs typeface="Times New Roman" panose="02020603050405020304" pitchFamily="18" charset="0"/>
              </a:rPr>
              <a:t>трафика на хора;</a:t>
            </a:r>
          </a:p>
          <a:p>
            <a:pPr algn="just">
              <a:buFont typeface="Wingdings" panose="05000000000000000000" pitchFamily="2" charset="2"/>
              <a:buChar char="Ø"/>
            </a:pPr>
            <a:r>
              <a:rPr lang="bg-BG" sz="6000" kern="100" dirty="0">
                <a:cs typeface="Times New Roman" panose="02020603050405020304" pitchFamily="18" charset="0"/>
              </a:rPr>
              <a:t>убежището и бежанците;</a:t>
            </a:r>
          </a:p>
          <a:p>
            <a:pPr algn="just">
              <a:buFont typeface="Wingdings" panose="05000000000000000000" pitchFamily="2" charset="2"/>
              <a:buChar char="Ø"/>
            </a:pPr>
            <a:r>
              <a:rPr lang="bg-BG" sz="6000" kern="100" dirty="0">
                <a:cs typeface="Times New Roman" panose="02020603050405020304" pitchFamily="18" charset="0"/>
              </a:rPr>
              <a:t>незаконна миграция или контрабанда на мигранти, и в частност на деца и малолетни </a:t>
            </a:r>
            <a:endParaRPr lang="en-US" sz="6000" kern="100" dirty="0">
              <a:cs typeface="Times New Roman" panose="02020603050405020304" pitchFamily="18" charset="0"/>
            </a:endParaRPr>
          </a:p>
          <a:p>
            <a:pPr marL="0" indent="0" algn="just">
              <a:buNone/>
            </a:pPr>
            <a:br>
              <a:rPr lang="en-US" sz="6000" b="1" kern="100" dirty="0">
                <a:cs typeface="Times New Roman" panose="02020603050405020304" pitchFamily="18" charset="0"/>
              </a:rPr>
            </a:br>
            <a:r>
              <a:rPr lang="bg-BG" sz="6000" b="1" kern="100" dirty="0">
                <a:cs typeface="Times New Roman" panose="02020603050405020304" pitchFamily="18" charset="0"/>
              </a:rPr>
              <a:t>Разбирането и управлението на миграционните движения и потоци </a:t>
            </a:r>
            <a:r>
              <a:rPr lang="bg-BG" sz="6000" kern="100" dirty="0">
                <a:cs typeface="Times New Roman" panose="02020603050405020304" pitchFamily="18" charset="0"/>
              </a:rPr>
              <a:t>– свързано с разбирането на законодателството, политиката и практиката във всички тези области </a:t>
            </a:r>
            <a:r>
              <a:rPr lang="en-GB" sz="6000" kern="100" dirty="0">
                <a:cs typeface="Times New Roman" panose="02020603050405020304" pitchFamily="18" charset="0"/>
              </a:rPr>
              <a:t>(</a:t>
            </a:r>
            <a:r>
              <a:rPr lang="bg-BG" sz="6000" kern="100" dirty="0">
                <a:cs typeface="Times New Roman" panose="02020603050405020304" pitchFamily="18" charset="0"/>
              </a:rPr>
              <a:t>като пример -</a:t>
            </a:r>
            <a:r>
              <a:rPr lang="en-GB" sz="6000" kern="100" dirty="0">
                <a:cs typeface="Times New Roman" panose="02020603050405020304" pitchFamily="18" charset="0"/>
              </a:rPr>
              <a:t> </a:t>
            </a:r>
            <a:r>
              <a:rPr lang="bg-BG" sz="6000" kern="100" dirty="0">
                <a:cs typeface="Times New Roman" panose="02020603050405020304" pitchFamily="18" charset="0"/>
              </a:rPr>
              <a:t> възрастните и децата, които са пътували по балканския и средиземноморския маршрут до страните от ЕС през последните години, не се вписват добре само в една от тези категории</a:t>
            </a:r>
            <a:r>
              <a:rPr lang="en-GB" sz="6000" kern="100" dirty="0">
                <a:cs typeface="Times New Roman" panose="02020603050405020304" pitchFamily="18" charset="0"/>
              </a:rPr>
              <a:t>)</a:t>
            </a:r>
            <a:endParaRPr lang="en-NL" sz="6000" kern="100" dirty="0">
              <a:cs typeface="Times New Roman" panose="02020603050405020304" pitchFamily="18" charset="0"/>
            </a:endParaRPr>
          </a:p>
          <a:p>
            <a:endParaRPr lang="en-NL" dirty="0"/>
          </a:p>
        </p:txBody>
      </p:sp>
      <p:sp>
        <p:nvSpPr>
          <p:cNvPr id="4" name="Footer Placeholder 3">
            <a:extLst>
              <a:ext uri="{FF2B5EF4-FFF2-40B4-BE49-F238E27FC236}">
                <a16:creationId xmlns:a16="http://schemas.microsoft.com/office/drawing/2014/main" id="{D2DDECD3-7766-CD1F-F0F3-3B30FC77040A}"/>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2299575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7F7E3-198C-0DDE-41DA-557C16CE7163}"/>
              </a:ext>
            </a:extLst>
          </p:cNvPr>
          <p:cNvSpPr>
            <a:spLocks noGrp="1"/>
          </p:cNvSpPr>
          <p:nvPr>
            <p:ph type="title"/>
          </p:nvPr>
        </p:nvSpPr>
        <p:spPr/>
        <p:txBody>
          <a:bodyPr>
            <a:normAutofit/>
          </a:bodyPr>
          <a:lstStyle/>
          <a:p>
            <a:r>
              <a:rPr lang="bg-BG" sz="2800" b="1" dirty="0">
                <a:latin typeface="+mn-lt"/>
              </a:rPr>
              <a:t>КАТЕГОРИИ И ДЕФИНИЦИИ</a:t>
            </a:r>
            <a:endParaRPr lang="en-NL" sz="2800" b="1" dirty="0">
              <a:latin typeface="+mn-lt"/>
            </a:endParaRPr>
          </a:p>
        </p:txBody>
      </p:sp>
      <p:sp>
        <p:nvSpPr>
          <p:cNvPr id="3" name="Content Placeholder 2">
            <a:extLst>
              <a:ext uri="{FF2B5EF4-FFF2-40B4-BE49-F238E27FC236}">
                <a16:creationId xmlns:a16="http://schemas.microsoft.com/office/drawing/2014/main" id="{0BFCF9D1-A39A-406E-BDE1-278431F6C647}"/>
              </a:ext>
            </a:extLst>
          </p:cNvPr>
          <p:cNvSpPr>
            <a:spLocks noGrp="1"/>
          </p:cNvSpPr>
          <p:nvPr>
            <p:ph idx="1"/>
          </p:nvPr>
        </p:nvSpPr>
        <p:spPr>
          <a:xfrm>
            <a:off x="628650" y="1916832"/>
            <a:ext cx="7886700" cy="3168352"/>
          </a:xfrm>
        </p:spPr>
        <p:txBody>
          <a:bodyPr>
            <a:normAutofit/>
          </a:bodyPr>
          <a:lstStyle/>
          <a:p>
            <a:pPr marL="0" indent="0">
              <a:buNone/>
            </a:pPr>
            <a:r>
              <a:rPr lang="bg-BG" sz="2800" b="1" kern="100" dirty="0">
                <a:cs typeface="Times New Roman" panose="02020603050405020304" pitchFamily="18" charset="0"/>
              </a:rPr>
              <a:t>Категоразацията  е предизвикателство и затруднение в управлението на смесената миграция</a:t>
            </a:r>
          </a:p>
          <a:p>
            <a:pPr marL="0" indent="0">
              <a:buNone/>
            </a:pPr>
            <a:endParaRPr lang="bg-BG" sz="2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bg-BG" sz="2400" kern="100" dirty="0">
                <a:cs typeface="Times New Roman" panose="02020603050405020304" pitchFamily="18" charset="0"/>
              </a:rPr>
              <a:t>„Балканският маршрут“ към ЕС - пример за    връзката между убежището, управлението на миграцията и борбата с трафика на хора в смесен миграционен контекст </a:t>
            </a:r>
          </a:p>
        </p:txBody>
      </p:sp>
      <p:sp>
        <p:nvSpPr>
          <p:cNvPr id="4" name="Footer Placeholder 3">
            <a:extLst>
              <a:ext uri="{FF2B5EF4-FFF2-40B4-BE49-F238E27FC236}">
                <a16:creationId xmlns:a16="http://schemas.microsoft.com/office/drawing/2014/main" id="{0282FEF9-B7D7-DCEF-EDAA-E8B35B5BFE29}"/>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2084743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195FD-DC31-9C0B-C253-8D92DDB39B4C}"/>
              </a:ext>
            </a:extLst>
          </p:cNvPr>
          <p:cNvSpPr>
            <a:spLocks noGrp="1"/>
          </p:cNvSpPr>
          <p:nvPr>
            <p:ph type="title"/>
          </p:nvPr>
        </p:nvSpPr>
        <p:spPr/>
        <p:txBody>
          <a:bodyPr>
            <a:normAutofit/>
          </a:bodyPr>
          <a:lstStyle/>
          <a:p>
            <a:r>
              <a:rPr lang="bg-BG" sz="2800" b="1" dirty="0">
                <a:latin typeface="+mn-lt"/>
              </a:rPr>
              <a:t>ХАРАКТЕРИСТИКИ НА СМЕСЕНАТА МИГРАЦИЯ</a:t>
            </a:r>
            <a:endParaRPr lang="en-NL" sz="2800" b="1" dirty="0">
              <a:latin typeface="+mn-lt"/>
            </a:endParaRPr>
          </a:p>
        </p:txBody>
      </p:sp>
      <p:sp>
        <p:nvSpPr>
          <p:cNvPr id="3" name="Content Placeholder 2">
            <a:extLst>
              <a:ext uri="{FF2B5EF4-FFF2-40B4-BE49-F238E27FC236}">
                <a16:creationId xmlns:a16="http://schemas.microsoft.com/office/drawing/2014/main" id="{33707001-90C3-243C-E66F-9AE1E2F51F55}"/>
              </a:ext>
            </a:extLst>
          </p:cNvPr>
          <p:cNvSpPr>
            <a:spLocks noGrp="1"/>
          </p:cNvSpPr>
          <p:nvPr>
            <p:ph idx="1"/>
          </p:nvPr>
        </p:nvSpPr>
        <p:spPr/>
        <p:txBody>
          <a:bodyPr>
            <a:normAutofit fontScale="77500" lnSpcReduction="20000"/>
          </a:bodyPr>
          <a:lstStyle/>
          <a:p>
            <a:pPr marL="0" indent="0" algn="just">
              <a:lnSpc>
                <a:spcPct val="107000"/>
              </a:lnSpc>
              <a:spcAft>
                <a:spcPts val="800"/>
              </a:spcAft>
              <a:buNone/>
            </a:pPr>
            <a:r>
              <a:rPr lang="bg-BG" sz="2800" kern="100" dirty="0">
                <a:cs typeface="Times New Roman" panose="02020603050405020304" pitchFamily="18" charset="0"/>
              </a:rPr>
              <a:t>Две са ключовите характеристики на това конкретно смесено миграционно движение по този маршрут, които имат последици на глобално политическо равнище:</a:t>
            </a:r>
          </a:p>
          <a:p>
            <a:pPr marL="514350" indent="-514350" algn="just">
              <a:lnSpc>
                <a:spcPct val="107000"/>
              </a:lnSpc>
              <a:spcAft>
                <a:spcPts val="800"/>
              </a:spcAft>
              <a:buFont typeface="+mj-lt"/>
              <a:buAutoNum type="arabicPeriod"/>
            </a:pPr>
            <a:r>
              <a:rPr lang="bg-BG" sz="2800" kern="100" dirty="0">
                <a:cs typeface="Times New Roman" panose="02020603050405020304" pitchFamily="18" charset="0"/>
              </a:rPr>
              <a:t>Почти всеки един човек, който го поема, е използвал услугите на каналджии/трафиканти на мигранти поне на някакъв етап.</a:t>
            </a:r>
          </a:p>
          <a:p>
            <a:pPr marL="514350" indent="-514350" algn="just">
              <a:lnSpc>
                <a:spcPct val="107000"/>
              </a:lnSpc>
              <a:spcAft>
                <a:spcPts val="800"/>
              </a:spcAft>
              <a:buFont typeface="+mj-lt"/>
              <a:buAutoNum type="arabicPeriod"/>
            </a:pPr>
            <a:r>
              <a:rPr lang="bg-BG" sz="2800" kern="100" dirty="0">
                <a:cs typeface="Times New Roman" panose="02020603050405020304" pitchFamily="18" charset="0"/>
              </a:rPr>
              <a:t>Повечето пътуващи по маршрута са бежанци от държави на конфликт или индивидуално преследване (като Сирия, Ирак, Афганистан, Еритрея и Сомалия) и следователно с голяма вероятност да получат статут на бежанец, субсидиарна закрила или хуманитарна закрила в държавите от ЕС.  Освен това почти всички, пристигащи по Балканския маршрут, кандидатстват за убежище в държава от ЕС</a:t>
            </a:r>
          </a:p>
          <a:p>
            <a:pPr marL="0" indent="0">
              <a:lnSpc>
                <a:spcPct val="107000"/>
              </a:lnSpc>
              <a:spcAft>
                <a:spcPts val="800"/>
              </a:spcAft>
              <a:buNone/>
            </a:pPr>
            <a:r>
              <a:rPr lang="bg-BG" sz="24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lang="en-NL" dirty="0"/>
          </a:p>
        </p:txBody>
      </p:sp>
      <p:sp>
        <p:nvSpPr>
          <p:cNvPr id="4" name="Footer Placeholder 3">
            <a:extLst>
              <a:ext uri="{FF2B5EF4-FFF2-40B4-BE49-F238E27FC236}">
                <a16:creationId xmlns:a16="http://schemas.microsoft.com/office/drawing/2014/main" id="{9F16A25B-7C93-686A-D6DA-0EA46A8EB254}"/>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1113745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90ABE-937A-671F-9A63-F12B0AB18AA4}"/>
              </a:ext>
            </a:extLst>
          </p:cNvPr>
          <p:cNvSpPr>
            <a:spLocks noGrp="1"/>
          </p:cNvSpPr>
          <p:nvPr>
            <p:ph type="title"/>
          </p:nvPr>
        </p:nvSpPr>
        <p:spPr/>
        <p:txBody>
          <a:bodyPr>
            <a:normAutofit/>
          </a:bodyPr>
          <a:lstStyle/>
          <a:p>
            <a:r>
              <a:rPr lang="bg-BG" sz="2800" b="1" dirty="0">
                <a:latin typeface="+mn-lt"/>
              </a:rPr>
              <a:t>УВЕЛИЧЕНИЕ НА МИГРАЦИОННИТЕ ПОТОЦИ</a:t>
            </a:r>
            <a:endParaRPr lang="en-NL" sz="2800" b="1" dirty="0">
              <a:latin typeface="+mn-lt"/>
            </a:endParaRPr>
          </a:p>
        </p:txBody>
      </p:sp>
      <p:sp>
        <p:nvSpPr>
          <p:cNvPr id="3" name="Content Placeholder 2">
            <a:extLst>
              <a:ext uri="{FF2B5EF4-FFF2-40B4-BE49-F238E27FC236}">
                <a16:creationId xmlns:a16="http://schemas.microsoft.com/office/drawing/2014/main" id="{B947D9CC-1633-5F76-203B-26EEE449D3C0}"/>
              </a:ext>
            </a:extLst>
          </p:cNvPr>
          <p:cNvSpPr>
            <a:spLocks noGrp="1"/>
          </p:cNvSpPr>
          <p:nvPr>
            <p:ph idx="1"/>
          </p:nvPr>
        </p:nvSpPr>
        <p:spPr>
          <a:xfrm>
            <a:off x="628650" y="1628800"/>
            <a:ext cx="7886700" cy="4351338"/>
          </a:xfrm>
        </p:spPr>
        <p:txBody>
          <a:bodyPr>
            <a:normAutofit/>
          </a:bodyPr>
          <a:lstStyle/>
          <a:p>
            <a:pPr marL="0" indent="0" algn="just">
              <a:lnSpc>
                <a:spcPct val="107000"/>
              </a:lnSpc>
              <a:spcAft>
                <a:spcPts val="800"/>
              </a:spcAft>
              <a:buNone/>
            </a:pPr>
            <a:r>
              <a:rPr lang="bg-BG" sz="2200" kern="100" dirty="0">
                <a:cs typeface="Times New Roman" panose="02020603050405020304" pitchFamily="18" charset="0"/>
              </a:rPr>
              <a:t>Значителното увеличение на броя на хората, ползващи Балканския маршрут през 2015 г. и след това Средиземноморския маршрут, довежда до повишен интерес към миграционната политика сред медиите и тревога сред политиците и широката общественост в целия ЕС и извън него. </a:t>
            </a:r>
            <a:endParaRPr lang="en-NL" sz="2200" kern="100" dirty="0">
              <a:cs typeface="Times New Roman" panose="02020603050405020304" pitchFamily="18" charset="0"/>
            </a:endParaRPr>
          </a:p>
          <a:p>
            <a:pPr marL="0" indent="0" algn="just">
              <a:buNone/>
            </a:pPr>
            <a:r>
              <a:rPr lang="bg-BG" sz="2200" kern="100" dirty="0">
                <a:cs typeface="Times New Roman" panose="02020603050405020304" pitchFamily="18" charset="0"/>
              </a:rPr>
              <a:t>Липса на концептуална яснота </a:t>
            </a:r>
            <a:r>
              <a:rPr lang="en-GB" sz="2200" kern="100" dirty="0">
                <a:cs typeface="Times New Roman" panose="02020603050405020304" pitchFamily="18" charset="0"/>
              </a:rPr>
              <a:t>-</a:t>
            </a:r>
            <a:r>
              <a:rPr lang="bg-BG" sz="2200" kern="100" dirty="0">
                <a:cs typeface="Times New Roman" panose="02020603050405020304" pitchFamily="18" charset="0"/>
              </a:rPr>
              <a:t> поради общо объркване и неточности по отношение на свързаните, но различни явления на контрабанда на мигранти </a:t>
            </a:r>
            <a:r>
              <a:rPr lang="en-GB" sz="2200" kern="100" dirty="0">
                <a:cs typeface="Times New Roman" panose="02020603050405020304" pitchFamily="18" charset="0"/>
              </a:rPr>
              <a:t>(</a:t>
            </a:r>
            <a:r>
              <a:rPr lang="bg-BG" sz="2200" kern="100" dirty="0" err="1">
                <a:cs typeface="Times New Roman" panose="02020603050405020304" pitchFamily="18" charset="0"/>
              </a:rPr>
              <a:t>каналджийство</a:t>
            </a:r>
            <a:r>
              <a:rPr lang="en-GB" sz="2200" kern="100" dirty="0">
                <a:cs typeface="Times New Roman" panose="02020603050405020304" pitchFamily="18" charset="0"/>
              </a:rPr>
              <a:t>)</a:t>
            </a:r>
            <a:r>
              <a:rPr lang="bg-BG" sz="2200" kern="100" dirty="0">
                <a:cs typeface="Times New Roman" panose="02020603050405020304" pitchFamily="18" charset="0"/>
              </a:rPr>
              <a:t> и трафик на хора.</a:t>
            </a:r>
          </a:p>
          <a:p>
            <a:endParaRPr lang="en-NL"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NL" dirty="0"/>
          </a:p>
        </p:txBody>
      </p:sp>
      <p:sp>
        <p:nvSpPr>
          <p:cNvPr id="4" name="Footer Placeholder 3">
            <a:extLst>
              <a:ext uri="{FF2B5EF4-FFF2-40B4-BE49-F238E27FC236}">
                <a16:creationId xmlns:a16="http://schemas.microsoft.com/office/drawing/2014/main" id="{AF96BF29-084D-25E8-539C-FE24D552A2C8}"/>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4215685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7BD12-96DA-DC08-2112-A2DA18891B9D}"/>
              </a:ext>
            </a:extLst>
          </p:cNvPr>
          <p:cNvSpPr>
            <a:spLocks noGrp="1"/>
          </p:cNvSpPr>
          <p:nvPr>
            <p:ph type="title"/>
          </p:nvPr>
        </p:nvSpPr>
        <p:spPr/>
        <p:txBody>
          <a:bodyPr>
            <a:noAutofit/>
          </a:bodyPr>
          <a:lstStyle/>
          <a:p>
            <a:r>
              <a:rPr lang="bg-BG" sz="2800" b="1" dirty="0">
                <a:latin typeface="+mn-lt"/>
              </a:rPr>
              <a:t>ПОНЯТИЯТА КОНТРАБАНДА НА ХОРА/</a:t>
            </a:r>
            <a:r>
              <a:rPr lang="bg-BG" sz="2800" b="1" dirty="0" err="1">
                <a:latin typeface="+mn-lt"/>
              </a:rPr>
              <a:t>КАНАЛДЖИЙСТВО</a:t>
            </a:r>
            <a:r>
              <a:rPr lang="en-US" sz="2800" b="1" dirty="0">
                <a:latin typeface="+mn-lt"/>
              </a:rPr>
              <a:t> </a:t>
            </a:r>
            <a:r>
              <a:rPr lang="bg-BG" sz="2800" b="1" dirty="0">
                <a:latin typeface="+mn-lt"/>
              </a:rPr>
              <a:t>И ТРАФИК НА ХОРА</a:t>
            </a:r>
            <a:endParaRPr lang="en-NL" sz="2800" b="1" dirty="0">
              <a:latin typeface="+mn-lt"/>
            </a:endParaRPr>
          </a:p>
        </p:txBody>
      </p:sp>
      <p:sp>
        <p:nvSpPr>
          <p:cNvPr id="3" name="Content Placeholder 2">
            <a:extLst>
              <a:ext uri="{FF2B5EF4-FFF2-40B4-BE49-F238E27FC236}">
                <a16:creationId xmlns:a16="http://schemas.microsoft.com/office/drawing/2014/main" id="{D6152E5E-E370-060E-5F77-637C2F232BE3}"/>
              </a:ext>
            </a:extLst>
          </p:cNvPr>
          <p:cNvSpPr>
            <a:spLocks noGrp="1"/>
          </p:cNvSpPr>
          <p:nvPr>
            <p:ph idx="1"/>
          </p:nvPr>
        </p:nvSpPr>
        <p:spPr>
          <a:xfrm>
            <a:off x="628650" y="1772816"/>
            <a:ext cx="7886700" cy="4351338"/>
          </a:xfrm>
        </p:spPr>
        <p:txBody>
          <a:bodyPr>
            <a:normAutofit/>
          </a:bodyPr>
          <a:lstStyle/>
          <a:p>
            <a:pPr marL="0" indent="0" algn="just">
              <a:buNone/>
            </a:pPr>
            <a:r>
              <a:rPr lang="bg-BG" sz="2200" kern="100" dirty="0">
                <a:cs typeface="Times New Roman" panose="02020603050405020304" pitchFamily="18" charset="0"/>
              </a:rPr>
              <a:t>Ясни разграничения в текста на международноправните дефиниции на двете престъпления и честата им грешна употребата от широката общественост, медиите, политиците и дори тези, които работят пряко с мигрантите и бежанците.</a:t>
            </a:r>
            <a:endParaRPr lang="en-US" sz="2200" kern="100" dirty="0">
              <a:cs typeface="Times New Roman" panose="02020603050405020304" pitchFamily="18" charset="0"/>
            </a:endParaRPr>
          </a:p>
          <a:p>
            <a:pPr marL="0" indent="0" algn="just">
              <a:buNone/>
            </a:pPr>
            <a:endParaRPr lang="bg-BG" sz="2200" kern="100" dirty="0">
              <a:cs typeface="Times New Roman" panose="02020603050405020304" pitchFamily="18" charset="0"/>
            </a:endParaRPr>
          </a:p>
          <a:p>
            <a:pPr marL="0" indent="0" algn="just">
              <a:buNone/>
            </a:pPr>
            <a:r>
              <a:rPr lang="bg-BG" sz="2200" kern="100" dirty="0">
                <a:cs typeface="Times New Roman" panose="02020603050405020304" pitchFamily="18" charset="0"/>
              </a:rPr>
              <a:t>Объркването на двете престъпления – пречка за разработването и прилагането на ефективни политики за управление на миграцията и борба с трафика на хора и прави мигрантите и бежанците по-уязвими на злоупотреби и в по-малка степен с вероятност за достъп до защита.</a:t>
            </a:r>
            <a:endParaRPr lang="en-NL" sz="2200" kern="100" dirty="0">
              <a:cs typeface="Times New Roman" panose="02020603050405020304" pitchFamily="18" charset="0"/>
            </a:endParaRPr>
          </a:p>
          <a:p>
            <a:pPr marL="0" indent="0">
              <a:buNone/>
            </a:pPr>
            <a:endParaRPr lang="bg-BG"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DA842844-0639-A129-273E-529BEB8FF7D9}"/>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209791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044A-D80A-937C-A94B-1DBAA604C3A3}"/>
              </a:ext>
            </a:extLst>
          </p:cNvPr>
          <p:cNvSpPr>
            <a:spLocks noGrp="1"/>
          </p:cNvSpPr>
          <p:nvPr>
            <p:ph type="title"/>
          </p:nvPr>
        </p:nvSpPr>
        <p:spPr/>
        <p:txBody>
          <a:bodyPr>
            <a:normAutofit fontScale="90000"/>
          </a:bodyPr>
          <a:lstStyle/>
          <a:p>
            <a:r>
              <a:rPr lang="bg-BG" sz="2800" b="1" dirty="0">
                <a:latin typeface="+mn-lt"/>
              </a:rPr>
              <a:t>КОНТРАБАНДА НА МИГРАНТИ/</a:t>
            </a:r>
            <a:r>
              <a:rPr lang="bg-BG" sz="2800" b="1" dirty="0" err="1">
                <a:latin typeface="+mn-lt"/>
              </a:rPr>
              <a:t>КАНАЛДЖИЙСТВОТО</a:t>
            </a:r>
            <a:endParaRPr lang="en-NL" sz="2800" b="1" dirty="0">
              <a:latin typeface="+mn-lt"/>
            </a:endParaRPr>
          </a:p>
        </p:txBody>
      </p:sp>
      <p:sp>
        <p:nvSpPr>
          <p:cNvPr id="3" name="Content Placeholder 2">
            <a:extLst>
              <a:ext uri="{FF2B5EF4-FFF2-40B4-BE49-F238E27FC236}">
                <a16:creationId xmlns:a16="http://schemas.microsoft.com/office/drawing/2014/main" id="{0C8D71BE-E265-BF64-3624-D1C574DF95FF}"/>
              </a:ext>
            </a:extLst>
          </p:cNvPr>
          <p:cNvSpPr>
            <a:spLocks noGrp="1"/>
          </p:cNvSpPr>
          <p:nvPr>
            <p:ph idx="1"/>
          </p:nvPr>
        </p:nvSpPr>
        <p:spPr>
          <a:xfrm>
            <a:off x="628650" y="2060848"/>
            <a:ext cx="7886700" cy="4351338"/>
          </a:xfrm>
        </p:spPr>
        <p:txBody>
          <a:bodyPr>
            <a:normAutofit/>
          </a:bodyPr>
          <a:lstStyle/>
          <a:p>
            <a:pPr marL="0" indent="0" algn="just">
              <a:buNone/>
            </a:pPr>
            <a:r>
              <a:rPr lang="bg-BG" sz="2400" b="1" kern="100" dirty="0">
                <a:cs typeface="Times New Roman" panose="02020603050405020304" pitchFamily="18" charset="0"/>
              </a:rPr>
              <a:t>Контрабандата на мигранти/</a:t>
            </a:r>
            <a:r>
              <a:rPr lang="bg-BG" sz="2400" b="1" kern="100" dirty="0" err="1">
                <a:cs typeface="Times New Roman" panose="02020603050405020304" pitchFamily="18" charset="0"/>
              </a:rPr>
              <a:t>каналджийството</a:t>
            </a:r>
            <a:r>
              <a:rPr lang="bg-BG" sz="2400" b="1" kern="100" dirty="0">
                <a:cs typeface="Times New Roman" panose="02020603050405020304" pitchFamily="18" charset="0"/>
              </a:rPr>
              <a:t> </a:t>
            </a:r>
            <a:r>
              <a:rPr lang="bg-BG" sz="2400" kern="100" dirty="0">
                <a:cs typeface="Times New Roman" panose="02020603050405020304" pitchFamily="18" charset="0"/>
              </a:rPr>
              <a:t>е определена в член 3 от Протокола срещу контрабандата на мигранти по суша, море и въздух, допълващ Конвенцията на ООН срещу транснационалната организирана престъпност от 2000 г. като: </a:t>
            </a:r>
            <a:r>
              <a:rPr lang="bg-BG" sz="2400" b="1" kern="100" dirty="0">
                <a:cs typeface="Times New Roman" panose="02020603050405020304" pitchFamily="18" charset="0"/>
              </a:rPr>
              <a:t>„възлагане, с цел получаване, пряко или косвено, финансова или друга материална облага, на незаконно влизане на лице в държава - страна по Конвенцията, на която лицето не е гражданин или постоянно пребиваващ“.</a:t>
            </a:r>
            <a:endParaRPr lang="en-NL" sz="2400" b="1" kern="100" dirty="0">
              <a:cs typeface="Times New Roman" panose="02020603050405020304" pitchFamily="18" charset="0"/>
            </a:endParaRPr>
          </a:p>
        </p:txBody>
      </p:sp>
      <p:sp>
        <p:nvSpPr>
          <p:cNvPr id="4" name="Footer Placeholder 3">
            <a:extLst>
              <a:ext uri="{FF2B5EF4-FFF2-40B4-BE49-F238E27FC236}">
                <a16:creationId xmlns:a16="http://schemas.microsoft.com/office/drawing/2014/main" id="{132606E1-C35B-CE90-1ED4-F5FEFA8ED346}"/>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667170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DE154-7C06-17E4-4CBD-C9D01CEC7FC3}"/>
              </a:ext>
            </a:extLst>
          </p:cNvPr>
          <p:cNvSpPr>
            <a:spLocks noGrp="1"/>
          </p:cNvSpPr>
          <p:nvPr>
            <p:ph type="title"/>
          </p:nvPr>
        </p:nvSpPr>
        <p:spPr/>
        <p:txBody>
          <a:bodyPr>
            <a:normAutofit/>
          </a:bodyPr>
          <a:lstStyle/>
          <a:p>
            <a:r>
              <a:rPr lang="bg-BG" sz="2500" b="1" dirty="0">
                <a:latin typeface="+mn-lt"/>
              </a:rPr>
              <a:t>КОНТРАБАНДА НА МИГРАНТИ/</a:t>
            </a:r>
            <a:r>
              <a:rPr lang="bg-BG" sz="2500" b="1" dirty="0" err="1">
                <a:latin typeface="+mn-lt"/>
              </a:rPr>
              <a:t>КАНАЛДЖИЙСТВОТО</a:t>
            </a:r>
            <a:endParaRPr lang="en-NL" sz="2500" b="1" dirty="0">
              <a:latin typeface="+mn-lt"/>
            </a:endParaRPr>
          </a:p>
        </p:txBody>
      </p:sp>
      <p:sp>
        <p:nvSpPr>
          <p:cNvPr id="3" name="Content Placeholder 2">
            <a:extLst>
              <a:ext uri="{FF2B5EF4-FFF2-40B4-BE49-F238E27FC236}">
                <a16:creationId xmlns:a16="http://schemas.microsoft.com/office/drawing/2014/main" id="{05632794-710A-B2D8-0EA9-15435C1EC847}"/>
              </a:ext>
            </a:extLst>
          </p:cNvPr>
          <p:cNvSpPr>
            <a:spLocks noGrp="1"/>
          </p:cNvSpPr>
          <p:nvPr>
            <p:ph idx="1"/>
          </p:nvPr>
        </p:nvSpPr>
        <p:spPr/>
        <p:txBody>
          <a:bodyPr>
            <a:normAutofit/>
          </a:bodyPr>
          <a:lstStyle/>
          <a:p>
            <a:pPr marL="0" indent="0" algn="just">
              <a:buNone/>
            </a:pPr>
            <a:r>
              <a:rPr lang="bg-BG" sz="2400" kern="100" dirty="0">
                <a:cs typeface="Times New Roman" panose="02020603050405020304" pitchFamily="18" charset="0"/>
              </a:rPr>
              <a:t>Държавите от ЕС прилагат това определение като  у</a:t>
            </a:r>
            <a:r>
              <a:rPr lang="en-US" sz="2400" kern="100" dirty="0" err="1">
                <a:cs typeface="Times New Roman" panose="02020603050405020304" pitchFamily="18" charset="0"/>
              </a:rPr>
              <a:t>мишлено</a:t>
            </a:r>
            <a:r>
              <a:rPr lang="en-US" sz="2400" kern="100" dirty="0">
                <a:cs typeface="Times New Roman" panose="02020603050405020304" pitchFamily="18" charset="0"/>
              </a:rPr>
              <a:t> </a:t>
            </a:r>
            <a:r>
              <a:rPr lang="en-US" sz="2400" kern="100" dirty="0" err="1">
                <a:cs typeface="Times New Roman" panose="02020603050405020304" pitchFamily="18" charset="0"/>
              </a:rPr>
              <a:t>подпомагане</a:t>
            </a:r>
            <a:r>
              <a:rPr lang="en-US" sz="2400" kern="100" dirty="0">
                <a:cs typeface="Times New Roman" panose="02020603050405020304" pitchFamily="18" charset="0"/>
              </a:rPr>
              <a:t> на </a:t>
            </a:r>
            <a:r>
              <a:rPr lang="en-US" sz="2400" kern="100" dirty="0" err="1">
                <a:cs typeface="Times New Roman" panose="02020603050405020304" pitchFamily="18" charset="0"/>
              </a:rPr>
              <a:t>лице</a:t>
            </a:r>
            <a:r>
              <a:rPr lang="en-US" sz="2400" kern="100" dirty="0">
                <a:cs typeface="Times New Roman" panose="02020603050405020304" pitchFamily="18" charset="0"/>
              </a:rPr>
              <a:t>, </a:t>
            </a:r>
            <a:r>
              <a:rPr lang="en-US" sz="2400" kern="100" dirty="0" err="1">
                <a:cs typeface="Times New Roman" panose="02020603050405020304" pitchFamily="18" charset="0"/>
              </a:rPr>
              <a:t>което</a:t>
            </a:r>
            <a:r>
              <a:rPr lang="en-US" sz="2400" kern="100" dirty="0">
                <a:cs typeface="Times New Roman" panose="02020603050405020304" pitchFamily="18" charset="0"/>
              </a:rPr>
              <a:t> </a:t>
            </a:r>
            <a:r>
              <a:rPr lang="en-US" sz="2400" kern="100" dirty="0" err="1">
                <a:cs typeface="Times New Roman" panose="02020603050405020304" pitchFamily="18" charset="0"/>
              </a:rPr>
              <a:t>не</a:t>
            </a:r>
            <a:r>
              <a:rPr lang="en-US" sz="2400" kern="100" dirty="0">
                <a:cs typeface="Times New Roman" panose="02020603050405020304" pitchFamily="18" charset="0"/>
              </a:rPr>
              <a:t> е </a:t>
            </a:r>
            <a:r>
              <a:rPr lang="en-US" sz="2400" kern="100" dirty="0" err="1">
                <a:cs typeface="Times New Roman" panose="02020603050405020304" pitchFamily="18" charset="0"/>
              </a:rPr>
              <a:t>гражданин</a:t>
            </a:r>
            <a:r>
              <a:rPr lang="en-US" sz="2400" kern="100" dirty="0">
                <a:cs typeface="Times New Roman" panose="02020603050405020304" pitchFamily="18" charset="0"/>
              </a:rPr>
              <a:t> на </a:t>
            </a:r>
            <a:r>
              <a:rPr lang="en-US" sz="2400" kern="100" dirty="0" err="1">
                <a:cs typeface="Times New Roman" panose="02020603050405020304" pitchFamily="18" charset="0"/>
              </a:rPr>
              <a:t>държава</a:t>
            </a:r>
            <a:r>
              <a:rPr lang="en-US" sz="2400" kern="100" dirty="0">
                <a:cs typeface="Times New Roman" panose="02020603050405020304" pitchFamily="18" charset="0"/>
              </a:rPr>
              <a:t> </a:t>
            </a:r>
            <a:r>
              <a:rPr lang="en-US" sz="2400" kern="100" dirty="0" err="1">
                <a:cs typeface="Times New Roman" panose="02020603050405020304" pitchFamily="18" charset="0"/>
              </a:rPr>
              <a:t>членка</a:t>
            </a:r>
            <a:r>
              <a:rPr lang="en-US" sz="2400" kern="100" dirty="0">
                <a:cs typeface="Times New Roman" panose="02020603050405020304" pitchFamily="18" charset="0"/>
              </a:rPr>
              <a:t>, </a:t>
            </a:r>
            <a:r>
              <a:rPr lang="en-US" sz="2400" kern="100" dirty="0" err="1">
                <a:cs typeface="Times New Roman" panose="02020603050405020304" pitchFamily="18" charset="0"/>
              </a:rPr>
              <a:t>да</a:t>
            </a:r>
            <a:r>
              <a:rPr lang="en-US" sz="2400" kern="100" dirty="0">
                <a:cs typeface="Times New Roman" panose="02020603050405020304" pitchFamily="18" charset="0"/>
              </a:rPr>
              <a:t> </a:t>
            </a:r>
            <a:r>
              <a:rPr lang="en-US" sz="2400" kern="100" dirty="0" err="1">
                <a:cs typeface="Times New Roman" panose="02020603050405020304" pitchFamily="18" charset="0"/>
              </a:rPr>
              <a:t>влиза</a:t>
            </a:r>
            <a:r>
              <a:rPr lang="en-US" sz="2400" kern="100" dirty="0">
                <a:cs typeface="Times New Roman" panose="02020603050405020304" pitchFamily="18" charset="0"/>
              </a:rPr>
              <a:t>, </a:t>
            </a:r>
            <a:r>
              <a:rPr lang="en-US" sz="2400" kern="100" dirty="0" err="1">
                <a:cs typeface="Times New Roman" panose="02020603050405020304" pitchFamily="18" charset="0"/>
              </a:rPr>
              <a:t>да</a:t>
            </a:r>
            <a:r>
              <a:rPr lang="en-US" sz="2400" kern="100" dirty="0">
                <a:cs typeface="Times New Roman" panose="02020603050405020304" pitchFamily="18" charset="0"/>
              </a:rPr>
              <a:t> </a:t>
            </a:r>
            <a:r>
              <a:rPr lang="en-US" sz="2400" kern="100" dirty="0" err="1">
                <a:cs typeface="Times New Roman" panose="02020603050405020304" pitchFamily="18" charset="0"/>
              </a:rPr>
              <a:t>преминава</a:t>
            </a:r>
            <a:r>
              <a:rPr lang="en-US" sz="2400" kern="100" dirty="0">
                <a:cs typeface="Times New Roman" panose="02020603050405020304" pitchFamily="18" charset="0"/>
              </a:rPr>
              <a:t> </a:t>
            </a:r>
            <a:r>
              <a:rPr lang="en-US" sz="2400" kern="100" dirty="0" err="1">
                <a:cs typeface="Times New Roman" panose="02020603050405020304" pitchFamily="18" charset="0"/>
              </a:rPr>
              <a:t>транзитно</a:t>
            </a:r>
            <a:r>
              <a:rPr lang="en-US" sz="2400" kern="100" dirty="0">
                <a:cs typeface="Times New Roman" panose="02020603050405020304" pitchFamily="18" charset="0"/>
              </a:rPr>
              <a:t> </a:t>
            </a:r>
            <a:r>
              <a:rPr lang="en-US" sz="2400" kern="100" dirty="0" err="1">
                <a:cs typeface="Times New Roman" panose="02020603050405020304" pitchFamily="18" charset="0"/>
              </a:rPr>
              <a:t>през</a:t>
            </a:r>
            <a:r>
              <a:rPr lang="en-US" sz="2400" kern="100" dirty="0">
                <a:cs typeface="Times New Roman" panose="02020603050405020304" pitchFamily="18" charset="0"/>
              </a:rPr>
              <a:t> </a:t>
            </a:r>
            <a:r>
              <a:rPr lang="en-US" sz="2400" kern="100" dirty="0" err="1">
                <a:cs typeface="Times New Roman" panose="02020603050405020304" pitchFamily="18" charset="0"/>
              </a:rPr>
              <a:t>или</a:t>
            </a:r>
            <a:r>
              <a:rPr lang="en-US" sz="2400" kern="100" dirty="0">
                <a:cs typeface="Times New Roman" panose="02020603050405020304" pitchFamily="18" charset="0"/>
              </a:rPr>
              <a:t> </a:t>
            </a:r>
            <a:r>
              <a:rPr lang="en-US" sz="2400" kern="100" dirty="0" err="1">
                <a:cs typeface="Times New Roman" panose="02020603050405020304" pitchFamily="18" charset="0"/>
              </a:rPr>
              <a:t>да</a:t>
            </a:r>
            <a:r>
              <a:rPr lang="en-US" sz="2400" kern="100" dirty="0">
                <a:cs typeface="Times New Roman" panose="02020603050405020304" pitchFamily="18" charset="0"/>
              </a:rPr>
              <a:t> </a:t>
            </a:r>
            <a:r>
              <a:rPr lang="en-US" sz="2400" kern="100" dirty="0" err="1">
                <a:cs typeface="Times New Roman" panose="02020603050405020304" pitchFamily="18" charset="0"/>
              </a:rPr>
              <a:t>пребивава</a:t>
            </a:r>
            <a:r>
              <a:rPr lang="en-US" sz="2400" kern="100" dirty="0">
                <a:cs typeface="Times New Roman" panose="02020603050405020304" pitchFamily="18" charset="0"/>
              </a:rPr>
              <a:t> на </a:t>
            </a:r>
            <a:r>
              <a:rPr lang="en-US" sz="2400" kern="100" dirty="0" err="1">
                <a:cs typeface="Times New Roman" panose="02020603050405020304" pitchFamily="18" charset="0"/>
              </a:rPr>
              <a:t>територията</a:t>
            </a:r>
            <a:r>
              <a:rPr lang="en-US" sz="2400" kern="100" dirty="0">
                <a:cs typeface="Times New Roman" panose="02020603050405020304" pitchFamily="18" charset="0"/>
              </a:rPr>
              <a:t> на </a:t>
            </a:r>
            <a:r>
              <a:rPr lang="en-US" sz="2400" kern="100" dirty="0" err="1">
                <a:cs typeface="Times New Roman" panose="02020603050405020304" pitchFamily="18" charset="0"/>
              </a:rPr>
              <a:t>държава</a:t>
            </a:r>
            <a:r>
              <a:rPr lang="en-US" sz="2400" kern="100" dirty="0">
                <a:cs typeface="Times New Roman" panose="02020603050405020304" pitchFamily="18" charset="0"/>
              </a:rPr>
              <a:t> </a:t>
            </a:r>
            <a:r>
              <a:rPr lang="en-US" sz="2400" kern="100" dirty="0" err="1">
                <a:cs typeface="Times New Roman" panose="02020603050405020304" pitchFamily="18" charset="0"/>
              </a:rPr>
              <a:t>членка</a:t>
            </a:r>
            <a:r>
              <a:rPr lang="en-US" sz="2400" kern="100" dirty="0">
                <a:cs typeface="Times New Roman" panose="02020603050405020304" pitchFamily="18" charset="0"/>
              </a:rPr>
              <a:t> в </a:t>
            </a:r>
            <a:r>
              <a:rPr lang="en-US" sz="2400" kern="100" dirty="0" err="1">
                <a:cs typeface="Times New Roman" panose="02020603050405020304" pitchFamily="18" charset="0"/>
              </a:rPr>
              <a:t>нарушение</a:t>
            </a:r>
            <a:r>
              <a:rPr lang="en-US" sz="2400" kern="100" dirty="0">
                <a:cs typeface="Times New Roman" panose="02020603050405020304" pitchFamily="18" charset="0"/>
              </a:rPr>
              <a:t> на </a:t>
            </a:r>
            <a:r>
              <a:rPr lang="en-US" sz="2400" kern="100" dirty="0" err="1">
                <a:cs typeface="Times New Roman" panose="02020603050405020304" pitchFamily="18" charset="0"/>
              </a:rPr>
              <a:t>законите</a:t>
            </a:r>
            <a:r>
              <a:rPr lang="en-US" sz="2400" kern="100" dirty="0">
                <a:cs typeface="Times New Roman" panose="02020603050405020304" pitchFamily="18" charset="0"/>
              </a:rPr>
              <a:t> на </a:t>
            </a:r>
            <a:r>
              <a:rPr lang="en-US" sz="2400" kern="100" dirty="0" err="1">
                <a:cs typeface="Times New Roman" panose="02020603050405020304" pitchFamily="18" charset="0"/>
              </a:rPr>
              <a:t>съответната</a:t>
            </a:r>
            <a:r>
              <a:rPr lang="en-US" sz="2400" kern="100" dirty="0">
                <a:cs typeface="Times New Roman" panose="02020603050405020304" pitchFamily="18" charset="0"/>
              </a:rPr>
              <a:t> </a:t>
            </a:r>
            <a:r>
              <a:rPr lang="en-US" sz="2400" kern="100" dirty="0" err="1">
                <a:cs typeface="Times New Roman" panose="02020603050405020304" pitchFamily="18" charset="0"/>
              </a:rPr>
              <a:t>държава</a:t>
            </a:r>
            <a:r>
              <a:rPr lang="en-US" sz="2400" kern="100" dirty="0">
                <a:cs typeface="Times New Roman" panose="02020603050405020304" pitchFamily="18" charset="0"/>
              </a:rPr>
              <a:t> </a:t>
            </a:r>
            <a:r>
              <a:rPr lang="en-US" sz="2400" kern="100" dirty="0" err="1">
                <a:cs typeface="Times New Roman" panose="02020603050405020304" pitchFamily="18" charset="0"/>
              </a:rPr>
              <a:t>относно</a:t>
            </a:r>
            <a:r>
              <a:rPr lang="en-US" sz="2400" kern="100" dirty="0">
                <a:cs typeface="Times New Roman" panose="02020603050405020304" pitchFamily="18" charset="0"/>
              </a:rPr>
              <a:t> </a:t>
            </a:r>
            <a:r>
              <a:rPr lang="en-US" sz="2400" kern="100" dirty="0" err="1">
                <a:cs typeface="Times New Roman" panose="02020603050405020304" pitchFamily="18" charset="0"/>
              </a:rPr>
              <a:t>влизането</a:t>
            </a:r>
            <a:r>
              <a:rPr lang="en-US" sz="2400" kern="100" dirty="0">
                <a:cs typeface="Times New Roman" panose="02020603050405020304" pitchFamily="18" charset="0"/>
              </a:rPr>
              <a:t> </a:t>
            </a:r>
            <a:r>
              <a:rPr lang="en-US" sz="2400" kern="100" dirty="0" err="1">
                <a:cs typeface="Times New Roman" panose="02020603050405020304" pitchFamily="18" charset="0"/>
              </a:rPr>
              <a:t>или</a:t>
            </a:r>
            <a:r>
              <a:rPr lang="en-US" sz="2400" kern="100" dirty="0">
                <a:cs typeface="Times New Roman" panose="02020603050405020304" pitchFamily="18" charset="0"/>
              </a:rPr>
              <a:t> </a:t>
            </a:r>
            <a:r>
              <a:rPr lang="en-US" sz="2400" kern="100" dirty="0" err="1">
                <a:cs typeface="Times New Roman" panose="02020603050405020304" pitchFamily="18" charset="0"/>
              </a:rPr>
              <a:t>транзитното</a:t>
            </a:r>
            <a:r>
              <a:rPr lang="en-US" sz="2400" kern="100" dirty="0">
                <a:cs typeface="Times New Roman" panose="02020603050405020304" pitchFamily="18" charset="0"/>
              </a:rPr>
              <a:t> </a:t>
            </a:r>
            <a:r>
              <a:rPr lang="en-US" sz="2400" kern="100" dirty="0" err="1">
                <a:cs typeface="Times New Roman" panose="02020603050405020304" pitchFamily="18" charset="0"/>
              </a:rPr>
              <a:t>преминаване</a:t>
            </a:r>
            <a:r>
              <a:rPr lang="en-US" sz="2400" kern="100" dirty="0">
                <a:cs typeface="Times New Roman" panose="02020603050405020304" pitchFamily="18" charset="0"/>
              </a:rPr>
              <a:t> на </a:t>
            </a:r>
            <a:r>
              <a:rPr lang="en-US" sz="2400" kern="100" dirty="0" err="1">
                <a:cs typeface="Times New Roman" panose="02020603050405020304" pitchFamily="18" charset="0"/>
              </a:rPr>
              <a:t>чужденци</a:t>
            </a:r>
            <a:r>
              <a:rPr lang="bg-BG" sz="2400" kern="100" dirty="0">
                <a:cs typeface="Times New Roman" panose="02020603050405020304" pitchFamily="18" charset="0"/>
              </a:rPr>
              <a:t>.</a:t>
            </a:r>
          </a:p>
          <a:p>
            <a:pPr marL="0" indent="0" algn="just">
              <a:buNone/>
            </a:pPr>
            <a:endParaRPr lang="bg-BG" sz="2400" kern="100" dirty="0">
              <a:cs typeface="Times New Roman" panose="02020603050405020304" pitchFamily="18" charset="0"/>
            </a:endParaRPr>
          </a:p>
          <a:p>
            <a:pPr marL="0" indent="0" algn="just">
              <a:buNone/>
            </a:pPr>
            <a:r>
              <a:rPr lang="en-US" sz="2400" kern="100" dirty="0" err="1">
                <a:cs typeface="Times New Roman" panose="02020603050405020304" pitchFamily="18" charset="0"/>
              </a:rPr>
              <a:t>Въпреки</a:t>
            </a:r>
            <a:r>
              <a:rPr lang="en-US" sz="2400" kern="100" dirty="0">
                <a:cs typeface="Times New Roman" panose="02020603050405020304" pitchFamily="18" charset="0"/>
              </a:rPr>
              <a:t> </a:t>
            </a:r>
            <a:r>
              <a:rPr lang="en-US" sz="2400" kern="100" dirty="0" err="1">
                <a:cs typeface="Times New Roman" panose="02020603050405020304" pitchFamily="18" charset="0"/>
              </a:rPr>
              <a:t>това</a:t>
            </a:r>
            <a:r>
              <a:rPr lang="en-US" sz="2400" kern="100" dirty="0">
                <a:cs typeface="Times New Roman" panose="02020603050405020304" pitchFamily="18" charset="0"/>
              </a:rPr>
              <a:t> </a:t>
            </a:r>
            <a:r>
              <a:rPr lang="en-US" sz="2400" kern="100" dirty="0" err="1">
                <a:cs typeface="Times New Roman" panose="02020603050405020304" pitchFamily="18" charset="0"/>
              </a:rPr>
              <a:t>членки</a:t>
            </a:r>
            <a:r>
              <a:rPr lang="en-US" sz="2400" kern="100" dirty="0">
                <a:cs typeface="Times New Roman" panose="02020603050405020304" pitchFamily="18" charset="0"/>
              </a:rPr>
              <a:t> на ЕС </a:t>
            </a:r>
            <a:r>
              <a:rPr lang="en-US" sz="2400" kern="100" dirty="0" err="1">
                <a:cs typeface="Times New Roman" panose="02020603050405020304" pitchFamily="18" charset="0"/>
              </a:rPr>
              <a:t>могат</a:t>
            </a:r>
            <a:r>
              <a:rPr lang="en-US" sz="2400" kern="100" dirty="0">
                <a:cs typeface="Times New Roman" panose="02020603050405020304" pitchFamily="18" charset="0"/>
              </a:rPr>
              <a:t> </a:t>
            </a:r>
            <a:r>
              <a:rPr lang="en-US" sz="2400" kern="100" dirty="0" err="1">
                <a:cs typeface="Times New Roman" panose="02020603050405020304" pitchFamily="18" charset="0"/>
              </a:rPr>
              <a:t>да</a:t>
            </a:r>
            <a:r>
              <a:rPr lang="en-US" sz="2400" kern="100" dirty="0">
                <a:cs typeface="Times New Roman" panose="02020603050405020304" pitchFamily="18" charset="0"/>
              </a:rPr>
              <a:t> </a:t>
            </a:r>
            <a:r>
              <a:rPr lang="en-US" sz="2400" kern="100" dirty="0" err="1">
                <a:cs typeface="Times New Roman" panose="02020603050405020304" pitchFamily="18" charset="0"/>
              </a:rPr>
              <a:t>преценят</a:t>
            </a:r>
            <a:r>
              <a:rPr lang="en-US" sz="2400" kern="100" dirty="0">
                <a:cs typeface="Times New Roman" panose="02020603050405020304" pitchFamily="18" charset="0"/>
              </a:rPr>
              <a:t> </a:t>
            </a:r>
            <a:r>
              <a:rPr lang="en-US" sz="2400" kern="100" dirty="0" err="1">
                <a:cs typeface="Times New Roman" panose="02020603050405020304" pitchFamily="18" charset="0"/>
              </a:rPr>
              <a:t>да</a:t>
            </a:r>
            <a:r>
              <a:rPr lang="en-US" sz="2400" kern="100" dirty="0">
                <a:cs typeface="Times New Roman" panose="02020603050405020304" pitchFamily="18" charset="0"/>
              </a:rPr>
              <a:t> </a:t>
            </a:r>
            <a:r>
              <a:rPr lang="en-US" sz="2400" kern="100" dirty="0" err="1">
                <a:cs typeface="Times New Roman" panose="02020603050405020304" pitchFamily="18" charset="0"/>
              </a:rPr>
              <a:t>не</a:t>
            </a:r>
            <a:r>
              <a:rPr lang="en-US" sz="2400" kern="100" dirty="0">
                <a:cs typeface="Times New Roman" panose="02020603050405020304" pitchFamily="18" charset="0"/>
              </a:rPr>
              <a:t> </a:t>
            </a:r>
            <a:r>
              <a:rPr lang="en-US" sz="2400" kern="100" dirty="0" err="1">
                <a:cs typeface="Times New Roman" panose="02020603050405020304" pitchFamily="18" charset="0"/>
              </a:rPr>
              <a:t>налагат</a:t>
            </a:r>
            <a:r>
              <a:rPr lang="en-US" sz="2400" kern="100" dirty="0">
                <a:cs typeface="Times New Roman" panose="02020603050405020304" pitchFamily="18" charset="0"/>
              </a:rPr>
              <a:t> </a:t>
            </a:r>
            <a:r>
              <a:rPr lang="en-US" sz="2400" kern="100" dirty="0" err="1">
                <a:cs typeface="Times New Roman" panose="02020603050405020304" pitchFamily="18" charset="0"/>
              </a:rPr>
              <a:t>санкции</a:t>
            </a:r>
            <a:r>
              <a:rPr lang="en-US" sz="2400" kern="100" dirty="0">
                <a:cs typeface="Times New Roman" panose="02020603050405020304" pitchFamily="18" charset="0"/>
              </a:rPr>
              <a:t> на </a:t>
            </a:r>
            <a:r>
              <a:rPr lang="en-US" sz="2400" kern="100" dirty="0" err="1">
                <a:cs typeface="Times New Roman" panose="02020603050405020304" pitchFamily="18" charset="0"/>
              </a:rPr>
              <a:t>тези</a:t>
            </a:r>
            <a:r>
              <a:rPr lang="en-US" sz="2400" kern="100" dirty="0">
                <a:cs typeface="Times New Roman" panose="02020603050405020304" pitchFamily="18" charset="0"/>
              </a:rPr>
              <a:t>, </a:t>
            </a:r>
            <a:r>
              <a:rPr lang="en-US" sz="2400" kern="100" dirty="0" err="1">
                <a:cs typeface="Times New Roman" panose="02020603050405020304" pitchFamily="18" charset="0"/>
              </a:rPr>
              <a:t>които</a:t>
            </a:r>
            <a:r>
              <a:rPr lang="en-US" sz="2400" kern="100" dirty="0">
                <a:cs typeface="Times New Roman" panose="02020603050405020304" pitchFamily="18" charset="0"/>
              </a:rPr>
              <a:t> </a:t>
            </a:r>
            <a:r>
              <a:rPr lang="en-US" sz="2400" kern="100" dirty="0" err="1">
                <a:cs typeface="Times New Roman" panose="02020603050405020304" pitchFamily="18" charset="0"/>
              </a:rPr>
              <a:t>подпомагат</a:t>
            </a:r>
            <a:r>
              <a:rPr lang="en-US" sz="2400" kern="100" dirty="0">
                <a:cs typeface="Times New Roman" panose="02020603050405020304" pitchFamily="18" charset="0"/>
              </a:rPr>
              <a:t> </a:t>
            </a:r>
            <a:r>
              <a:rPr lang="en-US" sz="2400" kern="100" dirty="0" err="1">
                <a:cs typeface="Times New Roman" panose="02020603050405020304" pitchFamily="18" charset="0"/>
              </a:rPr>
              <a:t>незаконното</a:t>
            </a:r>
            <a:r>
              <a:rPr lang="en-US" sz="2400" kern="100" dirty="0">
                <a:cs typeface="Times New Roman" panose="02020603050405020304" pitchFamily="18" charset="0"/>
              </a:rPr>
              <a:t> </a:t>
            </a:r>
            <a:r>
              <a:rPr lang="en-US" sz="2400" kern="100" dirty="0" err="1">
                <a:cs typeface="Times New Roman" panose="02020603050405020304" pitchFamily="18" charset="0"/>
              </a:rPr>
              <a:t>влизане</a:t>
            </a:r>
            <a:r>
              <a:rPr lang="en-US" sz="2400" kern="100" dirty="0">
                <a:cs typeface="Times New Roman" panose="02020603050405020304" pitchFamily="18" charset="0"/>
              </a:rPr>
              <a:t> </a:t>
            </a:r>
            <a:r>
              <a:rPr lang="en-US" sz="2400" kern="100" dirty="0" err="1">
                <a:cs typeface="Times New Roman" panose="02020603050405020304" pitchFamily="18" charset="0"/>
              </a:rPr>
              <a:t>или</a:t>
            </a:r>
            <a:r>
              <a:rPr lang="en-US" sz="2400" kern="100" dirty="0">
                <a:cs typeface="Times New Roman" panose="02020603050405020304" pitchFamily="18" charset="0"/>
              </a:rPr>
              <a:t> </a:t>
            </a:r>
            <a:r>
              <a:rPr lang="en-US" sz="2400" kern="100" dirty="0" err="1">
                <a:cs typeface="Times New Roman" panose="02020603050405020304" pitchFamily="18" charset="0"/>
              </a:rPr>
              <a:t>транзитно</a:t>
            </a:r>
            <a:r>
              <a:rPr lang="en-US" sz="2400" kern="100" dirty="0">
                <a:cs typeface="Times New Roman" panose="02020603050405020304" pitchFamily="18" charset="0"/>
              </a:rPr>
              <a:t> </a:t>
            </a:r>
            <a:r>
              <a:rPr lang="en-US" sz="2400" kern="100" dirty="0" err="1">
                <a:cs typeface="Times New Roman" panose="02020603050405020304" pitchFamily="18" charset="0"/>
              </a:rPr>
              <a:t>преминаване</a:t>
            </a:r>
            <a:r>
              <a:rPr lang="en-US" sz="2400" kern="100" dirty="0">
                <a:cs typeface="Times New Roman" panose="02020603050405020304" pitchFamily="18" charset="0"/>
              </a:rPr>
              <a:t> по </a:t>
            </a:r>
            <a:r>
              <a:rPr lang="en-US" sz="2400" kern="100" dirty="0" err="1">
                <a:cs typeface="Times New Roman" panose="02020603050405020304" pitchFamily="18" charset="0"/>
              </a:rPr>
              <a:t>хуманитарни</a:t>
            </a:r>
            <a:r>
              <a:rPr lang="en-US" sz="2400" kern="100" dirty="0">
                <a:cs typeface="Times New Roman" panose="02020603050405020304" pitchFamily="18" charset="0"/>
              </a:rPr>
              <a:t> </a:t>
            </a:r>
            <a:r>
              <a:rPr lang="en-US" sz="2400" kern="100" dirty="0" err="1">
                <a:cs typeface="Times New Roman" panose="02020603050405020304" pitchFamily="18" charset="0"/>
              </a:rPr>
              <a:t>причини</a:t>
            </a:r>
            <a:r>
              <a:rPr lang="bg-BG" sz="2400" kern="100" dirty="0">
                <a:cs typeface="Times New Roman" panose="02020603050405020304" pitchFamily="18" charset="0"/>
              </a:rPr>
              <a:t>.</a:t>
            </a:r>
            <a:endParaRPr lang="en-NL" sz="2400" kern="100" dirty="0">
              <a:cs typeface="Times New Roman" panose="02020603050405020304" pitchFamily="18" charset="0"/>
            </a:endParaRPr>
          </a:p>
        </p:txBody>
      </p:sp>
      <p:sp>
        <p:nvSpPr>
          <p:cNvPr id="4" name="Footer Placeholder 3">
            <a:extLst>
              <a:ext uri="{FF2B5EF4-FFF2-40B4-BE49-F238E27FC236}">
                <a16:creationId xmlns:a16="http://schemas.microsoft.com/office/drawing/2014/main" id="{D22F97CE-A589-B307-7A2B-ACB6F8A2A4BE}"/>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2395577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8D8B6-5971-A187-7149-CE26E2D32AB6}"/>
              </a:ext>
            </a:extLst>
          </p:cNvPr>
          <p:cNvSpPr>
            <a:spLocks noGrp="1"/>
          </p:cNvSpPr>
          <p:nvPr>
            <p:ph type="title"/>
          </p:nvPr>
        </p:nvSpPr>
        <p:spPr/>
        <p:txBody>
          <a:bodyPr>
            <a:normAutofit/>
          </a:bodyPr>
          <a:lstStyle/>
          <a:p>
            <a:r>
              <a:rPr lang="bg-BG" sz="2800" b="1" dirty="0">
                <a:latin typeface="+mn-lt"/>
              </a:rPr>
              <a:t>ТРАФИК НА ХОРА</a:t>
            </a:r>
            <a:endParaRPr lang="en-NL" sz="2800" b="1" dirty="0">
              <a:latin typeface="+mn-lt"/>
            </a:endParaRPr>
          </a:p>
        </p:txBody>
      </p:sp>
      <p:sp>
        <p:nvSpPr>
          <p:cNvPr id="3" name="Content Placeholder 2">
            <a:extLst>
              <a:ext uri="{FF2B5EF4-FFF2-40B4-BE49-F238E27FC236}">
                <a16:creationId xmlns:a16="http://schemas.microsoft.com/office/drawing/2014/main" id="{4EF96BFD-CABE-2B4F-F1E0-7575912A937A}"/>
              </a:ext>
            </a:extLst>
          </p:cNvPr>
          <p:cNvSpPr>
            <a:spLocks noGrp="1"/>
          </p:cNvSpPr>
          <p:nvPr>
            <p:ph idx="1"/>
          </p:nvPr>
        </p:nvSpPr>
        <p:spPr>
          <a:xfrm>
            <a:off x="755576" y="1772816"/>
            <a:ext cx="7886700" cy="4351338"/>
          </a:xfrm>
        </p:spPr>
        <p:txBody>
          <a:bodyPr>
            <a:noAutofit/>
          </a:bodyPr>
          <a:lstStyle/>
          <a:p>
            <a:pPr marL="0" indent="0" algn="just">
              <a:buNone/>
            </a:pPr>
            <a:r>
              <a:rPr lang="bg-BG" sz="2000" b="1" kern="100" dirty="0">
                <a:cs typeface="Times New Roman" panose="02020603050405020304" pitchFamily="18" charset="0"/>
              </a:rPr>
              <a:t>Трафикът на хора </a:t>
            </a:r>
            <a:r>
              <a:rPr lang="bg-BG" sz="2000" kern="100" dirty="0">
                <a:cs typeface="Times New Roman" panose="02020603050405020304" pitchFamily="18" charset="0"/>
              </a:rPr>
              <a:t>е определен в член 3 от Протокола за предотвратяване, пресичане и наказване Трафик на хора, особено жени и деца, допълващ същата конвенция, като: </a:t>
            </a:r>
            <a:r>
              <a:rPr lang="bg-BG" sz="2000" b="1" kern="100" dirty="0">
                <a:cs typeface="Times New Roman" panose="02020603050405020304" pitchFamily="18" charset="0"/>
              </a:rPr>
              <a:t>„набирането, транспортирането, прехвърлянето, укриването или приемането на лица чрез заплаха или използване на сила или други форми на принуда, отвличане, измама, злоупотреба с власт или на уязвимо положение или на даване или получаване на плащания или облаги за постигане на съгласие на лице, което има контрол над друго лице, с цел експлоатация. Експлоатация включва най-малко експлоатацията на проституцията на други лица или други форми на сексуално насилие, принудителен труд или услуги, робство или практики, подобни на робство, принудително подчинение или отнемане на органите. </a:t>
            </a:r>
            <a:endParaRPr lang="en-NL" sz="2000" b="1" kern="100" dirty="0">
              <a:cs typeface="Times New Roman" panose="02020603050405020304" pitchFamily="18" charset="0"/>
            </a:endParaRPr>
          </a:p>
        </p:txBody>
      </p:sp>
      <p:sp>
        <p:nvSpPr>
          <p:cNvPr id="4" name="Footer Placeholder 3">
            <a:extLst>
              <a:ext uri="{FF2B5EF4-FFF2-40B4-BE49-F238E27FC236}">
                <a16:creationId xmlns:a16="http://schemas.microsoft.com/office/drawing/2014/main" id="{F0C08992-1FDB-560D-C2B4-60419FE41B26}"/>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3271735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FDB4-455C-56B8-4881-0B024A76B164}"/>
              </a:ext>
            </a:extLst>
          </p:cNvPr>
          <p:cNvSpPr>
            <a:spLocks noGrp="1"/>
          </p:cNvSpPr>
          <p:nvPr>
            <p:ph type="title"/>
          </p:nvPr>
        </p:nvSpPr>
        <p:spPr/>
        <p:txBody>
          <a:bodyPr>
            <a:normAutofit/>
          </a:bodyPr>
          <a:lstStyle/>
          <a:p>
            <a:r>
              <a:rPr lang="bg-BG" sz="2800" b="1" dirty="0">
                <a:latin typeface="+mn-lt"/>
              </a:rPr>
              <a:t>ТРАФИК НА ХОРА</a:t>
            </a:r>
            <a:endParaRPr lang="en-NL" sz="2800" b="1" dirty="0">
              <a:latin typeface="+mn-lt"/>
            </a:endParaRPr>
          </a:p>
        </p:txBody>
      </p:sp>
      <p:sp>
        <p:nvSpPr>
          <p:cNvPr id="3" name="Content Placeholder 2">
            <a:extLst>
              <a:ext uri="{FF2B5EF4-FFF2-40B4-BE49-F238E27FC236}">
                <a16:creationId xmlns:a16="http://schemas.microsoft.com/office/drawing/2014/main" id="{F1C3A5E0-F679-2B4B-3800-DFAA6D34EA22}"/>
              </a:ext>
            </a:extLst>
          </p:cNvPr>
          <p:cNvSpPr>
            <a:spLocks noGrp="1"/>
          </p:cNvSpPr>
          <p:nvPr>
            <p:ph idx="1"/>
          </p:nvPr>
        </p:nvSpPr>
        <p:spPr/>
        <p:txBody>
          <a:bodyPr>
            <a:noAutofit/>
          </a:bodyPr>
          <a:lstStyle/>
          <a:p>
            <a:pPr marL="0" indent="0" algn="just">
              <a:buNone/>
            </a:pPr>
            <a:r>
              <a:rPr lang="bg-BG" sz="2400" kern="100" dirty="0">
                <a:cs typeface="Times New Roman" panose="02020603050405020304" pitchFamily="18" charset="0"/>
              </a:rPr>
              <a:t>Протоколът на ООН за предотвратяване, потискане и наказване на трафика на хора, така нареченият Протокол от Палермо, е основният правен инструмент в света за борба с трафика на хора. Това е първият правно обвързващ инструмент с международно призната дефиниция за трафик на хора.</a:t>
            </a:r>
          </a:p>
          <a:p>
            <a:pPr marL="0" indent="0" algn="just">
              <a:buNone/>
            </a:pPr>
            <a:r>
              <a:rPr lang="bg-BG" sz="2400" kern="100" dirty="0">
                <a:cs typeface="Times New Roman" panose="02020603050405020304" pitchFamily="18" charset="0"/>
              </a:rPr>
              <a:t>Трафикът на хора е престъпление и тежко нарушаване на правата на човека. Той е едновременно нарушаване на човешките права и личната неприкосновеност на жертвата, както и сериозна, често организирана престъпност, която застрашава държавата и върховенството на закона. </a:t>
            </a:r>
            <a:endParaRPr lang="en-NL" sz="2400" kern="100" dirty="0">
              <a:cs typeface="Times New Roman" panose="02020603050405020304" pitchFamily="18" charset="0"/>
            </a:endParaRPr>
          </a:p>
        </p:txBody>
      </p:sp>
      <p:sp>
        <p:nvSpPr>
          <p:cNvPr id="4" name="Footer Placeholder 3">
            <a:extLst>
              <a:ext uri="{FF2B5EF4-FFF2-40B4-BE49-F238E27FC236}">
                <a16:creationId xmlns:a16="http://schemas.microsoft.com/office/drawing/2014/main" id="{990B5098-4574-5F5B-70D6-58F36A5E6993}"/>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2133290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D87C0-B6DB-56A9-29F3-3F238F297F0A}"/>
              </a:ext>
            </a:extLst>
          </p:cNvPr>
          <p:cNvSpPr>
            <a:spLocks noGrp="1"/>
          </p:cNvSpPr>
          <p:nvPr>
            <p:ph type="title"/>
          </p:nvPr>
        </p:nvSpPr>
        <p:spPr/>
        <p:txBody>
          <a:bodyPr>
            <a:normAutofit/>
          </a:bodyPr>
          <a:lstStyle/>
          <a:p>
            <a:r>
              <a:rPr lang="bg-BG" sz="2800" b="1" dirty="0">
                <a:latin typeface="+mn-lt"/>
              </a:rPr>
              <a:t>РАЗЛИКИ В ДВЕТЕ ПРЕСТЪПЛЕНИЯ</a:t>
            </a:r>
            <a:endParaRPr lang="en-NL" sz="2800" b="1" dirty="0">
              <a:latin typeface="+mn-lt"/>
            </a:endParaRPr>
          </a:p>
        </p:txBody>
      </p:sp>
      <p:sp>
        <p:nvSpPr>
          <p:cNvPr id="3" name="Content Placeholder 2">
            <a:extLst>
              <a:ext uri="{FF2B5EF4-FFF2-40B4-BE49-F238E27FC236}">
                <a16:creationId xmlns:a16="http://schemas.microsoft.com/office/drawing/2014/main" id="{880709CB-9BA3-1272-9B68-6F151C670834}"/>
              </a:ext>
            </a:extLst>
          </p:cNvPr>
          <p:cNvSpPr>
            <a:spLocks noGrp="1"/>
          </p:cNvSpPr>
          <p:nvPr>
            <p:ph idx="1"/>
          </p:nvPr>
        </p:nvSpPr>
        <p:spPr/>
        <p:txBody>
          <a:bodyPr>
            <a:normAutofit fontScale="92500"/>
          </a:bodyPr>
          <a:lstStyle/>
          <a:p>
            <a:pPr marL="0" indent="0" algn="just">
              <a:buNone/>
            </a:pPr>
            <a:r>
              <a:rPr lang="bg-BG" sz="2600" b="1" kern="100" dirty="0">
                <a:cs typeface="Times New Roman" panose="02020603050405020304" pitchFamily="18" charset="0"/>
              </a:rPr>
              <a:t>Трафикът и контрабандата/каналджийството са две престъпления от много различно естество. </a:t>
            </a:r>
          </a:p>
          <a:p>
            <a:pPr marL="0" indent="0" algn="just">
              <a:buNone/>
            </a:pPr>
            <a:r>
              <a:rPr lang="bg-BG" sz="2400" kern="100" dirty="0">
                <a:cs typeface="Times New Roman" panose="02020603050405020304" pitchFamily="18" charset="0"/>
              </a:rPr>
              <a:t>Каналджиите на мигранти експлоатират хората с цел печалба и нарушават човешките им права. Те улесняват незаконното миграционно пътуване на хората, като по този начин извършват престъпление срещу държавата на влизане, а не срещу човек. Макар да се признава, че в някои случаи те злоупотребят със ситуацията, за да спечелят допълнителни печалби за себе си или да нарушат човешките права на мигранта, разликата е, че по същество контрабандистът предоставя услуга, която се изисква от мигрант или бежанец, при липса на алтернативи за безопасно и редовно пътуване. Така че, каналджийството и трафикът не трябва да се бъркат.</a:t>
            </a:r>
            <a:endParaRPr lang="en-NL" sz="2400" kern="100" dirty="0">
              <a:cs typeface="Times New Roman" panose="02020603050405020304" pitchFamily="18" charset="0"/>
            </a:endParaRPr>
          </a:p>
          <a:p>
            <a:endParaRPr lang="en-NL" dirty="0"/>
          </a:p>
        </p:txBody>
      </p:sp>
      <p:sp>
        <p:nvSpPr>
          <p:cNvPr id="4" name="Footer Placeholder 3">
            <a:extLst>
              <a:ext uri="{FF2B5EF4-FFF2-40B4-BE49-F238E27FC236}">
                <a16:creationId xmlns:a16="http://schemas.microsoft.com/office/drawing/2014/main" id="{6C82A2CB-FD24-0D71-5BED-B48FA99D49B9}"/>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2992222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A387-65EB-14EF-0F60-556D085B7983}"/>
              </a:ext>
            </a:extLst>
          </p:cNvPr>
          <p:cNvSpPr>
            <a:spLocks noGrp="1"/>
          </p:cNvSpPr>
          <p:nvPr>
            <p:ph type="title"/>
          </p:nvPr>
        </p:nvSpPr>
        <p:spPr/>
        <p:txBody>
          <a:bodyPr>
            <a:noAutofit/>
          </a:bodyPr>
          <a:lstStyle/>
          <a:p>
            <a:r>
              <a:rPr lang="bg-BG" sz="2800" b="1" dirty="0">
                <a:latin typeface="+mn-lt"/>
              </a:rPr>
              <a:t>ПОЛИТИКИ И ТЕНДЕНЦИИ В </a:t>
            </a:r>
            <a:br>
              <a:rPr lang="en-US" sz="2800" b="1" dirty="0">
                <a:latin typeface="+mn-lt"/>
              </a:rPr>
            </a:br>
            <a:r>
              <a:rPr lang="bg-BG" sz="2800" b="1" dirty="0">
                <a:latin typeface="+mn-lt"/>
              </a:rPr>
              <a:t>МИГРАЦИОННИТЕ ПОТОЦИ</a:t>
            </a:r>
            <a:endParaRPr lang="en-NL" sz="2800" b="1" dirty="0">
              <a:latin typeface="+mn-lt"/>
            </a:endParaRPr>
          </a:p>
        </p:txBody>
      </p:sp>
      <p:sp>
        <p:nvSpPr>
          <p:cNvPr id="3" name="Content Placeholder 2">
            <a:extLst>
              <a:ext uri="{FF2B5EF4-FFF2-40B4-BE49-F238E27FC236}">
                <a16:creationId xmlns:a16="http://schemas.microsoft.com/office/drawing/2014/main" id="{E75A9368-C894-7E4F-08B4-8C01F749077C}"/>
              </a:ext>
            </a:extLst>
          </p:cNvPr>
          <p:cNvSpPr>
            <a:spLocks noGrp="1"/>
          </p:cNvSpPr>
          <p:nvPr>
            <p:ph idx="1"/>
          </p:nvPr>
        </p:nvSpPr>
        <p:spPr/>
        <p:txBody>
          <a:bodyPr>
            <a:noAutofit/>
          </a:bodyPr>
          <a:lstStyle/>
          <a:p>
            <a:pPr marL="0" indent="0" algn="just">
              <a:buNone/>
            </a:pPr>
            <a:r>
              <a:rPr lang="bg-BG" sz="2400" b="1" kern="100" dirty="0">
                <a:cs typeface="Times New Roman" panose="02020603050405020304" pitchFamily="18" charset="0"/>
              </a:rPr>
              <a:t>Контрабандните мрежи и трафикантските мрежи -  често тясно свързани, </a:t>
            </a:r>
            <a:r>
              <a:rPr lang="bg-BG" sz="2200" kern="100" dirty="0">
                <a:cs typeface="Times New Roman" panose="02020603050405020304" pitchFamily="18" charset="0"/>
              </a:rPr>
              <a:t>като и двете се възползват от уязвимостта на хората, търсещи международна закрила или достъп до пазарите на труда в чужбина.</a:t>
            </a:r>
            <a:endParaRPr lang="en-US" sz="2200" kern="100" dirty="0">
              <a:cs typeface="Times New Roman" panose="02020603050405020304" pitchFamily="18" charset="0"/>
            </a:endParaRPr>
          </a:p>
          <a:p>
            <a:pPr marL="0" indent="0" algn="just">
              <a:buNone/>
            </a:pPr>
            <a:endParaRPr lang="bg-BG" sz="2200" kern="100" dirty="0">
              <a:cs typeface="Times New Roman" panose="02020603050405020304" pitchFamily="18" charset="0"/>
            </a:endParaRPr>
          </a:p>
          <a:p>
            <a:pPr marL="0" indent="0" algn="just">
              <a:buNone/>
            </a:pPr>
            <a:r>
              <a:rPr lang="bg-BG" sz="2400" b="1" kern="100" dirty="0">
                <a:cs typeface="Times New Roman" panose="02020603050405020304" pitchFamily="18" charset="0"/>
              </a:rPr>
              <a:t>Хората, контрабандирани, могат  да бъдат в подобни ситуации на хората, жертви на трафик</a:t>
            </a:r>
            <a:r>
              <a:rPr lang="bg-BG" sz="2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bg-BG" sz="2200" kern="100" dirty="0">
                <a:cs typeface="Times New Roman" panose="02020603050405020304" pitchFamily="18" charset="0"/>
              </a:rPr>
              <a:t>– например - без документи за самоличност, или без познание на езика на страната, в която са влезли. Такива ситуации правят хората, които са контрабандирани, по-уязвими към трафик, експлоатация и други злоупотреби - и двете престъпления се припокриват</a:t>
            </a:r>
          </a:p>
          <a:p>
            <a:pPr marL="0" indent="0">
              <a:buNone/>
            </a:pPr>
            <a:endParaRPr lang="bg-BG" sz="2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0" indent="0">
              <a:buNone/>
            </a:pPr>
            <a:endParaRPr lang="en-NL" sz="2400" dirty="0">
              <a:solidFill>
                <a:schemeClr val="tx1"/>
              </a:solidFill>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92670031-E29C-705F-50E4-3ADE8D523CDF}"/>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1754968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8630C-175B-1EA5-D64B-F2013E6F3F81}"/>
              </a:ext>
            </a:extLst>
          </p:cNvPr>
          <p:cNvSpPr>
            <a:spLocks noGrp="1"/>
          </p:cNvSpPr>
          <p:nvPr>
            <p:ph type="title"/>
          </p:nvPr>
        </p:nvSpPr>
        <p:spPr/>
        <p:txBody>
          <a:bodyPr>
            <a:normAutofit fontScale="90000"/>
          </a:bodyPr>
          <a:lstStyle/>
          <a:p>
            <a:pPr>
              <a:lnSpc>
                <a:spcPct val="107000"/>
              </a:lnSpc>
              <a:spcAft>
                <a:spcPts val="800"/>
              </a:spcAft>
            </a:pPr>
            <a:br>
              <a:rPr lang="ru-RU" sz="4000" dirty="0">
                <a:effectLst/>
                <a:ea typeface="Calibri" panose="020F0502020204030204" pitchFamily="34" charset="0"/>
                <a:cs typeface="Times New Roman" panose="02020603050405020304" pitchFamily="18" charset="0"/>
              </a:rPr>
            </a:br>
            <a:r>
              <a:rPr lang="ru-RU" sz="3100" b="1" dirty="0" err="1">
                <a:latin typeface="+mn-lt"/>
              </a:rPr>
              <a:t>КАНАЛДЖИЙСТВО</a:t>
            </a:r>
            <a:r>
              <a:rPr lang="ru-RU" sz="3100" b="1" dirty="0">
                <a:latin typeface="+mn-lt"/>
              </a:rPr>
              <a:t>, ТРАФИК </a:t>
            </a:r>
            <a:br>
              <a:rPr lang="en-US" sz="3100" b="1" dirty="0">
                <a:latin typeface="+mn-lt"/>
              </a:rPr>
            </a:br>
            <a:r>
              <a:rPr lang="ru-RU" sz="3100" b="1" dirty="0">
                <a:latin typeface="+mn-lt"/>
              </a:rPr>
              <a:t>И </a:t>
            </a:r>
            <a:r>
              <a:rPr lang="ru-RU" sz="3100" b="1" dirty="0" err="1">
                <a:latin typeface="+mn-lt"/>
              </a:rPr>
              <a:t>ВОЕННИ</a:t>
            </a:r>
            <a:r>
              <a:rPr lang="ru-RU" sz="3100" b="1" dirty="0">
                <a:latin typeface="+mn-lt"/>
              </a:rPr>
              <a:t> </a:t>
            </a:r>
            <a:r>
              <a:rPr lang="ru-RU" sz="3100" b="1" dirty="0" err="1">
                <a:latin typeface="+mn-lt"/>
              </a:rPr>
              <a:t>КОНФЛИКТИ</a:t>
            </a:r>
            <a:br>
              <a:rPr lang="en-NL" sz="4000" dirty="0">
                <a:effectLst/>
                <a:ea typeface="Calibri" panose="020F0502020204030204" pitchFamily="34" charset="0"/>
                <a:cs typeface="Times New Roman" panose="02020603050405020304" pitchFamily="18" charset="0"/>
              </a:rPr>
            </a:br>
            <a:endParaRPr lang="en-NL" dirty="0"/>
          </a:p>
        </p:txBody>
      </p:sp>
      <p:sp>
        <p:nvSpPr>
          <p:cNvPr id="3" name="Content Placeholder 2">
            <a:extLst>
              <a:ext uri="{FF2B5EF4-FFF2-40B4-BE49-F238E27FC236}">
                <a16:creationId xmlns:a16="http://schemas.microsoft.com/office/drawing/2014/main" id="{88DC78D0-2CF5-013A-7CEB-4F73F198296A}"/>
              </a:ext>
            </a:extLst>
          </p:cNvPr>
          <p:cNvSpPr>
            <a:spLocks noGrp="1"/>
          </p:cNvSpPr>
          <p:nvPr>
            <p:ph idx="1"/>
          </p:nvPr>
        </p:nvSpPr>
        <p:spPr>
          <a:xfrm>
            <a:off x="628650" y="1988840"/>
            <a:ext cx="7886700" cy="3816424"/>
          </a:xfrm>
        </p:spPr>
        <p:txBody>
          <a:bodyPr>
            <a:normAutofit/>
          </a:bodyPr>
          <a:lstStyle/>
          <a:p>
            <a:pPr marL="0" indent="0">
              <a:lnSpc>
                <a:spcPct val="107000"/>
              </a:lnSpc>
              <a:spcAft>
                <a:spcPts val="800"/>
              </a:spcAft>
              <a:buNone/>
            </a:pPr>
            <a:r>
              <a:rPr lang="bg-BG" sz="2400" b="1" kern="100" dirty="0">
                <a:cs typeface="Times New Roman" panose="02020603050405020304" pitchFamily="18" charset="0"/>
              </a:rPr>
              <a:t>Трафикът засяга различни групи в контекста на конфликт: </a:t>
            </a:r>
            <a:endParaRPr lang="en-NL" sz="2400" b="1" kern="100" dirty="0">
              <a:cs typeface="Times New Roman" panose="02020603050405020304" pitchFamily="18" charset="0"/>
            </a:endParaRPr>
          </a:p>
          <a:p>
            <a:pPr marL="342900" lvl="0" indent="-342900">
              <a:lnSpc>
                <a:spcPct val="107000"/>
              </a:lnSpc>
              <a:buFont typeface="Wingdings" panose="05000000000000000000" pitchFamily="2" charset="2"/>
              <a:buChar char=""/>
            </a:pPr>
            <a:r>
              <a:rPr lang="bg-BG" sz="2200" kern="100" dirty="0">
                <a:cs typeface="Times New Roman" panose="02020603050405020304" pitchFamily="18" charset="0"/>
              </a:rPr>
              <a:t>хората в зоните на конфликта; </a:t>
            </a:r>
            <a:endParaRPr lang="en-NL" sz="2200" kern="100" dirty="0">
              <a:cs typeface="Times New Roman" panose="02020603050405020304" pitchFamily="18" charset="0"/>
            </a:endParaRPr>
          </a:p>
          <a:p>
            <a:pPr marL="342900" lvl="0" indent="-342900">
              <a:lnSpc>
                <a:spcPct val="107000"/>
              </a:lnSpc>
              <a:buFont typeface="Wingdings" panose="05000000000000000000" pitchFamily="2" charset="2"/>
              <a:buChar char=""/>
            </a:pPr>
            <a:r>
              <a:rPr lang="bg-BG" sz="2200" kern="100" dirty="0">
                <a:cs typeface="Times New Roman" panose="02020603050405020304" pitchFamily="18" charset="0"/>
              </a:rPr>
              <a:t>вътрешно разселени лица; </a:t>
            </a:r>
            <a:endParaRPr lang="en-NL" sz="2200" kern="100" dirty="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bg-BG" sz="2200" kern="100" dirty="0">
                <a:cs typeface="Times New Roman" panose="02020603050405020304" pitchFamily="18" charset="0"/>
              </a:rPr>
              <a:t>хора, които бягат от конфликти, особено ако използват контрабандисти/каналджии; </a:t>
            </a:r>
            <a:endParaRPr lang="en-NL" sz="2200" kern="100" dirty="0">
              <a:cs typeface="Times New Roman" panose="02020603050405020304" pitchFamily="18" charset="0"/>
            </a:endParaRPr>
          </a:p>
          <a:p>
            <a:pPr marL="0" indent="0">
              <a:lnSpc>
                <a:spcPct val="107000"/>
              </a:lnSpc>
              <a:spcAft>
                <a:spcPts val="800"/>
              </a:spcAft>
              <a:buNone/>
            </a:pPr>
            <a:r>
              <a:rPr lang="en-US" sz="2200" kern="100" dirty="0">
                <a:cs typeface="Times New Roman" panose="02020603050405020304" pitchFamily="18" charset="0"/>
              </a:rPr>
              <a:t>    </a:t>
            </a:r>
            <a:r>
              <a:rPr lang="bg-BG" sz="2200" kern="100" dirty="0">
                <a:cs typeface="Times New Roman" panose="02020603050405020304" pitchFamily="18" charset="0"/>
              </a:rPr>
              <a:t>и</a:t>
            </a:r>
            <a:endParaRPr lang="en-NL" sz="2200" kern="100" dirty="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bg-BG" sz="2200" kern="100" dirty="0">
                <a:cs typeface="Times New Roman" panose="02020603050405020304" pitchFamily="18" charset="0"/>
              </a:rPr>
              <a:t>лица, които са потърсили международна закрила в чужбина.</a:t>
            </a:r>
            <a:endParaRPr lang="en-NL" sz="2200" kern="100" dirty="0">
              <a:cs typeface="Times New Roman" panose="02020603050405020304" pitchFamily="18" charset="0"/>
            </a:endParaRPr>
          </a:p>
          <a:p>
            <a:endParaRPr lang="en-NL" dirty="0"/>
          </a:p>
        </p:txBody>
      </p:sp>
      <p:sp>
        <p:nvSpPr>
          <p:cNvPr id="4" name="Footer Placeholder 3">
            <a:extLst>
              <a:ext uri="{FF2B5EF4-FFF2-40B4-BE49-F238E27FC236}">
                <a16:creationId xmlns:a16="http://schemas.microsoft.com/office/drawing/2014/main" id="{49F185F6-EE35-21CE-2F49-ABBEE01846A6}"/>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3663853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C3390-B5B6-8C62-8E9D-F3E73138C543}"/>
              </a:ext>
            </a:extLst>
          </p:cNvPr>
          <p:cNvSpPr>
            <a:spLocks noGrp="1"/>
          </p:cNvSpPr>
          <p:nvPr>
            <p:ph idx="1"/>
          </p:nvPr>
        </p:nvSpPr>
        <p:spPr/>
        <p:txBody>
          <a:bodyPr>
            <a:normAutofit/>
          </a:bodyPr>
          <a:lstStyle/>
          <a:p>
            <a:pPr marL="0" indent="0">
              <a:buNone/>
            </a:pPr>
            <a:r>
              <a:rPr lang="bg-BG" sz="2400" kern="100" dirty="0">
                <a:cs typeface="Times New Roman" panose="02020603050405020304" pitchFamily="18" charset="0"/>
              </a:rPr>
              <a:t>Ефектите от военните конфликти върху трафика на хора и уязвимостта им към трафикиране не се ограничават до самата военна битка. </a:t>
            </a:r>
          </a:p>
          <a:p>
            <a:pPr marL="0" indent="0">
              <a:buNone/>
            </a:pPr>
            <a:r>
              <a:rPr lang="bg-BG" sz="2400" kern="100" dirty="0">
                <a:cs typeface="Times New Roman" panose="02020603050405020304" pitchFamily="18" charset="0"/>
              </a:rPr>
              <a:t>Те включват случаи на:</a:t>
            </a:r>
          </a:p>
          <a:p>
            <a:pPr>
              <a:buFont typeface="Wingdings" panose="05000000000000000000" pitchFamily="2" charset="2"/>
              <a:buChar char="Ø"/>
            </a:pPr>
            <a:r>
              <a:rPr lang="bg-BG" sz="2400" kern="100" dirty="0">
                <a:cs typeface="Times New Roman" panose="02020603050405020304" pitchFamily="18" charset="0"/>
              </a:rPr>
              <a:t> експлоатация;</a:t>
            </a:r>
          </a:p>
          <a:p>
            <a:pPr>
              <a:buFont typeface="Wingdings" panose="05000000000000000000" pitchFamily="2" charset="2"/>
              <a:buChar char="Ø"/>
            </a:pPr>
            <a:r>
              <a:rPr lang="bg-BG" sz="2400" kern="100" dirty="0">
                <a:cs typeface="Times New Roman" panose="02020603050405020304" pitchFamily="18" charset="0"/>
              </a:rPr>
              <a:t> принудителни бракове; </a:t>
            </a:r>
          </a:p>
          <a:p>
            <a:pPr>
              <a:buFont typeface="Wingdings" panose="05000000000000000000" pitchFamily="2" charset="2"/>
              <a:buChar char="Ø"/>
            </a:pPr>
            <a:r>
              <a:rPr lang="bg-BG" sz="2400" kern="100" dirty="0">
                <a:cs typeface="Times New Roman" panose="02020603050405020304" pitchFamily="18" charset="0"/>
              </a:rPr>
              <a:t> сексуална и трудова експлоатация.</a:t>
            </a:r>
          </a:p>
          <a:p>
            <a:pPr marL="0" indent="0">
              <a:buNone/>
            </a:pPr>
            <a:r>
              <a:rPr lang="bg-BG" sz="2400" kern="100" dirty="0">
                <a:cs typeface="Times New Roman" panose="02020603050405020304" pitchFamily="18" charset="0"/>
              </a:rPr>
              <a:t>Нуждата им да използват каналджии прави хората, които бягат от конфликти, твърде уязвими за експлоатация и трафик.  И тук е </a:t>
            </a:r>
            <a:r>
              <a:rPr lang="bg-BG" sz="2400" b="1" kern="100" dirty="0">
                <a:cs typeface="Times New Roman" panose="02020603050405020304" pitchFamily="18" charset="0"/>
              </a:rPr>
              <a:t>връзката между търсенето на убежище и трафика на хора.</a:t>
            </a:r>
            <a:endParaRPr lang="en-NL" sz="2400" b="1" kern="100" dirty="0">
              <a:cs typeface="Times New Roman" panose="02020603050405020304" pitchFamily="18" charset="0"/>
            </a:endParaRPr>
          </a:p>
          <a:p>
            <a:pPr>
              <a:buFont typeface="Wingdings" panose="05000000000000000000" pitchFamily="2" charset="2"/>
              <a:buChar char="Ø"/>
            </a:pPr>
            <a:endParaRPr lang="en-NL" sz="2800" dirty="0">
              <a:solidFill>
                <a:schemeClr val="tx1"/>
              </a:solidFill>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4D631E04-6EC1-F70A-9793-6BBAC5A39B42}"/>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
        <p:nvSpPr>
          <p:cNvPr id="7" name="Title 1">
            <a:extLst>
              <a:ext uri="{FF2B5EF4-FFF2-40B4-BE49-F238E27FC236}">
                <a16:creationId xmlns:a16="http://schemas.microsoft.com/office/drawing/2014/main" id="{6299FC74-AB7E-4774-B4F3-F8D788CD7EB2}"/>
              </a:ext>
            </a:extLst>
          </p:cNvPr>
          <p:cNvSpPr>
            <a:spLocks noGrp="1"/>
          </p:cNvSpPr>
          <p:nvPr>
            <p:ph type="title"/>
          </p:nvPr>
        </p:nvSpPr>
        <p:spPr>
          <a:xfrm>
            <a:off x="1115614" y="161420"/>
            <a:ext cx="8028385" cy="724942"/>
          </a:xfrm>
        </p:spPr>
        <p:txBody>
          <a:bodyPr>
            <a:normAutofit fontScale="90000"/>
          </a:bodyPr>
          <a:lstStyle/>
          <a:p>
            <a:pPr>
              <a:lnSpc>
                <a:spcPct val="107000"/>
              </a:lnSpc>
              <a:spcAft>
                <a:spcPts val="800"/>
              </a:spcAft>
            </a:pPr>
            <a:br>
              <a:rPr lang="ru-RU" sz="4000" dirty="0">
                <a:effectLst/>
                <a:ea typeface="Calibri" panose="020F0502020204030204" pitchFamily="34" charset="0"/>
                <a:cs typeface="Times New Roman" panose="02020603050405020304" pitchFamily="18" charset="0"/>
              </a:rPr>
            </a:br>
            <a:r>
              <a:rPr lang="ru-RU" sz="3100" b="1" dirty="0" err="1">
                <a:latin typeface="+mn-lt"/>
              </a:rPr>
              <a:t>КАНАЛДЖИЙСТВО</a:t>
            </a:r>
            <a:r>
              <a:rPr lang="ru-RU" sz="3100" b="1" dirty="0">
                <a:latin typeface="+mn-lt"/>
              </a:rPr>
              <a:t>, ТРАФИК </a:t>
            </a:r>
            <a:br>
              <a:rPr lang="en-US" sz="3100" b="1" dirty="0">
                <a:latin typeface="+mn-lt"/>
              </a:rPr>
            </a:br>
            <a:r>
              <a:rPr lang="ru-RU" sz="3100" b="1" dirty="0">
                <a:latin typeface="+mn-lt"/>
              </a:rPr>
              <a:t>И </a:t>
            </a:r>
            <a:r>
              <a:rPr lang="ru-RU" sz="3100" b="1" dirty="0" err="1">
                <a:latin typeface="+mn-lt"/>
              </a:rPr>
              <a:t>ВОЕННИ</a:t>
            </a:r>
            <a:r>
              <a:rPr lang="ru-RU" sz="3100" b="1" dirty="0">
                <a:latin typeface="+mn-lt"/>
              </a:rPr>
              <a:t> </a:t>
            </a:r>
            <a:r>
              <a:rPr lang="ru-RU" sz="3100" b="1" dirty="0" err="1">
                <a:latin typeface="+mn-lt"/>
              </a:rPr>
              <a:t>КОНФЛИКТИ</a:t>
            </a:r>
            <a:br>
              <a:rPr lang="en-NL" sz="4000" dirty="0">
                <a:effectLst/>
                <a:ea typeface="Calibri" panose="020F0502020204030204" pitchFamily="34" charset="0"/>
                <a:cs typeface="Times New Roman" panose="02020603050405020304" pitchFamily="18" charset="0"/>
              </a:rPr>
            </a:br>
            <a:endParaRPr lang="en-NL" dirty="0"/>
          </a:p>
        </p:txBody>
      </p:sp>
    </p:spTree>
    <p:extLst>
      <p:ext uri="{BB962C8B-B14F-4D97-AF65-F5344CB8AC3E}">
        <p14:creationId xmlns:p14="http://schemas.microsoft.com/office/powerpoint/2010/main" val="2648075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E077E-89F5-9B5A-228E-2C32A2FD02D8}"/>
              </a:ext>
            </a:extLst>
          </p:cNvPr>
          <p:cNvSpPr>
            <a:spLocks noGrp="1"/>
          </p:cNvSpPr>
          <p:nvPr>
            <p:ph type="title"/>
          </p:nvPr>
        </p:nvSpPr>
        <p:spPr/>
        <p:txBody>
          <a:bodyPr>
            <a:noAutofit/>
          </a:bodyPr>
          <a:lstStyle/>
          <a:p>
            <a:r>
              <a:rPr lang="bg-BG" sz="2800" b="1" dirty="0">
                <a:latin typeface="+mn-lt"/>
              </a:rPr>
              <a:t>ВРЪЗКАТА МЕЖДУ ТРАФИКА </a:t>
            </a:r>
            <a:br>
              <a:rPr lang="en-US" sz="2800" b="1" dirty="0">
                <a:latin typeface="+mn-lt"/>
              </a:rPr>
            </a:br>
            <a:r>
              <a:rPr lang="bg-BG" sz="2800" b="1" dirty="0">
                <a:latin typeface="+mn-lt"/>
              </a:rPr>
              <a:t>НА ХОРА И ТЪРСЕНЕТО НА УБЕЖИЩЕ</a:t>
            </a:r>
            <a:endParaRPr lang="en-NL" sz="2800" b="1" dirty="0">
              <a:latin typeface="+mn-lt"/>
            </a:endParaRPr>
          </a:p>
        </p:txBody>
      </p:sp>
      <p:sp>
        <p:nvSpPr>
          <p:cNvPr id="3" name="Content Placeholder 2">
            <a:extLst>
              <a:ext uri="{FF2B5EF4-FFF2-40B4-BE49-F238E27FC236}">
                <a16:creationId xmlns:a16="http://schemas.microsoft.com/office/drawing/2014/main" id="{72032802-4E6E-8210-C6FC-E4404485002F}"/>
              </a:ext>
            </a:extLst>
          </p:cNvPr>
          <p:cNvSpPr>
            <a:spLocks noGrp="1"/>
          </p:cNvSpPr>
          <p:nvPr>
            <p:ph idx="1"/>
          </p:nvPr>
        </p:nvSpPr>
        <p:spPr/>
        <p:txBody>
          <a:bodyPr>
            <a:normAutofit fontScale="62500" lnSpcReduction="20000"/>
          </a:bodyPr>
          <a:lstStyle/>
          <a:p>
            <a:pPr marL="0" indent="0" algn="just">
              <a:lnSpc>
                <a:spcPct val="107000"/>
              </a:lnSpc>
              <a:spcAft>
                <a:spcPts val="800"/>
              </a:spcAft>
              <a:buNone/>
            </a:pPr>
            <a:r>
              <a:rPr lang="bg-BG" sz="3400" kern="100" dirty="0">
                <a:cs typeface="Times New Roman" panose="02020603050405020304" pitchFamily="18" charset="0"/>
              </a:rPr>
              <a:t>Уязвимостта на бежанците към трафика  – все още ограничено разбиране на проблема.</a:t>
            </a:r>
          </a:p>
          <a:p>
            <a:pPr marL="0" indent="0" algn="just">
              <a:lnSpc>
                <a:spcPct val="107000"/>
              </a:lnSpc>
              <a:spcAft>
                <a:spcPts val="800"/>
              </a:spcAft>
              <a:buNone/>
            </a:pPr>
            <a:r>
              <a:rPr lang="bg-BG" sz="3400" kern="100" dirty="0">
                <a:cs typeface="Times New Roman" panose="02020603050405020304" pitchFamily="18" charset="0"/>
              </a:rPr>
              <a:t>Връзката между убежището и трафика на хора има две различни форми: </a:t>
            </a:r>
            <a:endParaRPr lang="en-NL" sz="3400" kern="100" dirty="0">
              <a:cs typeface="Times New Roman" panose="02020603050405020304" pitchFamily="18" charset="0"/>
            </a:endParaRPr>
          </a:p>
          <a:p>
            <a:pPr marL="0" indent="0" algn="just">
              <a:lnSpc>
                <a:spcPct val="107000"/>
              </a:lnSpc>
              <a:spcAft>
                <a:spcPts val="800"/>
              </a:spcAft>
              <a:buNone/>
            </a:pPr>
            <a:r>
              <a:rPr lang="bg-BG" sz="3400" kern="100" dirty="0">
                <a:cs typeface="Times New Roman" panose="02020603050405020304" pitchFamily="18" charset="0"/>
              </a:rPr>
              <a:t>1. Възможното прилагане на определението за бежанец (или субсидиарна/хуманитарна закрила) към жертвата на трафик; </a:t>
            </a:r>
            <a:endParaRPr lang="en-NL" sz="3400" kern="100" dirty="0">
              <a:cs typeface="Times New Roman" panose="02020603050405020304" pitchFamily="18" charset="0"/>
            </a:endParaRPr>
          </a:p>
          <a:p>
            <a:pPr marL="0" indent="0" algn="just">
              <a:lnSpc>
                <a:spcPct val="107000"/>
              </a:lnSpc>
              <a:spcAft>
                <a:spcPts val="800"/>
              </a:spcAft>
              <a:buNone/>
            </a:pPr>
            <a:r>
              <a:rPr lang="bg-BG" sz="3400" kern="100" dirty="0">
                <a:cs typeface="Times New Roman" panose="02020603050405020304" pitchFamily="18" charset="0"/>
              </a:rPr>
              <a:t>и </a:t>
            </a:r>
          </a:p>
          <a:p>
            <a:pPr marL="0" indent="0" algn="just">
              <a:lnSpc>
                <a:spcPct val="107000"/>
              </a:lnSpc>
              <a:spcAft>
                <a:spcPts val="800"/>
              </a:spcAft>
              <a:buNone/>
            </a:pPr>
            <a:r>
              <a:rPr lang="bg-BG" sz="3400" kern="100" dirty="0">
                <a:cs typeface="Times New Roman" panose="02020603050405020304" pitchFamily="18" charset="0"/>
              </a:rPr>
              <a:t>2. Рискът бежанци, кандидати за убежище или лица без гражданство, да станат жертви на трафик поради липса на алтернативи на опасните пътувания или липса на основни услуги в крайната дестинация.</a:t>
            </a:r>
            <a:endParaRPr lang="en-GB" sz="3400" kern="100" dirty="0">
              <a:cs typeface="Times New Roman" panose="02020603050405020304" pitchFamily="18" charset="0"/>
            </a:endParaRPr>
          </a:p>
          <a:p>
            <a:pPr marL="0" indent="0">
              <a:lnSpc>
                <a:spcPct val="107000"/>
              </a:lnSpc>
              <a:spcAft>
                <a:spcPts val="800"/>
              </a:spcAft>
              <a:buNone/>
            </a:pPr>
            <a:endParaRPr lang="en-GB" sz="18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4458C127-5AC6-E602-C270-B7B998FEE0A2}"/>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3392566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C74E7-4F3D-FB83-0E9B-0E6D645CF018}"/>
              </a:ext>
            </a:extLst>
          </p:cNvPr>
          <p:cNvSpPr>
            <a:spLocks noGrp="1"/>
          </p:cNvSpPr>
          <p:nvPr>
            <p:ph type="title"/>
          </p:nvPr>
        </p:nvSpPr>
        <p:spPr/>
        <p:txBody>
          <a:bodyPr>
            <a:noAutofit/>
          </a:bodyPr>
          <a:lstStyle/>
          <a:p>
            <a:r>
              <a:rPr lang="bg-BG" sz="2800" b="1" dirty="0">
                <a:latin typeface="+mn-lt"/>
              </a:rPr>
              <a:t>ВРЪЗКАТА МЕЖДУ ТРАФИКА НА ХОРА И ТЪРСЕНЕТО НА УБЕЖИЩЕ</a:t>
            </a:r>
            <a:endParaRPr lang="en-NL" sz="2800" b="1" dirty="0">
              <a:latin typeface="+mn-lt"/>
            </a:endParaRPr>
          </a:p>
        </p:txBody>
      </p:sp>
      <p:sp>
        <p:nvSpPr>
          <p:cNvPr id="3" name="Content Placeholder 2">
            <a:extLst>
              <a:ext uri="{FF2B5EF4-FFF2-40B4-BE49-F238E27FC236}">
                <a16:creationId xmlns:a16="http://schemas.microsoft.com/office/drawing/2014/main" id="{91DF08A0-B2AA-10EE-1CE1-010312F6E069}"/>
              </a:ext>
            </a:extLst>
          </p:cNvPr>
          <p:cNvSpPr>
            <a:spLocks noGrp="1"/>
          </p:cNvSpPr>
          <p:nvPr>
            <p:ph idx="1"/>
          </p:nvPr>
        </p:nvSpPr>
        <p:spPr/>
        <p:txBody>
          <a:bodyPr>
            <a:noAutofit/>
          </a:bodyPr>
          <a:lstStyle/>
          <a:p>
            <a:pPr marL="0" indent="0" algn="just">
              <a:buNone/>
            </a:pPr>
            <a:r>
              <a:rPr lang="bg-BG" sz="2400" kern="100" dirty="0">
                <a:cs typeface="Times New Roman" panose="02020603050405020304" pitchFamily="18" charset="0"/>
              </a:rPr>
              <a:t>Парадокс на международното бежанско право е, че  всеки човек има право да търси убежище, но не е задължително да има възможност да пътува редовно и безопасно, за да достигне предвидената страна на убежище. </a:t>
            </a:r>
            <a:endParaRPr lang="en-US" sz="2400" kern="100" dirty="0">
              <a:cs typeface="Times New Roman" panose="02020603050405020304" pitchFamily="18" charset="0"/>
            </a:endParaRPr>
          </a:p>
          <a:p>
            <a:pPr marL="0" indent="0" algn="just">
              <a:buNone/>
            </a:pPr>
            <a:endParaRPr lang="bg-BG" sz="2400" kern="100" dirty="0">
              <a:cs typeface="Times New Roman" panose="02020603050405020304" pitchFamily="18" charset="0"/>
            </a:endParaRPr>
          </a:p>
          <a:p>
            <a:pPr marL="0" indent="0" algn="just">
              <a:buNone/>
            </a:pPr>
            <a:r>
              <a:rPr lang="bg-BG" sz="2400" kern="100" dirty="0">
                <a:cs typeface="Times New Roman" panose="02020603050405020304" pitchFamily="18" charset="0"/>
              </a:rPr>
              <a:t>В принципа на териториалното убежище: „Бежанецът трябва да достигне територията на приемащата страна, за да подаде иск за защита, което създава мощни стимули за търсещите убежище да предприемат опасни, незаконни пътувания, често в ръцете на контрабандисти и трафиканти, плащайки висока човешка и финансова цена.</a:t>
            </a:r>
            <a:endParaRPr lang="en-NL" sz="2400" kern="100" dirty="0">
              <a:cs typeface="Times New Roman" panose="02020603050405020304" pitchFamily="18" charset="0"/>
            </a:endParaRPr>
          </a:p>
        </p:txBody>
      </p:sp>
      <p:sp>
        <p:nvSpPr>
          <p:cNvPr id="4" name="Footer Placeholder 3">
            <a:extLst>
              <a:ext uri="{FF2B5EF4-FFF2-40B4-BE49-F238E27FC236}">
                <a16:creationId xmlns:a16="http://schemas.microsoft.com/office/drawing/2014/main" id="{D3087E8B-8F19-87D3-3E7F-587A144D2240}"/>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3485701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74AA8-9EED-D266-EBC9-AED5A1E27F2B}"/>
              </a:ext>
            </a:extLst>
          </p:cNvPr>
          <p:cNvSpPr>
            <a:spLocks noGrp="1"/>
          </p:cNvSpPr>
          <p:nvPr>
            <p:ph type="title"/>
          </p:nvPr>
        </p:nvSpPr>
        <p:spPr/>
        <p:txBody>
          <a:bodyPr>
            <a:noAutofit/>
          </a:bodyPr>
          <a:lstStyle/>
          <a:p>
            <a:r>
              <a:rPr lang="bg-BG" sz="2800" b="1" dirty="0">
                <a:latin typeface="+mn-lt"/>
              </a:rPr>
              <a:t>ПОЛИТИКАТА ЗА УБЕЖИЩЕ И БОРБАТА </a:t>
            </a:r>
            <a:br>
              <a:rPr lang="en-US" sz="2800" b="1" dirty="0">
                <a:latin typeface="+mn-lt"/>
              </a:rPr>
            </a:br>
            <a:r>
              <a:rPr lang="bg-BG" sz="2800" b="1" dirty="0">
                <a:latin typeface="+mn-lt"/>
              </a:rPr>
              <a:t>С ТРАФИКА НА ХОРА - ПРЕПОРЪКИ</a:t>
            </a:r>
            <a:endParaRPr lang="en-NL" sz="2800" b="1" dirty="0">
              <a:latin typeface="+mn-lt"/>
            </a:endParaRPr>
          </a:p>
        </p:txBody>
      </p:sp>
      <p:sp>
        <p:nvSpPr>
          <p:cNvPr id="3" name="Content Placeholder 2">
            <a:extLst>
              <a:ext uri="{FF2B5EF4-FFF2-40B4-BE49-F238E27FC236}">
                <a16:creationId xmlns:a16="http://schemas.microsoft.com/office/drawing/2014/main" id="{8A01D3E1-5843-1CA4-5C09-FB6BF6BD5998}"/>
              </a:ext>
            </a:extLst>
          </p:cNvPr>
          <p:cNvSpPr>
            <a:spLocks noGrp="1"/>
          </p:cNvSpPr>
          <p:nvPr>
            <p:ph idx="1"/>
          </p:nvPr>
        </p:nvSpPr>
        <p:spPr/>
        <p:txBody>
          <a:bodyPr>
            <a:noAutofit/>
          </a:bodyPr>
          <a:lstStyle/>
          <a:p>
            <a:pPr marL="0" indent="0" algn="just">
              <a:lnSpc>
                <a:spcPct val="107000"/>
              </a:lnSpc>
              <a:spcAft>
                <a:spcPts val="800"/>
              </a:spcAft>
              <a:buNone/>
            </a:pPr>
            <a:r>
              <a:rPr lang="bg-BG" sz="2400" kern="100" dirty="0">
                <a:cs typeface="Times New Roman" panose="02020603050405020304" pitchFamily="18" charset="0"/>
              </a:rPr>
              <a:t>Междуинституционалната координационна група за борба с трафика на хора към ООН </a:t>
            </a:r>
            <a:r>
              <a:rPr lang="en-US" sz="2400" kern="100" dirty="0">
                <a:cs typeface="Times New Roman" panose="02020603050405020304" pitchFamily="18" charset="0"/>
              </a:rPr>
              <a:t>(</a:t>
            </a:r>
            <a:r>
              <a:rPr lang="bg-BG" sz="2400" kern="100" dirty="0">
                <a:cs typeface="Times New Roman" panose="02020603050405020304" pitchFamily="18" charset="0"/>
              </a:rPr>
              <a:t>ICAT</a:t>
            </a:r>
            <a:r>
              <a:rPr lang="en-US" sz="2400" kern="100" dirty="0">
                <a:cs typeface="Times New Roman" panose="02020603050405020304" pitchFamily="18" charset="0"/>
              </a:rPr>
              <a:t>) </a:t>
            </a:r>
            <a:r>
              <a:rPr lang="bg-BG" sz="2400" kern="100" dirty="0">
                <a:cs typeface="Times New Roman" panose="02020603050405020304" pitchFamily="18" charset="0"/>
              </a:rPr>
              <a:t>дава конкретни препоръки към държавите за по-добра защита на бежанците и търсещи убежище от възможността да станат жертви на трафик, а именно:</a:t>
            </a:r>
            <a:endParaRPr lang="en-NL" sz="2400" kern="100" dirty="0">
              <a:cs typeface="Times New Roman" panose="02020603050405020304" pitchFamily="18" charset="0"/>
            </a:endParaRPr>
          </a:p>
          <a:p>
            <a:pPr marL="342900" lvl="0" indent="-342900" algn="just">
              <a:lnSpc>
                <a:spcPct val="107000"/>
              </a:lnSpc>
              <a:buFont typeface="Wingdings" panose="05000000000000000000" pitchFamily="2" charset="2"/>
              <a:buChar char=""/>
            </a:pPr>
            <a:r>
              <a:rPr lang="bg-BG" sz="2400" kern="100" dirty="0">
                <a:cs typeface="Times New Roman" panose="02020603050405020304" pitchFamily="18" charset="0"/>
              </a:rPr>
              <a:t>да гарантират достъп до своята територия на бежанци, бягащи от преследване, конфликти и насилие, за да се избегне прибягването им до контрабандисти/трафиканти; </a:t>
            </a:r>
            <a:endParaRPr lang="en-NL" sz="2400" kern="100" dirty="0">
              <a:cs typeface="Times New Roman" panose="02020603050405020304" pitchFamily="18" charset="0"/>
            </a:endParaRPr>
          </a:p>
        </p:txBody>
      </p:sp>
      <p:sp>
        <p:nvSpPr>
          <p:cNvPr id="4" name="Footer Placeholder 3">
            <a:extLst>
              <a:ext uri="{FF2B5EF4-FFF2-40B4-BE49-F238E27FC236}">
                <a16:creationId xmlns:a16="http://schemas.microsoft.com/office/drawing/2014/main" id="{DEB38A85-A2E4-6582-2F5A-467A3AA33D6E}"/>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236146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52091-BF25-52D6-B78F-F2E94FC6B6BE}"/>
              </a:ext>
            </a:extLst>
          </p:cNvPr>
          <p:cNvSpPr>
            <a:spLocks noGrp="1"/>
          </p:cNvSpPr>
          <p:nvPr>
            <p:ph type="title"/>
          </p:nvPr>
        </p:nvSpPr>
        <p:spPr/>
        <p:txBody>
          <a:bodyPr>
            <a:noAutofit/>
          </a:bodyPr>
          <a:lstStyle/>
          <a:p>
            <a:r>
              <a:rPr lang="bg-BG" sz="2800" b="1" dirty="0">
                <a:latin typeface="+mn-lt"/>
              </a:rPr>
              <a:t>ПОЛИТИКАТА ЗА УБЕЖИЩЕ И БОРБАТА </a:t>
            </a:r>
            <a:br>
              <a:rPr lang="en-US" sz="2800" b="1" dirty="0">
                <a:latin typeface="+mn-lt"/>
              </a:rPr>
            </a:br>
            <a:r>
              <a:rPr lang="bg-BG" sz="2800" b="1" dirty="0">
                <a:latin typeface="+mn-lt"/>
              </a:rPr>
              <a:t>С ТРАФИКА НА ХОРА - ПРЕПОРЪКИ</a:t>
            </a:r>
            <a:endParaRPr lang="en-NL" sz="2800" b="1" dirty="0">
              <a:latin typeface="+mn-lt"/>
            </a:endParaRPr>
          </a:p>
        </p:txBody>
      </p:sp>
      <p:sp>
        <p:nvSpPr>
          <p:cNvPr id="3" name="Content Placeholder 2">
            <a:extLst>
              <a:ext uri="{FF2B5EF4-FFF2-40B4-BE49-F238E27FC236}">
                <a16:creationId xmlns:a16="http://schemas.microsoft.com/office/drawing/2014/main" id="{D5CE5F20-293B-F1F9-8DD3-3CD0A9824B00}"/>
              </a:ext>
            </a:extLst>
          </p:cNvPr>
          <p:cNvSpPr>
            <a:spLocks noGrp="1"/>
          </p:cNvSpPr>
          <p:nvPr>
            <p:ph idx="1"/>
          </p:nvPr>
        </p:nvSpPr>
        <p:spPr/>
        <p:txBody>
          <a:bodyPr>
            <a:normAutofit/>
          </a:bodyPr>
          <a:lstStyle/>
          <a:p>
            <a:pPr algn="just">
              <a:buFont typeface="Wingdings" panose="05000000000000000000" pitchFamily="2" charset="2"/>
              <a:buChar char="Ø"/>
            </a:pPr>
            <a:r>
              <a:rPr lang="bg-BG" sz="2400" kern="100" dirty="0">
                <a:cs typeface="Times New Roman" panose="02020603050405020304" pitchFamily="18" charset="0"/>
              </a:rPr>
              <a:t>да  осигурят ефективна закрила и помощ в държавите на убежище, така че бежанците да не са мотивирани да продължат напред, потенциално чрез прибягване до контрабандисти/трафиканти; </a:t>
            </a:r>
            <a:endParaRPr lang="en-US" sz="2400" kern="100" dirty="0">
              <a:cs typeface="Times New Roman" panose="02020603050405020304" pitchFamily="18" charset="0"/>
            </a:endParaRPr>
          </a:p>
          <a:p>
            <a:pPr algn="just">
              <a:buFont typeface="Wingdings" panose="05000000000000000000" pitchFamily="2" charset="2"/>
              <a:buChar char="Ø"/>
            </a:pPr>
            <a:endParaRPr lang="bg-BG" sz="2400" kern="100" dirty="0">
              <a:cs typeface="Times New Roman" panose="02020603050405020304" pitchFamily="18" charset="0"/>
            </a:endParaRPr>
          </a:p>
          <a:p>
            <a:pPr algn="just">
              <a:buFont typeface="Wingdings" panose="05000000000000000000" pitchFamily="2" charset="2"/>
              <a:buChar char="Ø"/>
            </a:pPr>
            <a:r>
              <a:rPr lang="bg-BG" sz="2400" kern="100" dirty="0">
                <a:cs typeface="Times New Roman" panose="02020603050405020304" pitchFamily="18" charset="0"/>
              </a:rPr>
              <a:t>да осигурят по-целенасочени и безопасни пътища за законна миграция и прием с цел намаляване на необходимостта от опасно и нелегално придвижване.</a:t>
            </a:r>
            <a:endParaRPr lang="en-NL" sz="2400" kern="100" dirty="0">
              <a:cs typeface="Times New Roman" panose="02020603050405020304" pitchFamily="18" charset="0"/>
            </a:endParaRPr>
          </a:p>
          <a:p>
            <a:endParaRPr lang="en-NL" dirty="0"/>
          </a:p>
        </p:txBody>
      </p:sp>
      <p:sp>
        <p:nvSpPr>
          <p:cNvPr id="4" name="Footer Placeholder 3">
            <a:extLst>
              <a:ext uri="{FF2B5EF4-FFF2-40B4-BE49-F238E27FC236}">
                <a16:creationId xmlns:a16="http://schemas.microsoft.com/office/drawing/2014/main" id="{D40B510F-CCBD-8846-0B97-F0A9D506667F}"/>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200133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9E8D6-CBDA-B197-88CA-F04D5A22DC22}"/>
              </a:ext>
            </a:extLst>
          </p:cNvPr>
          <p:cNvSpPr>
            <a:spLocks noGrp="1"/>
          </p:cNvSpPr>
          <p:nvPr>
            <p:ph type="title"/>
          </p:nvPr>
        </p:nvSpPr>
        <p:spPr/>
        <p:txBody>
          <a:bodyPr>
            <a:noAutofit/>
          </a:bodyPr>
          <a:lstStyle/>
          <a:p>
            <a:r>
              <a:rPr lang="bg-BG" sz="2800" b="1" dirty="0">
                <a:latin typeface="+mn-lt"/>
              </a:rPr>
              <a:t>ПОЛИТИКАТА ЗА УБЕЖИЩЕ И БОРБАТА </a:t>
            </a:r>
            <a:br>
              <a:rPr lang="en-US" sz="2800" b="1" dirty="0">
                <a:latin typeface="+mn-lt"/>
              </a:rPr>
            </a:br>
            <a:r>
              <a:rPr lang="bg-BG" sz="2800" b="1" dirty="0">
                <a:latin typeface="+mn-lt"/>
              </a:rPr>
              <a:t>С ТРАФИКА НА ХОРА - ПРЕПОРЪКИ</a:t>
            </a:r>
            <a:endParaRPr lang="en-NL" sz="2800" b="1" dirty="0">
              <a:latin typeface="+mn-lt"/>
            </a:endParaRPr>
          </a:p>
        </p:txBody>
      </p:sp>
      <p:sp>
        <p:nvSpPr>
          <p:cNvPr id="3" name="Content Placeholder 2">
            <a:extLst>
              <a:ext uri="{FF2B5EF4-FFF2-40B4-BE49-F238E27FC236}">
                <a16:creationId xmlns:a16="http://schemas.microsoft.com/office/drawing/2014/main" id="{5C751EC0-E73E-6F11-5944-609E7E4F622E}"/>
              </a:ext>
            </a:extLst>
          </p:cNvPr>
          <p:cNvSpPr>
            <a:spLocks noGrp="1"/>
          </p:cNvSpPr>
          <p:nvPr>
            <p:ph idx="1"/>
          </p:nvPr>
        </p:nvSpPr>
        <p:spPr>
          <a:xfrm>
            <a:off x="628650" y="1495325"/>
            <a:ext cx="7886700" cy="4351338"/>
          </a:xfrm>
        </p:spPr>
        <p:txBody>
          <a:bodyPr>
            <a:normAutofit fontScale="92500" lnSpcReduction="20000"/>
          </a:bodyPr>
          <a:lstStyle/>
          <a:p>
            <a:pPr marL="0" indent="0" algn="just">
              <a:buNone/>
            </a:pPr>
            <a:r>
              <a:rPr lang="bg-BG" sz="2600" kern="100" dirty="0">
                <a:cs typeface="Times New Roman" panose="02020603050405020304" pitchFamily="18" charset="0"/>
              </a:rPr>
              <a:t>Разработването и прилагането на миграционната политика в смесен миграционен контекст не трябва да е само теоретично упражнение. </a:t>
            </a:r>
          </a:p>
          <a:p>
            <a:pPr marL="0" indent="0" algn="just">
              <a:buNone/>
            </a:pPr>
            <a:r>
              <a:rPr lang="bg-BG" sz="2600" kern="100" dirty="0">
                <a:cs typeface="Times New Roman" panose="02020603050405020304" pitchFamily="18" charset="0"/>
              </a:rPr>
              <a:t>Тя трябва да се основава на реалния опит на отделните хора, които мигрират или търсят международна закрила.</a:t>
            </a:r>
            <a:endParaRPr lang="en-US" sz="2600" kern="100" dirty="0">
              <a:cs typeface="Times New Roman" panose="02020603050405020304" pitchFamily="18" charset="0"/>
            </a:endParaRPr>
          </a:p>
          <a:p>
            <a:pPr marL="0" indent="0" algn="just">
              <a:buNone/>
            </a:pPr>
            <a:endParaRPr lang="bg-BG" sz="2600" kern="100" dirty="0">
              <a:cs typeface="Times New Roman" panose="02020603050405020304" pitchFamily="18" charset="0"/>
            </a:endParaRPr>
          </a:p>
          <a:p>
            <a:pPr marL="0" indent="0" algn="just">
              <a:buNone/>
            </a:pPr>
            <a:r>
              <a:rPr lang="bg-BG" sz="2600" b="1" kern="100" dirty="0">
                <a:cs typeface="Times New Roman" panose="02020603050405020304" pitchFamily="18" charset="0"/>
              </a:rPr>
              <a:t>Държавите трябва да бъдат подготвени за по-добро управление на миграционните процеси. Да не допускат да бъдат провокирани от популистки и екстремистки настроени политици, чиято краткосрочна и базирана на невежество </a:t>
            </a:r>
            <a:r>
              <a:rPr lang="bg-BG" sz="2600" b="1" kern="100" dirty="0" err="1">
                <a:cs typeface="Times New Roman" panose="02020603050405020304" pitchFamily="18" charset="0"/>
              </a:rPr>
              <a:t>анти</a:t>
            </a:r>
            <a:r>
              <a:rPr lang="bg-BG" sz="2600" b="1" kern="100" dirty="0">
                <a:cs typeface="Times New Roman" panose="02020603050405020304" pitchFamily="18" charset="0"/>
              </a:rPr>
              <a:t>- имиграционна реторика подвежда и заблуждава населението в страните на дестинация и създава атмосфера на крайна и опасна нетолерантност. </a:t>
            </a:r>
            <a:endParaRPr lang="en-NL" sz="2600" b="1" kern="100" dirty="0">
              <a:cs typeface="Times New Roman" panose="02020603050405020304" pitchFamily="18" charset="0"/>
            </a:endParaRPr>
          </a:p>
          <a:p>
            <a:endParaRPr lang="en-NL" dirty="0"/>
          </a:p>
        </p:txBody>
      </p:sp>
      <p:sp>
        <p:nvSpPr>
          <p:cNvPr id="4" name="Footer Placeholder 3">
            <a:extLst>
              <a:ext uri="{FF2B5EF4-FFF2-40B4-BE49-F238E27FC236}">
                <a16:creationId xmlns:a16="http://schemas.microsoft.com/office/drawing/2014/main" id="{5340B7AE-796B-174A-84F4-B432FFC8391D}"/>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dirty="0"/>
          </a:p>
        </p:txBody>
      </p:sp>
    </p:spTree>
    <p:extLst>
      <p:ext uri="{BB962C8B-B14F-4D97-AF65-F5344CB8AC3E}">
        <p14:creationId xmlns:p14="http://schemas.microsoft.com/office/powerpoint/2010/main" val="676947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352AC6-A01C-4DC8-8093-80B9E5303559}"/>
              </a:ext>
            </a:extLst>
          </p:cNvPr>
          <p:cNvSpPr>
            <a:spLocks noGrp="1"/>
          </p:cNvSpPr>
          <p:nvPr>
            <p:ph type="ctrTitle"/>
          </p:nvPr>
        </p:nvSpPr>
        <p:spPr>
          <a:xfrm>
            <a:off x="685800" y="2780928"/>
            <a:ext cx="7772400" cy="1470025"/>
          </a:xfrm>
        </p:spPr>
        <p:txBody>
          <a:bodyPr/>
          <a:lstStyle/>
          <a:p>
            <a:r>
              <a:rPr lang="bg-BG" dirty="0"/>
              <a:t>БЛАГОДАРЯ ВИ ЗА ВНИМАНИЕТО!</a:t>
            </a:r>
          </a:p>
        </p:txBody>
      </p:sp>
      <p:sp>
        <p:nvSpPr>
          <p:cNvPr id="7" name="Footer Placeholder 4">
            <a:extLst>
              <a:ext uri="{FF2B5EF4-FFF2-40B4-BE49-F238E27FC236}">
                <a16:creationId xmlns:a16="http://schemas.microsoft.com/office/drawing/2014/main" id="{6D6674B3-3CDC-4C08-80AD-7E74E9AD7FE4}"/>
              </a:ext>
            </a:extLst>
          </p:cNvPr>
          <p:cNvSpPr txBox="1">
            <a:spLocks/>
          </p:cNvSpPr>
          <p:nvPr/>
        </p:nvSpPr>
        <p:spPr>
          <a:xfrm>
            <a:off x="3347864" y="242675"/>
            <a:ext cx="5724128" cy="820730"/>
          </a:xfrm>
          <a:prstGeom prst="rect">
            <a:avLst/>
          </a:prstGeom>
        </p:spPr>
        <p:txBody>
          <a:bodyPr anchor="ctr" anchorCtr="0"/>
          <a:lstStyle>
            <a:defPPr>
              <a:defRPr lang="nl-BE"/>
            </a:defPPr>
            <a:lvl1pPr marL="0" algn="l" defTabSz="914400" rtl="0" eaLnBrk="1" latinLnBrk="0" hangingPunct="1">
              <a:defRPr sz="2200" b="1" kern="1200">
                <a:solidFill>
                  <a:schemeClr val="bg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g-BG" dirty="0"/>
              <a:t>Укрепване на капацитет, обмен на опит и изследователска дейност в сферата на сигурността</a:t>
            </a:r>
            <a:r>
              <a:rPr lang="en-US" dirty="0"/>
              <a:t>, </a:t>
            </a:r>
            <a:r>
              <a:rPr lang="en-US" sz="2000" dirty="0"/>
              <a:t>BG65ISPR001-3.004-0002</a:t>
            </a:r>
            <a:endParaRPr lang="bg-BG" sz="2000" dirty="0"/>
          </a:p>
        </p:txBody>
      </p:sp>
    </p:spTree>
    <p:extLst>
      <p:ext uri="{BB962C8B-B14F-4D97-AF65-F5344CB8AC3E}">
        <p14:creationId xmlns:p14="http://schemas.microsoft.com/office/powerpoint/2010/main" val="1235720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8909</TotalTime>
  <Words>2637</Words>
  <Application>Microsoft Office PowerPoint</Application>
  <PresentationFormat>On-screen Show (4:3)</PresentationFormat>
  <Paragraphs>122</Paragraphs>
  <Slides>22</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Arial</vt:lpstr>
      <vt:lpstr>Arial Narrow</vt:lpstr>
      <vt:lpstr>Calibri</vt:lpstr>
      <vt:lpstr>Calibri Light</vt:lpstr>
      <vt:lpstr>Times New Roman</vt:lpstr>
      <vt:lpstr>Trebuchet MS</vt:lpstr>
      <vt:lpstr>Verdana</vt:lpstr>
      <vt:lpstr>Wingdings</vt:lpstr>
      <vt:lpstr>Office Theme</vt:lpstr>
      <vt:lpstr>Custom Design</vt:lpstr>
      <vt:lpstr>ТРАФИК НА ХОРА И КОНТРАБАНДА НА МИГРАНТИ (КАНАЛДЖИЙСТВО) </vt:lpstr>
      <vt:lpstr>КАТЕГОРИИ И ДЕФИНИЦИИ</vt:lpstr>
      <vt:lpstr>КАТЕГОРИИ И ДЕФИНИЦИИ</vt:lpstr>
      <vt:lpstr>КАТЕГОРИИ И ДЕФИНИЦИИ</vt:lpstr>
      <vt:lpstr>КАТЕГОРИИ И ДЕФИНИЦИИ</vt:lpstr>
      <vt:lpstr>ХАРАКТЕРИСТИКИ НА СМЕСЕНАТА МИГРАЦИЯ</vt:lpstr>
      <vt:lpstr>УВЕЛИЧЕНИЕ НА МИГРАЦИОННИТЕ ПОТОЦИ</vt:lpstr>
      <vt:lpstr>ПОНЯТИЯТА КОНТРАБАНДА НА ХОРА/КАНАЛДЖИЙСТВО И ТРАФИК НА ХОРА</vt:lpstr>
      <vt:lpstr>КОНТРАБАНДА НА МИГРАНТИ/КАНАЛДЖИЙСТВОТО</vt:lpstr>
      <vt:lpstr>КОНТРАБАНДА НА МИГРАНТИ/КАНАЛДЖИЙСТВОТО</vt:lpstr>
      <vt:lpstr>ТРАФИК НА ХОРА</vt:lpstr>
      <vt:lpstr>ТРАФИК НА ХОРА</vt:lpstr>
      <vt:lpstr>РАЗЛИКИ В ДВЕТЕ ПРЕСТЪПЛЕНИЯ</vt:lpstr>
      <vt:lpstr>ПОЛИТИКИ И ТЕНДЕНЦИИ В  МИГРАЦИОННИТЕ ПОТОЦИ</vt:lpstr>
      <vt:lpstr> КАНАЛДЖИЙСТВО, ТРАФИК  И ВОЕННИ КОНФЛИКТИ </vt:lpstr>
      <vt:lpstr> КАНАЛДЖИЙСТВО, ТРАФИК  И ВОЕННИ КОНФЛИКТИ </vt:lpstr>
      <vt:lpstr>ВРЪЗКАТА МЕЖДУ ТРАФИКА  НА ХОРА И ТЪРСЕНЕТО НА УБЕЖИЩЕ</vt:lpstr>
      <vt:lpstr>ВРЪЗКАТА МЕЖДУ ТРАФИКА НА ХОРА И ТЪРСЕНЕТО НА УБЕЖИЩЕ</vt:lpstr>
      <vt:lpstr>ПОЛИТИКАТА ЗА УБЕЖИЩЕ И БОРБАТА  С ТРАФИКА НА ХОРА - ПРЕПОРЪКИ</vt:lpstr>
      <vt:lpstr>ПОЛИТИКАТА ЗА УБЕЖИЩЕ И БОРБАТА  С ТРАФИКА НА ХОРА - ПРЕПОРЪКИ</vt:lpstr>
      <vt:lpstr>ПОЛИТИКАТА ЗА УБЕЖИЩЕ И БОРБАТА  С ТРАФИКА НА ХОРА - ПРЕПОРЪКИ</vt:lpstr>
      <vt:lpstr>БЛАГОДАРЯ ВИ ЗА ВНИМАНИЕТО!</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Phases in negotiation</dc:title>
  <dc:creator>MCE</dc:creator>
  <cp:lastModifiedBy>Vicky</cp:lastModifiedBy>
  <cp:revision>185</cp:revision>
  <cp:lastPrinted>2017-06-16T09:12:05Z</cp:lastPrinted>
  <dcterms:created xsi:type="dcterms:W3CDTF">2017-03-29T09:05:23Z</dcterms:created>
  <dcterms:modified xsi:type="dcterms:W3CDTF">2024-12-03T13:46:45Z</dcterms:modified>
</cp:coreProperties>
</file>